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3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37" r:id="rId5"/>
  </p:sldMasterIdLst>
  <p:notesMasterIdLst>
    <p:notesMasterId r:id="rId161"/>
  </p:notesMasterIdLst>
  <p:handoutMasterIdLst>
    <p:handoutMasterId r:id="rId162"/>
  </p:handoutMasterIdLst>
  <p:sldIdLst>
    <p:sldId id="1627" r:id="rId6"/>
    <p:sldId id="1781" r:id="rId7"/>
    <p:sldId id="1933" r:id="rId8"/>
    <p:sldId id="1934" r:id="rId9"/>
    <p:sldId id="1828" r:id="rId10"/>
    <p:sldId id="1803" r:id="rId11"/>
    <p:sldId id="1968" r:id="rId12"/>
    <p:sldId id="1829" r:id="rId13"/>
    <p:sldId id="1830" r:id="rId14"/>
    <p:sldId id="1831" r:id="rId15"/>
    <p:sldId id="1938" r:id="rId16"/>
    <p:sldId id="1937" r:id="rId17"/>
    <p:sldId id="1939" r:id="rId18"/>
    <p:sldId id="1940" r:id="rId19"/>
    <p:sldId id="2134805653" r:id="rId20"/>
    <p:sldId id="1942" r:id="rId21"/>
    <p:sldId id="1943" r:id="rId22"/>
    <p:sldId id="1944" r:id="rId23"/>
    <p:sldId id="1945" r:id="rId24"/>
    <p:sldId id="1946" r:id="rId25"/>
    <p:sldId id="2134805648" r:id="rId26"/>
    <p:sldId id="1832" r:id="rId27"/>
    <p:sldId id="1833" r:id="rId28"/>
    <p:sldId id="1947" r:id="rId29"/>
    <p:sldId id="1948" r:id="rId30"/>
    <p:sldId id="1953" r:id="rId31"/>
    <p:sldId id="1954" r:id="rId32"/>
    <p:sldId id="1955" r:id="rId33"/>
    <p:sldId id="1956" r:id="rId34"/>
    <p:sldId id="1957" r:id="rId35"/>
    <p:sldId id="1958" r:id="rId36"/>
    <p:sldId id="1959" r:id="rId37"/>
    <p:sldId id="1951" r:id="rId38"/>
    <p:sldId id="1950" r:id="rId39"/>
    <p:sldId id="1949" r:id="rId40"/>
    <p:sldId id="1834" r:id="rId41"/>
    <p:sldId id="1835" r:id="rId42"/>
    <p:sldId id="1952" r:id="rId43"/>
    <p:sldId id="1960" r:id="rId44"/>
    <p:sldId id="1961" r:id="rId45"/>
    <p:sldId id="1962" r:id="rId46"/>
    <p:sldId id="1964" r:id="rId47"/>
    <p:sldId id="1967" r:id="rId48"/>
    <p:sldId id="1965" r:id="rId49"/>
    <p:sldId id="1963" r:id="rId50"/>
    <p:sldId id="1836" r:id="rId51"/>
    <p:sldId id="1837" r:id="rId52"/>
    <p:sldId id="1969" r:id="rId53"/>
    <p:sldId id="1863" r:id="rId54"/>
    <p:sldId id="1970" r:id="rId55"/>
    <p:sldId id="1989" r:id="rId56"/>
    <p:sldId id="1972" r:id="rId57"/>
    <p:sldId id="1973" r:id="rId58"/>
    <p:sldId id="1974" r:id="rId59"/>
    <p:sldId id="1975" r:id="rId60"/>
    <p:sldId id="1976" r:id="rId61"/>
    <p:sldId id="1977" r:id="rId62"/>
    <p:sldId id="1978" r:id="rId63"/>
    <p:sldId id="1979" r:id="rId64"/>
    <p:sldId id="1980" r:id="rId65"/>
    <p:sldId id="1981" r:id="rId66"/>
    <p:sldId id="1982" r:id="rId67"/>
    <p:sldId id="1983" r:id="rId68"/>
    <p:sldId id="1990" r:id="rId69"/>
    <p:sldId id="1984" r:id="rId70"/>
    <p:sldId id="1936" r:id="rId71"/>
    <p:sldId id="1985" r:id="rId72"/>
    <p:sldId id="1986" r:id="rId73"/>
    <p:sldId id="2134805650" r:id="rId74"/>
    <p:sldId id="2134805651" r:id="rId75"/>
    <p:sldId id="2134805652" r:id="rId76"/>
    <p:sldId id="1935" r:id="rId77"/>
    <p:sldId id="1987" r:id="rId78"/>
    <p:sldId id="1988" r:id="rId79"/>
    <p:sldId id="1684" r:id="rId80"/>
    <p:sldId id="1991" r:id="rId81"/>
    <p:sldId id="1765" r:id="rId82"/>
    <p:sldId id="1823" r:id="rId83"/>
    <p:sldId id="1815" r:id="rId84"/>
    <p:sldId id="1824" r:id="rId85"/>
    <p:sldId id="1822" r:id="rId86"/>
    <p:sldId id="1790" r:id="rId87"/>
    <p:sldId id="1825" r:id="rId88"/>
    <p:sldId id="2134805654" r:id="rId89"/>
    <p:sldId id="1826" r:id="rId90"/>
    <p:sldId id="1759" r:id="rId91"/>
    <p:sldId id="1761" r:id="rId92"/>
    <p:sldId id="1776" r:id="rId93"/>
    <p:sldId id="1886" r:id="rId94"/>
    <p:sldId id="1888" r:id="rId95"/>
    <p:sldId id="1889" r:id="rId96"/>
    <p:sldId id="1992" r:id="rId97"/>
    <p:sldId id="1890" r:id="rId98"/>
    <p:sldId id="1808" r:id="rId99"/>
    <p:sldId id="1813" r:id="rId100"/>
    <p:sldId id="1812" r:id="rId101"/>
    <p:sldId id="1891" r:id="rId102"/>
    <p:sldId id="1892" r:id="rId103"/>
    <p:sldId id="1893" r:id="rId104"/>
    <p:sldId id="1894" r:id="rId105"/>
    <p:sldId id="1993" r:id="rId106"/>
    <p:sldId id="1895" r:id="rId107"/>
    <p:sldId id="1814" r:id="rId108"/>
    <p:sldId id="1896" r:id="rId109"/>
    <p:sldId id="1897" r:id="rId110"/>
    <p:sldId id="1898" r:id="rId111"/>
    <p:sldId id="1899" r:id="rId112"/>
    <p:sldId id="1900" r:id="rId113"/>
    <p:sldId id="1901" r:id="rId114"/>
    <p:sldId id="1902" r:id="rId115"/>
    <p:sldId id="1903" r:id="rId116"/>
    <p:sldId id="1904" r:id="rId117"/>
    <p:sldId id="1793" r:id="rId118"/>
    <p:sldId id="1905" r:id="rId119"/>
    <p:sldId id="1994" r:id="rId120"/>
    <p:sldId id="1906" r:id="rId121"/>
    <p:sldId id="1907" r:id="rId122"/>
    <p:sldId id="1908" r:id="rId123"/>
    <p:sldId id="1909" r:id="rId124"/>
    <p:sldId id="1910" r:id="rId125"/>
    <p:sldId id="1911" r:id="rId126"/>
    <p:sldId id="1912" r:id="rId127"/>
    <p:sldId id="1913" r:id="rId128"/>
    <p:sldId id="1914" r:id="rId129"/>
    <p:sldId id="1995" r:id="rId130"/>
    <p:sldId id="1915" r:id="rId131"/>
    <p:sldId id="1916" r:id="rId132"/>
    <p:sldId id="1917" r:id="rId133"/>
    <p:sldId id="1918" r:id="rId134"/>
    <p:sldId id="1919" r:id="rId135"/>
    <p:sldId id="1920" r:id="rId136"/>
    <p:sldId id="2025" r:id="rId137"/>
    <p:sldId id="1921" r:id="rId138"/>
    <p:sldId id="1922" r:id="rId139"/>
    <p:sldId id="1923" r:id="rId140"/>
    <p:sldId id="1996" r:id="rId141"/>
    <p:sldId id="1924" r:id="rId142"/>
    <p:sldId id="1801" r:id="rId143"/>
    <p:sldId id="1999" r:id="rId144"/>
    <p:sldId id="1787" r:id="rId145"/>
    <p:sldId id="1925" r:id="rId146"/>
    <p:sldId id="1926" r:id="rId147"/>
    <p:sldId id="1998" r:id="rId148"/>
    <p:sldId id="1771" r:id="rId149"/>
    <p:sldId id="1927" r:id="rId150"/>
    <p:sldId id="1928" r:id="rId151"/>
    <p:sldId id="1929" r:id="rId152"/>
    <p:sldId id="1816" r:id="rId153"/>
    <p:sldId id="1930" r:id="rId154"/>
    <p:sldId id="1931" r:id="rId155"/>
    <p:sldId id="1932" r:id="rId156"/>
    <p:sldId id="2134805656" r:id="rId157"/>
    <p:sldId id="2134805655" r:id="rId158"/>
    <p:sldId id="2134805647" r:id="rId159"/>
    <p:sldId id="1786" r:id="rId1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E297A3E-CB1B-480B-A105-5C84BB8095D4}">
          <p14:sldIdLst>
            <p14:sldId id="1627"/>
            <p14:sldId id="1781"/>
          </p14:sldIdLst>
        </p14:section>
        <p14:section name="Module 1: Set up a VHD" id="{0A8FA86A-625E-4389-AC0D-272F2CF9744D}">
          <p14:sldIdLst>
            <p14:sldId id="1933"/>
            <p14:sldId id="1934"/>
            <p14:sldId id="1828"/>
            <p14:sldId id="1803"/>
            <p14:sldId id="1968"/>
            <p14:sldId id="1829"/>
            <p14:sldId id="1830"/>
            <p14:sldId id="1831"/>
          </p14:sldIdLst>
        </p14:section>
        <p14:section name="Module 2: Start developing by using Visual Studio" id="{8C5FDC40-1B83-4E61-B8B6-4ADC69E60402}">
          <p14:sldIdLst>
            <p14:sldId id="1938"/>
            <p14:sldId id="1937"/>
            <p14:sldId id="1939"/>
            <p14:sldId id="1940"/>
            <p14:sldId id="2134805653"/>
            <p14:sldId id="1942"/>
            <p14:sldId id="1943"/>
            <p14:sldId id="1944"/>
            <p14:sldId id="1945"/>
            <p14:sldId id="1946"/>
            <p14:sldId id="2134805648"/>
            <p14:sldId id="1832"/>
            <p14:sldId id="1833"/>
          </p14:sldIdLst>
        </p14:section>
        <p14:section name="Module 3: Get started with development using X++" id="{26164181-3EEA-4FD6-844C-713CB507CE60}">
          <p14:sldIdLst>
            <p14:sldId id="1947"/>
            <p14:sldId id="1948"/>
            <p14:sldId id="1953"/>
            <p14:sldId id="1954"/>
            <p14:sldId id="1955"/>
            <p14:sldId id="1956"/>
            <p14:sldId id="1957"/>
            <p14:sldId id="1958"/>
            <p14:sldId id="1959"/>
            <p14:sldId id="1951"/>
            <p14:sldId id="1950"/>
            <p14:sldId id="1949"/>
            <p14:sldId id="1834"/>
            <p14:sldId id="1835"/>
          </p14:sldIdLst>
        </p14:section>
        <p14:section name="Module 4: Develop object-oriented code" id="{7D186FB8-3E2C-4917-8843-65A460A9963D}">
          <p14:sldIdLst>
            <p14:sldId id="1952"/>
            <p14:sldId id="1960"/>
            <p14:sldId id="1961"/>
            <p14:sldId id="1962"/>
            <p14:sldId id="1964"/>
            <p14:sldId id="1967"/>
            <p14:sldId id="1965"/>
            <p14:sldId id="1963"/>
            <p14:sldId id="1836"/>
            <p14:sldId id="1837"/>
          </p14:sldIdLst>
        </p14:section>
        <p14:section name="Module 5: Implement application lifecycle management" id="{F67B1041-8B8B-45EE-A149-7DA228ACD69E}">
          <p14:sldIdLst>
            <p14:sldId id="1969"/>
            <p14:sldId id="1863"/>
            <p14:sldId id="1970"/>
            <p14:sldId id="1989"/>
            <p14:sldId id="1972"/>
            <p14:sldId id="1973"/>
            <p14:sldId id="1974"/>
            <p14:sldId id="1975"/>
          </p14:sldIdLst>
        </p14:section>
        <p14:section name="Module 6: Build extended data types and enumerations" id="{B0501C6F-166A-4004-9924-BC52A54B092C}">
          <p14:sldIdLst>
            <p14:sldId id="1976"/>
            <p14:sldId id="1977"/>
            <p14:sldId id="1978"/>
            <p14:sldId id="1979"/>
            <p14:sldId id="1980"/>
            <p14:sldId id="1981"/>
            <p14:sldId id="1982"/>
          </p14:sldIdLst>
        </p14:section>
        <p14:section name="Module 7: Build the data model" id="{17FD3023-49B1-47B5-8EA3-7B4F9DD86E8E}">
          <p14:sldIdLst>
            <p14:sldId id="1983"/>
            <p14:sldId id="1990"/>
            <p14:sldId id="1984"/>
            <p14:sldId id="1936"/>
            <p14:sldId id="1985"/>
            <p14:sldId id="1986"/>
            <p14:sldId id="2134805650"/>
            <p14:sldId id="2134805651"/>
            <p14:sldId id="2134805652"/>
            <p14:sldId id="1935"/>
            <p14:sldId id="1987"/>
            <p14:sldId id="1988"/>
          </p14:sldIdLst>
        </p14:section>
        <p14:section name="Module 8: Build forms and optimize form performance" id="{6334C8CD-B482-4FBC-BF26-66A5DC0EF4F5}">
          <p14:sldIdLst>
            <p14:sldId id="1684"/>
            <p14:sldId id="1991"/>
            <p14:sldId id="1765"/>
            <p14:sldId id="1823"/>
            <p14:sldId id="1815"/>
            <p14:sldId id="1824"/>
            <p14:sldId id="1822"/>
            <p14:sldId id="1790"/>
            <p14:sldId id="1825"/>
            <p14:sldId id="2134805654"/>
            <p14:sldId id="1826"/>
            <p14:sldId id="1759"/>
            <p14:sldId id="1761"/>
            <p14:sldId id="1776"/>
            <p14:sldId id="1886"/>
            <p14:sldId id="1888"/>
          </p14:sldIdLst>
        </p14:section>
        <p14:section name="Module 9: Create classes" id="{080E65CB-28FC-4559-AD0C-564ECAE6ACBC}">
          <p14:sldIdLst>
            <p14:sldId id="1889"/>
            <p14:sldId id="1992"/>
            <p14:sldId id="1890"/>
            <p14:sldId id="1808"/>
            <p14:sldId id="1813"/>
            <p14:sldId id="1812"/>
            <p14:sldId id="1891"/>
            <p14:sldId id="1892"/>
            <p14:sldId id="1893"/>
          </p14:sldIdLst>
        </p14:section>
        <p14:section name="Module 10: Build reports" id="{DD3E616B-4D9B-40A5-BB73-44B5BB269D2D}">
          <p14:sldIdLst>
            <p14:sldId id="1894"/>
            <p14:sldId id="1993"/>
            <p14:sldId id="1895"/>
            <p14:sldId id="1814"/>
            <p14:sldId id="1896"/>
            <p14:sldId id="1897"/>
            <p14:sldId id="1898"/>
            <p14:sldId id="1899"/>
            <p14:sldId id="1900"/>
            <p14:sldId id="1901"/>
            <p14:sldId id="1902"/>
            <p14:sldId id="1903"/>
            <p14:sldId id="1904"/>
            <p14:sldId id="1793"/>
          </p14:sldIdLst>
        </p14:section>
        <p14:section name="Module 11: Build workspaces" id="{04B02686-78B1-43C7-954D-C9B75DC281BA}">
          <p14:sldIdLst>
            <p14:sldId id="1905"/>
            <p14:sldId id="1994"/>
            <p14:sldId id="1906"/>
            <p14:sldId id="1907"/>
            <p14:sldId id="1908"/>
            <p14:sldId id="1909"/>
            <p14:sldId id="1910"/>
            <p14:sldId id="1911"/>
            <p14:sldId id="1912"/>
            <p14:sldId id="1913"/>
          </p14:sldIdLst>
        </p14:section>
        <p14:section name="Module 12: Implement role-based security" id="{90CB5C7A-C322-451E-B87A-6836BEDEF23D}">
          <p14:sldIdLst>
            <p14:sldId id="1914"/>
            <p14:sldId id="1995"/>
            <p14:sldId id="1915"/>
            <p14:sldId id="1916"/>
            <p14:sldId id="1917"/>
            <p14:sldId id="1918"/>
            <p14:sldId id="1919"/>
            <p14:sldId id="1920"/>
            <p14:sldId id="2025"/>
            <p14:sldId id="1921"/>
            <p14:sldId id="1922"/>
          </p14:sldIdLst>
        </p14:section>
        <p14:section name="Module 13: Apply basic performance optimization" id="{E69D5417-472A-4DA2-91D3-C639F99B3382}">
          <p14:sldIdLst>
            <p14:sldId id="1923"/>
            <p14:sldId id="1996"/>
            <p14:sldId id="1924"/>
            <p14:sldId id="1801"/>
            <p14:sldId id="1999"/>
            <p14:sldId id="1787"/>
            <p14:sldId id="1925"/>
            <p14:sldId id="1926"/>
            <p14:sldId id="1998"/>
            <p14:sldId id="1771"/>
            <p14:sldId id="1927"/>
            <p14:sldId id="1928"/>
            <p14:sldId id="1929"/>
            <p14:sldId id="1816"/>
            <p14:sldId id="1930"/>
            <p14:sldId id="1931"/>
            <p14:sldId id="1932"/>
          </p14:sldIdLst>
        </p14:section>
        <p14:section name="Activity 1" id="{CC416948-3337-49E6-9C19-267E0D3DDDDB}">
          <p14:sldIdLst>
            <p14:sldId id="2134805656"/>
          </p14:sldIdLst>
        </p14:section>
        <p14:section name="Activity 2" id="{AB93782D-A9BD-4DD1-870D-5A6E505AC80A}">
          <p14:sldIdLst>
            <p14:sldId id="2134805655"/>
          </p14:sldIdLst>
        </p14:section>
        <p14:section name="End section" id="{43EAB214-06D4-4E1F-86BB-B8A9A28B8198}">
          <p14:sldIdLst>
            <p14:sldId id="2134805647"/>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ECC"/>
    <a:srgbClr val="D59DD7"/>
    <a:srgbClr val="0B556A"/>
    <a:srgbClr val="EBEBEB"/>
    <a:srgbClr val="1392B4"/>
    <a:srgbClr val="3C3C41"/>
    <a:srgbClr val="4BCBEE"/>
    <a:srgbClr val="59B4D9"/>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82424" autoAdjust="0"/>
  </p:normalViewPr>
  <p:slideViewPr>
    <p:cSldViewPr snapToGrid="0">
      <p:cViewPr>
        <p:scale>
          <a:sx n="66" d="100"/>
          <a:sy n="66" d="100"/>
        </p:scale>
        <p:origin x="2202" y="894"/>
      </p:cViewPr>
      <p:guideLst/>
    </p:cSldViewPr>
  </p:slideViewPr>
  <p:outlineViewPr>
    <p:cViewPr>
      <p:scale>
        <a:sx n="33" d="100"/>
        <a:sy n="33" d="100"/>
      </p:scale>
      <p:origin x="0" y="-333024"/>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80" d="100"/>
          <a:sy n="80" d="100"/>
        </p:scale>
        <p:origin x="3042" y="-3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commentAuthors" Target="commen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b="1"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b="1" dirty="0"/>
            <a:t>Module 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 </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b="1" dirty="0"/>
            <a:t>Module 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b="1" dirty="0"/>
            <a:t>Module 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b="1" dirty="0"/>
            <a:t>Module 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M8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b="1" dirty="0"/>
            <a:t>Module 9</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M8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M9</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b="1" dirty="0"/>
            <a:t>Module 10</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M8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M9</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M10</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b="1" dirty="0"/>
            <a:t>Module 11</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M8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M9</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M10</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M11</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b="1" dirty="0"/>
            <a:t>Module 12</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M4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M5</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M6</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M7</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M8</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M9</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M10</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M11</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M12</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b="1" dirty="0"/>
            <a:t>Module 13</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F31C665-B8AD-4CE0-B86C-75D83E6347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74C9F-BE42-4AA5-8825-2B4022144EA3}">
      <dgm:prSet custT="1"/>
      <dgm:spPr>
        <a:solidFill>
          <a:schemeClr val="accent3">
            <a:lumMod val="60000"/>
            <a:lumOff val="40000"/>
          </a:schemeClr>
        </a:solidFill>
        <a:ln>
          <a:noFill/>
        </a:ln>
      </dgm:spPr>
      <dgm:t>
        <a:bodyPr lIns="182880" tIns="91440" rIns="182880" bIns="91440"/>
        <a:lstStyle/>
        <a:p>
          <a:r>
            <a:rPr lang="en-US" sz="1800" baseline="0" dirty="0">
              <a:solidFill>
                <a:schemeClr val="tx1"/>
              </a:solidFill>
            </a:rPr>
            <a:t>People use computers for accuracy and speed in completing tasks.</a:t>
          </a:r>
          <a:endParaRPr lang="en-US" sz="1800" dirty="0">
            <a:solidFill>
              <a:schemeClr val="tx1"/>
            </a:solidFill>
          </a:endParaRPr>
        </a:p>
      </dgm:t>
    </dgm:pt>
    <dgm:pt modelId="{1CE45A2C-FDC1-468C-B9F2-B5081901DD86}" type="parTrans" cxnId="{31D1F1B6-2899-4926-B378-EDE28ABE6EED}">
      <dgm:prSet/>
      <dgm:spPr/>
      <dgm:t>
        <a:bodyPr/>
        <a:lstStyle/>
        <a:p>
          <a:endParaRPr lang="en-US" sz="1800"/>
        </a:p>
      </dgm:t>
    </dgm:pt>
    <dgm:pt modelId="{22714F85-2C69-41DA-AB57-060B58931220}" type="sibTrans" cxnId="{31D1F1B6-2899-4926-B378-EDE28ABE6EED}">
      <dgm:prSet/>
      <dgm:spPr/>
      <dgm:t>
        <a:bodyPr/>
        <a:lstStyle/>
        <a:p>
          <a:endParaRPr lang="en-US" sz="1800"/>
        </a:p>
      </dgm:t>
    </dgm:pt>
    <dgm:pt modelId="{8E80FE28-4E81-4B6D-B945-B99B4D929AF6}">
      <dgm:prSet custT="1"/>
      <dgm:spPr>
        <a:solidFill>
          <a:schemeClr val="accent2">
            <a:lumMod val="60000"/>
            <a:lumOff val="40000"/>
          </a:schemeClr>
        </a:solidFill>
        <a:ln>
          <a:noFill/>
        </a:ln>
      </dgm:spPr>
      <dgm:t>
        <a:bodyPr lIns="182880" tIns="91440" rIns="182880" bIns="91440"/>
        <a:lstStyle/>
        <a:p>
          <a:r>
            <a:rPr lang="en-US" sz="1800" baseline="0">
              <a:solidFill>
                <a:schemeClr val="tx1"/>
              </a:solidFill>
            </a:rPr>
            <a:t>Slow computer performance can be frustrating and decrease productivity.</a:t>
          </a:r>
          <a:endParaRPr lang="en-US" sz="1800">
            <a:solidFill>
              <a:schemeClr val="tx1"/>
            </a:solidFill>
          </a:endParaRPr>
        </a:p>
      </dgm:t>
    </dgm:pt>
    <dgm:pt modelId="{9BE25789-A6FF-46B0-B663-299D30DC1214}" type="parTrans" cxnId="{F9CA77C1-0EA1-4BFB-AB66-44CB52D375FB}">
      <dgm:prSet/>
      <dgm:spPr/>
      <dgm:t>
        <a:bodyPr/>
        <a:lstStyle/>
        <a:p>
          <a:endParaRPr lang="en-US" sz="1800"/>
        </a:p>
      </dgm:t>
    </dgm:pt>
    <dgm:pt modelId="{74856610-FD7F-4A1D-B6AF-E8398638CA7B}" type="sibTrans" cxnId="{F9CA77C1-0EA1-4BFB-AB66-44CB52D375FB}">
      <dgm:prSet/>
      <dgm:spPr/>
      <dgm:t>
        <a:bodyPr/>
        <a:lstStyle/>
        <a:p>
          <a:endParaRPr lang="en-US" sz="1800"/>
        </a:p>
      </dgm:t>
    </dgm:pt>
    <dgm:pt modelId="{BBD1D6E8-41AE-4625-95BA-8A8C0EDE7DBD}">
      <dgm:prSet custT="1"/>
      <dgm:spPr>
        <a:solidFill>
          <a:srgbClr val="8DC8E8"/>
        </a:solidFill>
        <a:ln>
          <a:noFill/>
        </a:ln>
      </dgm:spPr>
      <dgm:t>
        <a:bodyPr lIns="182880" tIns="91440" rIns="182880" bIns="91440"/>
        <a:lstStyle/>
        <a:p>
          <a:r>
            <a:rPr lang="en-US" sz="1800" baseline="0" dirty="0">
              <a:solidFill>
                <a:schemeClr val="tx1"/>
              </a:solidFill>
            </a:rPr>
            <a:t>Optimal computer performance is important in any project, especially for finance and </a:t>
          </a:r>
          <a:br>
            <a:rPr lang="en-US" sz="1800" baseline="0" dirty="0">
              <a:solidFill>
                <a:schemeClr val="tx1"/>
              </a:solidFill>
            </a:rPr>
          </a:br>
          <a:r>
            <a:rPr lang="en-US" sz="1800" baseline="0" dirty="0">
              <a:solidFill>
                <a:schemeClr val="tx1"/>
              </a:solidFill>
            </a:rPr>
            <a:t>operations apps.</a:t>
          </a:r>
          <a:endParaRPr lang="en-US" sz="1800" dirty="0">
            <a:solidFill>
              <a:schemeClr val="tx1"/>
            </a:solidFill>
          </a:endParaRPr>
        </a:p>
      </dgm:t>
    </dgm:pt>
    <dgm:pt modelId="{70E06BF8-1891-4BC2-BF49-4D512ABA17F9}" type="parTrans" cxnId="{FC67F945-9BA0-47E3-8352-EDF043F750E4}">
      <dgm:prSet/>
      <dgm:spPr/>
      <dgm:t>
        <a:bodyPr/>
        <a:lstStyle/>
        <a:p>
          <a:endParaRPr lang="en-US" sz="1800"/>
        </a:p>
      </dgm:t>
    </dgm:pt>
    <dgm:pt modelId="{6DCAA169-7850-4E35-A93A-8A912348D09D}" type="sibTrans" cxnId="{FC67F945-9BA0-47E3-8352-EDF043F750E4}">
      <dgm:prSet/>
      <dgm:spPr/>
      <dgm:t>
        <a:bodyPr/>
        <a:lstStyle/>
        <a:p>
          <a:endParaRPr lang="en-US" sz="1800"/>
        </a:p>
      </dgm:t>
    </dgm:pt>
    <dgm:pt modelId="{0C6E6C9B-096B-4C97-A732-4BB31727BB25}">
      <dgm:prSet custT="1"/>
      <dgm:spPr>
        <a:solidFill>
          <a:srgbClr val="FFB3BB"/>
        </a:solidFill>
        <a:ln>
          <a:noFill/>
        </a:ln>
      </dgm:spPr>
      <dgm:t>
        <a:bodyPr lIns="182880" tIns="91440" rIns="182880" bIns="91440"/>
        <a:lstStyle/>
        <a:p>
          <a:r>
            <a:rPr lang="en-US" sz="1800" baseline="0" dirty="0">
              <a:solidFill>
                <a:schemeClr val="tx1"/>
              </a:solidFill>
            </a:rPr>
            <a:t>Developers should prioritize optimizing performance in their designs to increase user appreciation and value.</a:t>
          </a:r>
          <a:endParaRPr lang="en-US" sz="1800" dirty="0">
            <a:solidFill>
              <a:schemeClr val="tx1"/>
            </a:solidFill>
          </a:endParaRPr>
        </a:p>
      </dgm:t>
    </dgm:pt>
    <dgm:pt modelId="{BE27C3C7-87E6-4816-AC8C-C9CD09AB5679}" type="parTrans" cxnId="{98BE8FEB-FF8E-41B6-B5E7-E120571B968C}">
      <dgm:prSet/>
      <dgm:spPr/>
      <dgm:t>
        <a:bodyPr/>
        <a:lstStyle/>
        <a:p>
          <a:endParaRPr lang="en-US" sz="1800"/>
        </a:p>
      </dgm:t>
    </dgm:pt>
    <dgm:pt modelId="{167C875A-D2CE-4A45-8789-AC9F489328C4}" type="sibTrans" cxnId="{98BE8FEB-FF8E-41B6-B5E7-E120571B968C}">
      <dgm:prSet/>
      <dgm:spPr/>
      <dgm:t>
        <a:bodyPr/>
        <a:lstStyle/>
        <a:p>
          <a:endParaRPr lang="en-US" sz="1800"/>
        </a:p>
      </dgm:t>
    </dgm:pt>
    <dgm:pt modelId="{449A231A-F603-4021-8897-0E2990CEAA84}" type="pres">
      <dgm:prSet presAssocID="{6F31C665-B8AD-4CE0-B86C-75D83E634796}" presName="linear" presStyleCnt="0">
        <dgm:presLayoutVars>
          <dgm:animLvl val="lvl"/>
          <dgm:resizeHandles val="exact"/>
        </dgm:presLayoutVars>
      </dgm:prSet>
      <dgm:spPr/>
    </dgm:pt>
    <dgm:pt modelId="{BECA727F-6DC7-4FC2-ACBF-181679B6CBBA}" type="pres">
      <dgm:prSet presAssocID="{10674C9F-BE42-4AA5-8825-2B4022144EA3}" presName="parentText" presStyleLbl="node1" presStyleIdx="0" presStyleCnt="4">
        <dgm:presLayoutVars>
          <dgm:chMax val="0"/>
          <dgm:bulletEnabled val="1"/>
        </dgm:presLayoutVars>
      </dgm:prSet>
      <dgm:spPr>
        <a:prstGeom prst="roundRect">
          <a:avLst/>
        </a:prstGeom>
      </dgm:spPr>
    </dgm:pt>
    <dgm:pt modelId="{9E0EB260-BE18-4EE2-9C13-BC8A8CF95744}" type="pres">
      <dgm:prSet presAssocID="{22714F85-2C69-41DA-AB57-060B58931220}" presName="spacer" presStyleCnt="0"/>
      <dgm:spPr/>
    </dgm:pt>
    <dgm:pt modelId="{B0849828-631F-477C-9458-6216D58615A0}" type="pres">
      <dgm:prSet presAssocID="{8E80FE28-4E81-4B6D-B945-B99B4D929AF6}" presName="parentText" presStyleLbl="node1" presStyleIdx="1" presStyleCnt="4">
        <dgm:presLayoutVars>
          <dgm:chMax val="0"/>
          <dgm:bulletEnabled val="1"/>
        </dgm:presLayoutVars>
      </dgm:prSet>
      <dgm:spPr>
        <a:prstGeom prst="roundRect">
          <a:avLst/>
        </a:prstGeom>
      </dgm:spPr>
    </dgm:pt>
    <dgm:pt modelId="{328EC287-F858-4FEE-893F-1E2C7C0A3403}" type="pres">
      <dgm:prSet presAssocID="{74856610-FD7F-4A1D-B6AF-E8398638CA7B}" presName="spacer" presStyleCnt="0"/>
      <dgm:spPr/>
    </dgm:pt>
    <dgm:pt modelId="{98840FD4-358F-48E1-AB3C-282A749A6218}" type="pres">
      <dgm:prSet presAssocID="{BBD1D6E8-41AE-4625-95BA-8A8C0EDE7DBD}" presName="parentText" presStyleLbl="node1" presStyleIdx="2" presStyleCnt="4">
        <dgm:presLayoutVars>
          <dgm:chMax val="0"/>
          <dgm:bulletEnabled val="1"/>
        </dgm:presLayoutVars>
      </dgm:prSet>
      <dgm:spPr>
        <a:prstGeom prst="roundRect">
          <a:avLst/>
        </a:prstGeom>
      </dgm:spPr>
    </dgm:pt>
    <dgm:pt modelId="{448665A7-0DF4-471C-9CB7-8004E1D427E3}" type="pres">
      <dgm:prSet presAssocID="{6DCAA169-7850-4E35-A93A-8A912348D09D}" presName="spacer" presStyleCnt="0"/>
      <dgm:spPr/>
    </dgm:pt>
    <dgm:pt modelId="{C5D3223E-9531-4B8D-8CE0-FBA13AF6A029}" type="pres">
      <dgm:prSet presAssocID="{0C6E6C9B-096B-4C97-A732-4BB31727BB25}" presName="parentText" presStyleLbl="node1" presStyleIdx="3" presStyleCnt="4">
        <dgm:presLayoutVars>
          <dgm:chMax val="0"/>
          <dgm:bulletEnabled val="1"/>
        </dgm:presLayoutVars>
      </dgm:prSet>
      <dgm:spPr>
        <a:prstGeom prst="roundRect">
          <a:avLst/>
        </a:prstGeom>
      </dgm:spPr>
    </dgm:pt>
  </dgm:ptLst>
  <dgm:cxnLst>
    <dgm:cxn modelId="{7088212E-2854-4370-81CB-2157AFF43D22}" type="presOf" srcId="{0C6E6C9B-096B-4C97-A732-4BB31727BB25}" destId="{C5D3223E-9531-4B8D-8CE0-FBA13AF6A029}" srcOrd="0" destOrd="0" presId="urn:microsoft.com/office/officeart/2005/8/layout/vList2"/>
    <dgm:cxn modelId="{D4EB8D5E-F028-4EDA-8B51-93E9CEC9F41E}" type="presOf" srcId="{6F31C665-B8AD-4CE0-B86C-75D83E634796}" destId="{449A231A-F603-4021-8897-0E2990CEAA84}" srcOrd="0" destOrd="0" presId="urn:microsoft.com/office/officeart/2005/8/layout/vList2"/>
    <dgm:cxn modelId="{FC67F945-9BA0-47E3-8352-EDF043F750E4}" srcId="{6F31C665-B8AD-4CE0-B86C-75D83E634796}" destId="{BBD1D6E8-41AE-4625-95BA-8A8C0EDE7DBD}" srcOrd="2" destOrd="0" parTransId="{70E06BF8-1891-4BC2-BF49-4D512ABA17F9}" sibTransId="{6DCAA169-7850-4E35-A93A-8A912348D09D}"/>
    <dgm:cxn modelId="{0AF0A67D-69FE-4CC6-B232-7CD64D80F7ED}" type="presOf" srcId="{8E80FE28-4E81-4B6D-B945-B99B4D929AF6}" destId="{B0849828-631F-477C-9458-6216D58615A0}" srcOrd="0" destOrd="0" presId="urn:microsoft.com/office/officeart/2005/8/layout/vList2"/>
    <dgm:cxn modelId="{32944E94-1B1E-463C-8F0F-059B3A510635}" type="presOf" srcId="{10674C9F-BE42-4AA5-8825-2B4022144EA3}" destId="{BECA727F-6DC7-4FC2-ACBF-181679B6CBBA}" srcOrd="0" destOrd="0" presId="urn:microsoft.com/office/officeart/2005/8/layout/vList2"/>
    <dgm:cxn modelId="{31D1F1B6-2899-4926-B378-EDE28ABE6EED}" srcId="{6F31C665-B8AD-4CE0-B86C-75D83E634796}" destId="{10674C9F-BE42-4AA5-8825-2B4022144EA3}" srcOrd="0" destOrd="0" parTransId="{1CE45A2C-FDC1-468C-B9F2-B5081901DD86}" sibTransId="{22714F85-2C69-41DA-AB57-060B58931220}"/>
    <dgm:cxn modelId="{F9CA77C1-0EA1-4BFB-AB66-44CB52D375FB}" srcId="{6F31C665-B8AD-4CE0-B86C-75D83E634796}" destId="{8E80FE28-4E81-4B6D-B945-B99B4D929AF6}" srcOrd="1" destOrd="0" parTransId="{9BE25789-A6FF-46B0-B663-299D30DC1214}" sibTransId="{74856610-FD7F-4A1D-B6AF-E8398638CA7B}"/>
    <dgm:cxn modelId="{F34D3BCB-440E-4A8D-98F7-9F79440A3BB6}" type="presOf" srcId="{BBD1D6E8-41AE-4625-95BA-8A8C0EDE7DBD}" destId="{98840FD4-358F-48E1-AB3C-282A749A6218}" srcOrd="0" destOrd="0" presId="urn:microsoft.com/office/officeart/2005/8/layout/vList2"/>
    <dgm:cxn modelId="{98BE8FEB-FF8E-41B6-B5E7-E120571B968C}" srcId="{6F31C665-B8AD-4CE0-B86C-75D83E634796}" destId="{0C6E6C9B-096B-4C97-A732-4BB31727BB25}" srcOrd="3" destOrd="0" parTransId="{BE27C3C7-87E6-4816-AC8C-C9CD09AB5679}" sibTransId="{167C875A-D2CE-4A45-8789-AC9F489328C4}"/>
    <dgm:cxn modelId="{3972664D-DA20-471C-A2DE-E2A2EB64689B}" type="presParOf" srcId="{449A231A-F603-4021-8897-0E2990CEAA84}" destId="{BECA727F-6DC7-4FC2-ACBF-181679B6CBBA}" srcOrd="0" destOrd="0" presId="urn:microsoft.com/office/officeart/2005/8/layout/vList2"/>
    <dgm:cxn modelId="{1005B531-46F2-4453-93C6-7A3E9E7D1773}" type="presParOf" srcId="{449A231A-F603-4021-8897-0E2990CEAA84}" destId="{9E0EB260-BE18-4EE2-9C13-BC8A8CF95744}" srcOrd="1" destOrd="0" presId="urn:microsoft.com/office/officeart/2005/8/layout/vList2"/>
    <dgm:cxn modelId="{268A011D-4A5B-421A-BAD6-1A1CEA6A8AE7}" type="presParOf" srcId="{449A231A-F603-4021-8897-0E2990CEAA84}" destId="{B0849828-631F-477C-9458-6216D58615A0}" srcOrd="2" destOrd="0" presId="urn:microsoft.com/office/officeart/2005/8/layout/vList2"/>
    <dgm:cxn modelId="{E2959C40-C216-44F1-BB47-A3DAF49B76FA}" type="presParOf" srcId="{449A231A-F603-4021-8897-0E2990CEAA84}" destId="{328EC287-F858-4FEE-893F-1E2C7C0A3403}" srcOrd="3" destOrd="0" presId="urn:microsoft.com/office/officeart/2005/8/layout/vList2"/>
    <dgm:cxn modelId="{6E9F4683-54FE-408E-8A7A-907BB2CA64E7}" type="presParOf" srcId="{449A231A-F603-4021-8897-0E2990CEAA84}" destId="{98840FD4-358F-48E1-AB3C-282A749A6218}" srcOrd="4" destOrd="0" presId="urn:microsoft.com/office/officeart/2005/8/layout/vList2"/>
    <dgm:cxn modelId="{48043143-ED3E-4845-9C72-726423AE9BD2}" type="presParOf" srcId="{449A231A-F603-4021-8897-0E2990CEAA84}" destId="{448665A7-0DF4-471C-9CB7-8004E1D427E3}" srcOrd="5" destOrd="0" presId="urn:microsoft.com/office/officeart/2005/8/layout/vList2"/>
    <dgm:cxn modelId="{50A94059-1F15-4858-80DF-A5C9F786B66D}" type="presParOf" srcId="{449A231A-F603-4021-8897-0E2990CEAA84}" destId="{C5D3223E-9531-4B8D-8CE0-FBA13AF6A02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b="1"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b="1" dirty="0"/>
            <a:t>Module 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 </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 </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b="1" dirty="0"/>
            <a:t>Module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 </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b="1" dirty="0"/>
            <a:t>Module 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 </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LP1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Learning Path 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 </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dirty="0"/>
            <a:t> </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5">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5">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5">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5">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5">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E8C76A-E06A-4BC8-B61F-0288AD8168BE}" type="doc">
      <dgm:prSet loTypeId="urn:microsoft.com/office/officeart/2005/8/layout/hChevron3" loCatId="process" qsTypeId="urn:microsoft.com/office/officeart/2005/8/quickstyle/simple1" qsCatId="simple" csTypeId="urn:microsoft.com/office/officeart/2005/8/colors/accent1_2" csCatId="accent1" phldr="1"/>
      <dgm:spPr/>
    </dgm:pt>
    <dgm:pt modelId="{C22022C3-0777-41FA-A168-F212941D3783}">
      <dgm:prSet phldrT="[Text]"/>
      <dgm:spPr/>
      <dgm:t>
        <a:bodyPr/>
        <a:lstStyle/>
        <a:p>
          <a:r>
            <a:rPr lang="en-US" dirty="0"/>
            <a:t>M1</a:t>
          </a:r>
        </a:p>
      </dgm:t>
    </dgm:pt>
    <dgm:pt modelId="{33453EAA-908D-4851-BD15-62F989A2599E}" type="parTrans" cxnId="{DF06B93B-CDD5-4ECC-A4BE-24933B5AFBB5}">
      <dgm:prSet/>
      <dgm:spPr/>
      <dgm:t>
        <a:bodyPr/>
        <a:lstStyle/>
        <a:p>
          <a:endParaRPr lang="en-US"/>
        </a:p>
      </dgm:t>
    </dgm:pt>
    <dgm:pt modelId="{7441AF35-9767-4A90-A9B4-933E12036708}" type="sibTrans" cxnId="{DF06B93B-CDD5-4ECC-A4BE-24933B5AFBB5}">
      <dgm:prSet/>
      <dgm:spPr/>
      <dgm:t>
        <a:bodyPr/>
        <a:lstStyle/>
        <a:p>
          <a:endParaRPr lang="en-US"/>
        </a:p>
      </dgm:t>
    </dgm:pt>
    <dgm:pt modelId="{A2DED31A-5857-4B60-9879-AA3B7C43864C}">
      <dgm:prSet phldrT="[Text]"/>
      <dgm:spPr/>
      <dgm:t>
        <a:bodyPr/>
        <a:lstStyle/>
        <a:p>
          <a:r>
            <a:rPr lang="en-US" dirty="0"/>
            <a:t>M2</a:t>
          </a:r>
        </a:p>
      </dgm:t>
    </dgm:pt>
    <dgm:pt modelId="{80E35422-9AD9-4B13-B15F-B2EE4FA0BA34}" type="parTrans" cxnId="{5E2181A5-A461-40FA-A63B-3478896CDCBD}">
      <dgm:prSet/>
      <dgm:spPr/>
      <dgm:t>
        <a:bodyPr/>
        <a:lstStyle/>
        <a:p>
          <a:endParaRPr lang="en-US"/>
        </a:p>
      </dgm:t>
    </dgm:pt>
    <dgm:pt modelId="{2E8F29F7-B55A-447C-B56C-A577AB934710}" type="sibTrans" cxnId="{5E2181A5-A461-40FA-A63B-3478896CDCBD}">
      <dgm:prSet/>
      <dgm:spPr/>
      <dgm:t>
        <a:bodyPr/>
        <a:lstStyle/>
        <a:p>
          <a:endParaRPr lang="en-US"/>
        </a:p>
      </dgm:t>
    </dgm:pt>
    <dgm:pt modelId="{6F51C0CB-0478-4E6C-90A5-2BEB4372742A}">
      <dgm:prSet phldrT="[Text]"/>
      <dgm:spPr/>
      <dgm:t>
        <a:bodyPr/>
        <a:lstStyle/>
        <a:p>
          <a:r>
            <a:rPr lang="en-US" dirty="0"/>
            <a:t>M3</a:t>
          </a:r>
        </a:p>
      </dgm:t>
    </dgm:pt>
    <dgm:pt modelId="{C8502540-F634-4AA3-9D3D-36DEFBFE3971}" type="parTrans" cxnId="{EA4A7F4E-406A-400D-B3D0-6227CFC8F967}">
      <dgm:prSet/>
      <dgm:spPr/>
      <dgm:t>
        <a:bodyPr/>
        <a:lstStyle/>
        <a:p>
          <a:endParaRPr lang="en-US"/>
        </a:p>
      </dgm:t>
    </dgm:pt>
    <dgm:pt modelId="{A33F60B9-A48B-4AD2-8516-2805524D4C12}" type="sibTrans" cxnId="{EA4A7F4E-406A-400D-B3D0-6227CFC8F967}">
      <dgm:prSet/>
      <dgm:spPr/>
      <dgm:t>
        <a:bodyPr/>
        <a:lstStyle/>
        <a:p>
          <a:endParaRPr lang="en-US"/>
        </a:p>
      </dgm:t>
    </dgm:pt>
    <dgm:pt modelId="{51BD71C2-855C-4D2D-AEAD-C9098179A291}">
      <dgm:prSet phldrT="[Text]"/>
      <dgm:spPr/>
      <dgm:t>
        <a:bodyPr/>
        <a:lstStyle/>
        <a:p>
          <a:r>
            <a:rPr lang="en-US" b="1" dirty="0"/>
            <a:t>Module 4</a:t>
          </a:r>
        </a:p>
      </dgm:t>
    </dgm:pt>
    <dgm:pt modelId="{F85B7E3F-1816-428D-9CB1-27FDE893DD14}" type="parTrans" cxnId="{854FE53D-F1C9-46A2-AD50-C228E7A972C5}">
      <dgm:prSet/>
      <dgm:spPr/>
      <dgm:t>
        <a:bodyPr/>
        <a:lstStyle/>
        <a:p>
          <a:endParaRPr lang="en-US"/>
        </a:p>
      </dgm:t>
    </dgm:pt>
    <dgm:pt modelId="{1581DA2B-986B-4FB7-A993-4AAB000437FD}" type="sibTrans" cxnId="{854FE53D-F1C9-46A2-AD50-C228E7A972C5}">
      <dgm:prSet/>
      <dgm:spPr/>
      <dgm:t>
        <a:bodyPr/>
        <a:lstStyle/>
        <a:p>
          <a:endParaRPr lang="en-US"/>
        </a:p>
      </dgm:t>
    </dgm:pt>
    <dgm:pt modelId="{4942CD4A-E3AF-4543-BAC3-AF91AB15B074}">
      <dgm:prSet phldrT="[Text]"/>
      <dgm:spPr/>
      <dgm:t>
        <a:bodyPr/>
        <a:lstStyle/>
        <a:p>
          <a:r>
            <a:rPr lang="en-US" dirty="0"/>
            <a:t> </a:t>
          </a:r>
        </a:p>
      </dgm:t>
    </dgm:pt>
    <dgm:pt modelId="{E33D4EEF-A2F5-4D0B-845C-7FE51EB8648B}" type="parTrans" cxnId="{08888852-FBA9-4E0A-91D3-4B1626C91252}">
      <dgm:prSet/>
      <dgm:spPr/>
      <dgm:t>
        <a:bodyPr/>
        <a:lstStyle/>
        <a:p>
          <a:endParaRPr lang="en-US"/>
        </a:p>
      </dgm:t>
    </dgm:pt>
    <dgm:pt modelId="{FB455C89-9E9B-438C-9136-6D6DEBFC619B}" type="sibTrans" cxnId="{08888852-FBA9-4E0A-91D3-4B1626C91252}">
      <dgm:prSet/>
      <dgm:spPr/>
      <dgm:t>
        <a:bodyPr/>
        <a:lstStyle/>
        <a:p>
          <a:endParaRPr lang="en-US"/>
        </a:p>
      </dgm:t>
    </dgm:pt>
    <dgm:pt modelId="{E5E93BF8-CB83-456F-8A6D-4B8977F63C86}">
      <dgm:prSet phldrT="[Text]"/>
      <dgm:spPr/>
      <dgm:t>
        <a:bodyPr/>
        <a:lstStyle/>
        <a:p>
          <a:r>
            <a:rPr lang="en-US" dirty="0"/>
            <a:t> </a:t>
          </a:r>
        </a:p>
      </dgm:t>
    </dgm:pt>
    <dgm:pt modelId="{F4947661-9D0F-48AC-A888-BC1065127318}" type="parTrans" cxnId="{CFDDA01F-09E9-4DF2-B104-1C5E327E8A2E}">
      <dgm:prSet/>
      <dgm:spPr/>
      <dgm:t>
        <a:bodyPr/>
        <a:lstStyle/>
        <a:p>
          <a:endParaRPr lang="en-US"/>
        </a:p>
      </dgm:t>
    </dgm:pt>
    <dgm:pt modelId="{3E868121-3CB0-4D9C-A09A-8A7AEC41373A}" type="sibTrans" cxnId="{CFDDA01F-09E9-4DF2-B104-1C5E327E8A2E}">
      <dgm:prSet/>
      <dgm:spPr/>
      <dgm:t>
        <a:bodyPr/>
        <a:lstStyle/>
        <a:p>
          <a:endParaRPr lang="en-US"/>
        </a:p>
      </dgm:t>
    </dgm:pt>
    <dgm:pt modelId="{8D348D03-E06F-49CF-B428-1AD32D2B714F}">
      <dgm:prSet phldrT="[Text]"/>
      <dgm:spPr/>
      <dgm:t>
        <a:bodyPr/>
        <a:lstStyle/>
        <a:p>
          <a:r>
            <a:rPr lang="en-US" dirty="0"/>
            <a:t> </a:t>
          </a:r>
        </a:p>
      </dgm:t>
    </dgm:pt>
    <dgm:pt modelId="{34D10EC0-B8D3-4A9D-B9C9-66DC73D35F29}" type="parTrans" cxnId="{6DE82923-8430-4324-BBF0-B5A219AAB8E4}">
      <dgm:prSet/>
      <dgm:spPr/>
      <dgm:t>
        <a:bodyPr/>
        <a:lstStyle/>
        <a:p>
          <a:endParaRPr lang="en-US"/>
        </a:p>
      </dgm:t>
    </dgm:pt>
    <dgm:pt modelId="{FBBCE98E-9A97-4D75-BF59-03660662A24B}" type="sibTrans" cxnId="{6DE82923-8430-4324-BBF0-B5A219AAB8E4}">
      <dgm:prSet/>
      <dgm:spPr/>
      <dgm:t>
        <a:bodyPr/>
        <a:lstStyle/>
        <a:p>
          <a:endParaRPr lang="en-US"/>
        </a:p>
      </dgm:t>
    </dgm:pt>
    <dgm:pt modelId="{B1DC9E00-1485-4B12-8217-0CB584F42728}">
      <dgm:prSet phldrT="[Text]"/>
      <dgm:spPr/>
      <dgm:t>
        <a:bodyPr/>
        <a:lstStyle/>
        <a:p>
          <a:r>
            <a:rPr lang="en-US" dirty="0"/>
            <a:t> </a:t>
          </a:r>
        </a:p>
      </dgm:t>
    </dgm:pt>
    <dgm:pt modelId="{16BD7DE6-DDEC-4D2A-BD32-07CE44707D6E}" type="parTrans" cxnId="{4BBA9B21-2A55-40B2-A6E6-9358E89943A7}">
      <dgm:prSet/>
      <dgm:spPr/>
      <dgm:t>
        <a:bodyPr/>
        <a:lstStyle/>
        <a:p>
          <a:endParaRPr lang="en-US"/>
        </a:p>
      </dgm:t>
    </dgm:pt>
    <dgm:pt modelId="{09492915-D009-4FF6-9B98-A9B4656D8255}" type="sibTrans" cxnId="{4BBA9B21-2A55-40B2-A6E6-9358E89943A7}">
      <dgm:prSet/>
      <dgm:spPr/>
      <dgm:t>
        <a:bodyPr/>
        <a:lstStyle/>
        <a:p>
          <a:endParaRPr lang="en-US"/>
        </a:p>
      </dgm:t>
    </dgm:pt>
    <dgm:pt modelId="{C6C1914D-07CF-4D40-A790-23F9B7EF51DE}">
      <dgm:prSet phldrT="[Text]"/>
      <dgm:spPr/>
      <dgm:t>
        <a:bodyPr/>
        <a:lstStyle/>
        <a:p>
          <a:r>
            <a:rPr lang="en-US" dirty="0"/>
            <a:t> </a:t>
          </a:r>
        </a:p>
      </dgm:t>
    </dgm:pt>
    <dgm:pt modelId="{E1C0AF7F-B608-4A6D-BA58-717DE6C4D0C7}" type="parTrans" cxnId="{7447CBCA-8987-4BEA-BDE9-8912C21998AA}">
      <dgm:prSet/>
      <dgm:spPr/>
      <dgm:t>
        <a:bodyPr/>
        <a:lstStyle/>
        <a:p>
          <a:endParaRPr lang="en-US"/>
        </a:p>
      </dgm:t>
    </dgm:pt>
    <dgm:pt modelId="{AD3C68A7-CBF9-4C8D-AE93-BDD83FC02A83}" type="sibTrans" cxnId="{7447CBCA-8987-4BEA-BDE9-8912C21998AA}">
      <dgm:prSet/>
      <dgm:spPr/>
      <dgm:t>
        <a:bodyPr/>
        <a:lstStyle/>
        <a:p>
          <a:endParaRPr lang="en-US"/>
        </a:p>
      </dgm:t>
    </dgm:pt>
    <dgm:pt modelId="{89ED13F2-1153-43DC-A704-9FDD8B48D79B}">
      <dgm:prSet phldrT="[Text]"/>
      <dgm:spPr/>
      <dgm:t>
        <a:bodyPr/>
        <a:lstStyle/>
        <a:p>
          <a:r>
            <a:rPr lang="en-US" dirty="0"/>
            <a:t> </a:t>
          </a:r>
        </a:p>
      </dgm:t>
    </dgm:pt>
    <dgm:pt modelId="{2F60EB4B-53DE-4383-91AE-6EF7C497E2AD}" type="parTrans" cxnId="{CC8A61FB-3EF1-46B9-8E04-61BC24DF78A8}">
      <dgm:prSet/>
      <dgm:spPr/>
      <dgm:t>
        <a:bodyPr/>
        <a:lstStyle/>
        <a:p>
          <a:endParaRPr lang="en-US"/>
        </a:p>
      </dgm:t>
    </dgm:pt>
    <dgm:pt modelId="{3F404D68-6257-41D4-BFED-8D83F35F2870}" type="sibTrans" cxnId="{CC8A61FB-3EF1-46B9-8E04-61BC24DF78A8}">
      <dgm:prSet/>
      <dgm:spPr/>
      <dgm:t>
        <a:bodyPr/>
        <a:lstStyle/>
        <a:p>
          <a:endParaRPr lang="en-US"/>
        </a:p>
      </dgm:t>
    </dgm:pt>
    <dgm:pt modelId="{7A95A52E-7E1B-47F7-8A8A-435162428410}">
      <dgm:prSet phldrT="[Text]"/>
      <dgm:spPr/>
      <dgm:t>
        <a:bodyPr/>
        <a:lstStyle/>
        <a:p>
          <a:r>
            <a:rPr lang="en-US" dirty="0"/>
            <a:t> </a:t>
          </a:r>
        </a:p>
      </dgm:t>
    </dgm:pt>
    <dgm:pt modelId="{67EFC744-80D1-4D6A-9CF6-A1899A61AC91}" type="parTrans" cxnId="{F7E036B1-D5BE-4D64-ADCF-963F75543C44}">
      <dgm:prSet/>
      <dgm:spPr/>
      <dgm:t>
        <a:bodyPr/>
        <a:lstStyle/>
        <a:p>
          <a:endParaRPr lang="en-US"/>
        </a:p>
      </dgm:t>
    </dgm:pt>
    <dgm:pt modelId="{C9902FD4-0AAE-402E-8877-CB803FC8F047}" type="sibTrans" cxnId="{F7E036B1-D5BE-4D64-ADCF-963F75543C44}">
      <dgm:prSet/>
      <dgm:spPr/>
      <dgm:t>
        <a:bodyPr/>
        <a:lstStyle/>
        <a:p>
          <a:endParaRPr lang="en-US"/>
        </a:p>
      </dgm:t>
    </dgm:pt>
    <dgm:pt modelId="{2FC69BAE-9447-4326-BF47-4A399CAF7D58}">
      <dgm:prSet phldrT="[Text]"/>
      <dgm:spPr/>
      <dgm:t>
        <a:bodyPr/>
        <a:lstStyle/>
        <a:p>
          <a:r>
            <a:rPr lang="en-US" dirty="0"/>
            <a:t> </a:t>
          </a:r>
        </a:p>
      </dgm:t>
    </dgm:pt>
    <dgm:pt modelId="{4A5ABE5A-CC7E-4D23-A190-D874D77E2A9B}" type="parTrans" cxnId="{0191AA9D-C6B4-4179-B1D6-83D52DB44849}">
      <dgm:prSet/>
      <dgm:spPr/>
      <dgm:t>
        <a:bodyPr/>
        <a:lstStyle/>
        <a:p>
          <a:endParaRPr lang="en-US"/>
        </a:p>
      </dgm:t>
    </dgm:pt>
    <dgm:pt modelId="{DA964EB5-A16E-4AFF-9BCD-EBBF9C136B5E}" type="sibTrans" cxnId="{0191AA9D-C6B4-4179-B1D6-83D52DB44849}">
      <dgm:prSet/>
      <dgm:spPr/>
      <dgm:t>
        <a:bodyPr/>
        <a:lstStyle/>
        <a:p>
          <a:endParaRPr lang="en-US"/>
        </a:p>
      </dgm:t>
    </dgm:pt>
    <dgm:pt modelId="{3EB09CF4-E11A-4767-9F54-1144C7E2D607}">
      <dgm:prSet phldrT="[Text]"/>
      <dgm:spPr/>
      <dgm:t>
        <a:bodyPr/>
        <a:lstStyle/>
        <a:p>
          <a:r>
            <a:rPr lang="en-US" dirty="0"/>
            <a:t> </a:t>
          </a:r>
        </a:p>
      </dgm:t>
    </dgm:pt>
    <dgm:pt modelId="{D63DCA40-AF33-41D2-9EEC-ABA2B1DE2144}" type="parTrans" cxnId="{1AB71294-389A-4AD3-A9E0-F291018594DD}">
      <dgm:prSet/>
      <dgm:spPr/>
      <dgm:t>
        <a:bodyPr/>
        <a:lstStyle/>
        <a:p>
          <a:endParaRPr lang="en-US"/>
        </a:p>
      </dgm:t>
    </dgm:pt>
    <dgm:pt modelId="{50CA5C2F-B6FE-47AC-9869-D80CD8354B43}" type="sibTrans" cxnId="{1AB71294-389A-4AD3-A9E0-F291018594DD}">
      <dgm:prSet/>
      <dgm:spPr/>
      <dgm:t>
        <a:bodyPr/>
        <a:lstStyle/>
        <a:p>
          <a:endParaRPr lang="en-US"/>
        </a:p>
      </dgm:t>
    </dgm:pt>
    <dgm:pt modelId="{50A6815E-4591-44EA-89B1-8C449CDEC8D6}" type="pres">
      <dgm:prSet presAssocID="{7DE8C76A-E06A-4BC8-B61F-0288AD8168BE}" presName="Name0" presStyleCnt="0">
        <dgm:presLayoutVars>
          <dgm:dir/>
          <dgm:resizeHandles val="exact"/>
        </dgm:presLayoutVars>
      </dgm:prSet>
      <dgm:spPr/>
    </dgm:pt>
    <dgm:pt modelId="{569EBBCB-FBB3-4F09-A3BE-9795643A678E}" type="pres">
      <dgm:prSet presAssocID="{C22022C3-0777-41FA-A168-F212941D3783}" presName="parTxOnly" presStyleLbl="node1" presStyleIdx="0" presStyleCnt="13" custLinFactNeighborX="-4601">
        <dgm:presLayoutVars>
          <dgm:bulletEnabled val="1"/>
        </dgm:presLayoutVars>
      </dgm:prSet>
      <dgm:spPr/>
    </dgm:pt>
    <dgm:pt modelId="{F6247830-F161-4DC2-AC48-959A81C410B9}" type="pres">
      <dgm:prSet presAssocID="{7441AF35-9767-4A90-A9B4-933E12036708}" presName="parSpace" presStyleCnt="0"/>
      <dgm:spPr/>
    </dgm:pt>
    <dgm:pt modelId="{B91DE523-6BAC-479B-8706-E9450EE0ED75}" type="pres">
      <dgm:prSet presAssocID="{A2DED31A-5857-4B60-9879-AA3B7C43864C}" presName="parTxOnly" presStyleLbl="node1" presStyleIdx="1" presStyleCnt="13" custLinFactNeighborX="-14940">
        <dgm:presLayoutVars>
          <dgm:bulletEnabled val="1"/>
        </dgm:presLayoutVars>
      </dgm:prSet>
      <dgm:spPr/>
    </dgm:pt>
    <dgm:pt modelId="{38369D70-F1EC-40FA-A2F3-A89BC11CBD7E}" type="pres">
      <dgm:prSet presAssocID="{2E8F29F7-B55A-447C-B56C-A577AB934710}" presName="parSpace" presStyleCnt="0"/>
      <dgm:spPr/>
    </dgm:pt>
    <dgm:pt modelId="{317F6BEE-5586-44E2-9130-4018423C87F7}" type="pres">
      <dgm:prSet presAssocID="{6F51C0CB-0478-4E6C-90A5-2BEB4372742A}" presName="parTxOnly" presStyleLbl="node1" presStyleIdx="2" presStyleCnt="13">
        <dgm:presLayoutVars>
          <dgm:bulletEnabled val="1"/>
        </dgm:presLayoutVars>
      </dgm:prSet>
      <dgm:spPr/>
    </dgm:pt>
    <dgm:pt modelId="{62A6D680-E310-423A-A54F-C54C954B3252}" type="pres">
      <dgm:prSet presAssocID="{A33F60B9-A48B-4AD2-8516-2805524D4C12}" presName="parSpace" presStyleCnt="0"/>
      <dgm:spPr/>
    </dgm:pt>
    <dgm:pt modelId="{E0E44B49-9F96-4F96-87A6-B7813CEBFBB1}" type="pres">
      <dgm:prSet presAssocID="{51BD71C2-855C-4D2D-AEAD-C9098179A291}" presName="parTxOnly" presStyleLbl="node1" presStyleIdx="3" presStyleCnt="13">
        <dgm:presLayoutVars>
          <dgm:bulletEnabled val="1"/>
        </dgm:presLayoutVars>
      </dgm:prSet>
      <dgm:spPr/>
    </dgm:pt>
    <dgm:pt modelId="{8BC0EDA5-3C01-4B13-B147-CC5CD5E471CF}" type="pres">
      <dgm:prSet presAssocID="{1581DA2B-986B-4FB7-A993-4AAB000437FD}" presName="parSpace" presStyleCnt="0"/>
      <dgm:spPr/>
    </dgm:pt>
    <dgm:pt modelId="{E766B344-89AE-444A-ACEE-1AAD13835F3B}" type="pres">
      <dgm:prSet presAssocID="{4942CD4A-E3AF-4543-BAC3-AF91AB15B074}" presName="parTxOnly" presStyleLbl="node1" presStyleIdx="4" presStyleCnt="13">
        <dgm:presLayoutVars>
          <dgm:bulletEnabled val="1"/>
        </dgm:presLayoutVars>
      </dgm:prSet>
      <dgm:spPr/>
    </dgm:pt>
    <dgm:pt modelId="{F601EDD8-22D3-4950-8D8A-74F923A2BD8E}" type="pres">
      <dgm:prSet presAssocID="{FB455C89-9E9B-438C-9136-6D6DEBFC619B}" presName="parSpace" presStyleCnt="0"/>
      <dgm:spPr/>
    </dgm:pt>
    <dgm:pt modelId="{DE458475-776D-4A74-A0B2-A9DB67454CD4}" type="pres">
      <dgm:prSet presAssocID="{E5E93BF8-CB83-456F-8A6D-4B8977F63C86}" presName="parTxOnly" presStyleLbl="node1" presStyleIdx="5" presStyleCnt="13">
        <dgm:presLayoutVars>
          <dgm:bulletEnabled val="1"/>
        </dgm:presLayoutVars>
      </dgm:prSet>
      <dgm:spPr/>
    </dgm:pt>
    <dgm:pt modelId="{44085F19-8E5F-4469-83DC-EAD109AB92B6}" type="pres">
      <dgm:prSet presAssocID="{3E868121-3CB0-4D9C-A09A-8A7AEC41373A}" presName="parSpace" presStyleCnt="0"/>
      <dgm:spPr/>
    </dgm:pt>
    <dgm:pt modelId="{E6D7ABF6-1FB5-4D92-B91E-6E52B7F397EF}" type="pres">
      <dgm:prSet presAssocID="{8D348D03-E06F-49CF-B428-1AD32D2B714F}" presName="parTxOnly" presStyleLbl="node1" presStyleIdx="6" presStyleCnt="13">
        <dgm:presLayoutVars>
          <dgm:bulletEnabled val="1"/>
        </dgm:presLayoutVars>
      </dgm:prSet>
      <dgm:spPr/>
    </dgm:pt>
    <dgm:pt modelId="{5721085B-BE03-46B9-A295-7777A76A2EAA}" type="pres">
      <dgm:prSet presAssocID="{FBBCE98E-9A97-4D75-BF59-03660662A24B}" presName="parSpace" presStyleCnt="0"/>
      <dgm:spPr/>
    </dgm:pt>
    <dgm:pt modelId="{C5D987C6-AFE8-4545-A0BB-1928E0DB618C}" type="pres">
      <dgm:prSet presAssocID="{B1DC9E00-1485-4B12-8217-0CB584F42728}" presName="parTxOnly" presStyleLbl="node1" presStyleIdx="7" presStyleCnt="13">
        <dgm:presLayoutVars>
          <dgm:bulletEnabled val="1"/>
        </dgm:presLayoutVars>
      </dgm:prSet>
      <dgm:spPr/>
    </dgm:pt>
    <dgm:pt modelId="{0C81AA7A-287A-4B16-89FE-9E7299CA4EC9}" type="pres">
      <dgm:prSet presAssocID="{09492915-D009-4FF6-9B98-A9B4656D8255}" presName="parSpace" presStyleCnt="0"/>
      <dgm:spPr/>
    </dgm:pt>
    <dgm:pt modelId="{C95E4CF3-0247-48FB-8CFB-D3DC3952E6E7}" type="pres">
      <dgm:prSet presAssocID="{C6C1914D-07CF-4D40-A790-23F9B7EF51DE}" presName="parTxOnly" presStyleLbl="node1" presStyleIdx="8" presStyleCnt="13">
        <dgm:presLayoutVars>
          <dgm:bulletEnabled val="1"/>
        </dgm:presLayoutVars>
      </dgm:prSet>
      <dgm:spPr/>
    </dgm:pt>
    <dgm:pt modelId="{9620F078-DA5E-4AF6-BD8E-58C7DF02D46B}" type="pres">
      <dgm:prSet presAssocID="{AD3C68A7-CBF9-4C8D-AE93-BDD83FC02A83}" presName="parSpace" presStyleCnt="0"/>
      <dgm:spPr/>
    </dgm:pt>
    <dgm:pt modelId="{6F8A9B1B-0423-42DA-AB0F-6D9F6DD99653}" type="pres">
      <dgm:prSet presAssocID="{89ED13F2-1153-43DC-A704-9FDD8B48D79B}" presName="parTxOnly" presStyleLbl="node1" presStyleIdx="9" presStyleCnt="13">
        <dgm:presLayoutVars>
          <dgm:bulletEnabled val="1"/>
        </dgm:presLayoutVars>
      </dgm:prSet>
      <dgm:spPr/>
    </dgm:pt>
    <dgm:pt modelId="{5FBE3810-5BCE-4C60-9E00-328212B4C27B}" type="pres">
      <dgm:prSet presAssocID="{3F404D68-6257-41D4-BFED-8D83F35F2870}" presName="parSpace" presStyleCnt="0"/>
      <dgm:spPr/>
    </dgm:pt>
    <dgm:pt modelId="{189CD836-2322-411B-8D10-F5AB6BCB9259}" type="pres">
      <dgm:prSet presAssocID="{7A95A52E-7E1B-47F7-8A8A-435162428410}" presName="parTxOnly" presStyleLbl="node1" presStyleIdx="10" presStyleCnt="13">
        <dgm:presLayoutVars>
          <dgm:bulletEnabled val="1"/>
        </dgm:presLayoutVars>
      </dgm:prSet>
      <dgm:spPr/>
    </dgm:pt>
    <dgm:pt modelId="{CBD26B19-E743-43FE-BD0B-9A0DE4401D63}" type="pres">
      <dgm:prSet presAssocID="{C9902FD4-0AAE-402E-8877-CB803FC8F047}" presName="parSpace" presStyleCnt="0"/>
      <dgm:spPr/>
    </dgm:pt>
    <dgm:pt modelId="{9F08393D-1D4A-4489-BDD7-4909F6016EB8}" type="pres">
      <dgm:prSet presAssocID="{2FC69BAE-9447-4326-BF47-4A399CAF7D58}" presName="parTxOnly" presStyleLbl="node1" presStyleIdx="11" presStyleCnt="13">
        <dgm:presLayoutVars>
          <dgm:bulletEnabled val="1"/>
        </dgm:presLayoutVars>
      </dgm:prSet>
      <dgm:spPr/>
    </dgm:pt>
    <dgm:pt modelId="{410AE501-1212-4BC9-BAE7-1F34A6C27F5D}" type="pres">
      <dgm:prSet presAssocID="{DA964EB5-A16E-4AFF-9BCD-EBBF9C136B5E}" presName="parSpace" presStyleCnt="0"/>
      <dgm:spPr/>
    </dgm:pt>
    <dgm:pt modelId="{47B084C0-7E7E-4A79-8FE8-303C29B45C5E}" type="pres">
      <dgm:prSet presAssocID="{3EB09CF4-E11A-4767-9F54-1144C7E2D607}" presName="parTxOnly" presStyleLbl="node1" presStyleIdx="12" presStyleCnt="13">
        <dgm:presLayoutVars>
          <dgm:bulletEnabled val="1"/>
        </dgm:presLayoutVars>
      </dgm:prSet>
      <dgm:spPr/>
    </dgm:pt>
  </dgm:ptLst>
  <dgm:cxnLst>
    <dgm:cxn modelId="{46B8BE04-A5B0-4B57-BA92-E40093AB46D6}" type="presOf" srcId="{6F51C0CB-0478-4E6C-90A5-2BEB4372742A}" destId="{317F6BEE-5586-44E2-9130-4018423C87F7}" srcOrd="0" destOrd="0" presId="urn:microsoft.com/office/officeart/2005/8/layout/hChevron3"/>
    <dgm:cxn modelId="{E38E241C-07D3-44F1-BB96-B1DF742247AF}" type="presOf" srcId="{C6C1914D-07CF-4D40-A790-23F9B7EF51DE}" destId="{C95E4CF3-0247-48FB-8CFB-D3DC3952E6E7}" srcOrd="0" destOrd="0" presId="urn:microsoft.com/office/officeart/2005/8/layout/hChevron3"/>
    <dgm:cxn modelId="{CFDDA01F-09E9-4DF2-B104-1C5E327E8A2E}" srcId="{7DE8C76A-E06A-4BC8-B61F-0288AD8168BE}" destId="{E5E93BF8-CB83-456F-8A6D-4B8977F63C86}" srcOrd="5" destOrd="0" parTransId="{F4947661-9D0F-48AC-A888-BC1065127318}" sibTransId="{3E868121-3CB0-4D9C-A09A-8A7AEC41373A}"/>
    <dgm:cxn modelId="{4BBA9B21-2A55-40B2-A6E6-9358E89943A7}" srcId="{7DE8C76A-E06A-4BC8-B61F-0288AD8168BE}" destId="{B1DC9E00-1485-4B12-8217-0CB584F42728}" srcOrd="7" destOrd="0" parTransId="{16BD7DE6-DDEC-4D2A-BD32-07CE44707D6E}" sibTransId="{09492915-D009-4FF6-9B98-A9B4656D8255}"/>
    <dgm:cxn modelId="{6DE82923-8430-4324-BBF0-B5A219AAB8E4}" srcId="{7DE8C76A-E06A-4BC8-B61F-0288AD8168BE}" destId="{8D348D03-E06F-49CF-B428-1AD32D2B714F}" srcOrd="6" destOrd="0" parTransId="{34D10EC0-B8D3-4A9D-B9C9-66DC73D35F29}" sibTransId="{FBBCE98E-9A97-4D75-BF59-03660662A24B}"/>
    <dgm:cxn modelId="{C59B5D33-9499-46B7-882E-920D8AE0CB73}" type="presOf" srcId="{4942CD4A-E3AF-4543-BAC3-AF91AB15B074}" destId="{E766B344-89AE-444A-ACEE-1AAD13835F3B}" srcOrd="0" destOrd="0" presId="urn:microsoft.com/office/officeart/2005/8/layout/hChevron3"/>
    <dgm:cxn modelId="{DF06B93B-CDD5-4ECC-A4BE-24933B5AFBB5}" srcId="{7DE8C76A-E06A-4BC8-B61F-0288AD8168BE}" destId="{C22022C3-0777-41FA-A168-F212941D3783}" srcOrd="0" destOrd="0" parTransId="{33453EAA-908D-4851-BD15-62F989A2599E}" sibTransId="{7441AF35-9767-4A90-A9B4-933E12036708}"/>
    <dgm:cxn modelId="{854FE53D-F1C9-46A2-AD50-C228E7A972C5}" srcId="{7DE8C76A-E06A-4BC8-B61F-0288AD8168BE}" destId="{51BD71C2-855C-4D2D-AEAD-C9098179A291}" srcOrd="3" destOrd="0" parTransId="{F85B7E3F-1816-428D-9CB1-27FDE893DD14}" sibTransId="{1581DA2B-986B-4FB7-A993-4AAB000437FD}"/>
    <dgm:cxn modelId="{346B8960-EACC-4925-883D-4FBA7BE80440}" type="presOf" srcId="{C22022C3-0777-41FA-A168-F212941D3783}" destId="{569EBBCB-FBB3-4F09-A3BE-9795643A678E}" srcOrd="0" destOrd="0" presId="urn:microsoft.com/office/officeart/2005/8/layout/hChevron3"/>
    <dgm:cxn modelId="{B082EF6C-38C1-4264-B9D2-47F33D28BDB5}" type="presOf" srcId="{3EB09CF4-E11A-4767-9F54-1144C7E2D607}" destId="{47B084C0-7E7E-4A79-8FE8-303C29B45C5E}" srcOrd="0" destOrd="0" presId="urn:microsoft.com/office/officeart/2005/8/layout/hChevron3"/>
    <dgm:cxn modelId="{EA996C4E-F055-4725-9A18-6D57D40A0EDE}" type="presOf" srcId="{2FC69BAE-9447-4326-BF47-4A399CAF7D58}" destId="{9F08393D-1D4A-4489-BDD7-4909F6016EB8}" srcOrd="0" destOrd="0" presId="urn:microsoft.com/office/officeart/2005/8/layout/hChevron3"/>
    <dgm:cxn modelId="{EA4A7F4E-406A-400D-B3D0-6227CFC8F967}" srcId="{7DE8C76A-E06A-4BC8-B61F-0288AD8168BE}" destId="{6F51C0CB-0478-4E6C-90A5-2BEB4372742A}" srcOrd="2" destOrd="0" parTransId="{C8502540-F634-4AA3-9D3D-36DEFBFE3971}" sibTransId="{A33F60B9-A48B-4AD2-8516-2805524D4C12}"/>
    <dgm:cxn modelId="{08888852-FBA9-4E0A-91D3-4B1626C91252}" srcId="{7DE8C76A-E06A-4BC8-B61F-0288AD8168BE}" destId="{4942CD4A-E3AF-4543-BAC3-AF91AB15B074}" srcOrd="4" destOrd="0" parTransId="{E33D4EEF-A2F5-4D0B-845C-7FE51EB8648B}" sibTransId="{FB455C89-9E9B-438C-9136-6D6DEBFC619B}"/>
    <dgm:cxn modelId="{D761357D-A477-4770-8C52-071E4E039A95}" type="presOf" srcId="{89ED13F2-1153-43DC-A704-9FDD8B48D79B}" destId="{6F8A9B1B-0423-42DA-AB0F-6D9F6DD99653}" srcOrd="0" destOrd="0" presId="urn:microsoft.com/office/officeart/2005/8/layout/hChevron3"/>
    <dgm:cxn modelId="{3FE9D488-725A-497A-A2E8-A090A099F3F8}" type="presOf" srcId="{8D348D03-E06F-49CF-B428-1AD32D2B714F}" destId="{E6D7ABF6-1FB5-4D92-B91E-6E52B7F397EF}" srcOrd="0" destOrd="0" presId="urn:microsoft.com/office/officeart/2005/8/layout/hChevron3"/>
    <dgm:cxn modelId="{1AB71294-389A-4AD3-A9E0-F291018594DD}" srcId="{7DE8C76A-E06A-4BC8-B61F-0288AD8168BE}" destId="{3EB09CF4-E11A-4767-9F54-1144C7E2D607}" srcOrd="12" destOrd="0" parTransId="{D63DCA40-AF33-41D2-9EEC-ABA2B1DE2144}" sibTransId="{50CA5C2F-B6FE-47AC-9869-D80CD8354B43}"/>
    <dgm:cxn modelId="{0191AA9D-C6B4-4179-B1D6-83D52DB44849}" srcId="{7DE8C76A-E06A-4BC8-B61F-0288AD8168BE}" destId="{2FC69BAE-9447-4326-BF47-4A399CAF7D58}" srcOrd="11" destOrd="0" parTransId="{4A5ABE5A-CC7E-4D23-A190-D874D77E2A9B}" sibTransId="{DA964EB5-A16E-4AFF-9BCD-EBBF9C136B5E}"/>
    <dgm:cxn modelId="{8FFD6DA1-F7C2-460A-80BF-FAEFF1A0072B}" type="presOf" srcId="{E5E93BF8-CB83-456F-8A6D-4B8977F63C86}" destId="{DE458475-776D-4A74-A0B2-A9DB67454CD4}" srcOrd="0" destOrd="0" presId="urn:microsoft.com/office/officeart/2005/8/layout/hChevron3"/>
    <dgm:cxn modelId="{128E86A4-AE25-4061-B0F6-8F6B24BA6728}" type="presOf" srcId="{B1DC9E00-1485-4B12-8217-0CB584F42728}" destId="{C5D987C6-AFE8-4545-A0BB-1928E0DB618C}" srcOrd="0" destOrd="0" presId="urn:microsoft.com/office/officeart/2005/8/layout/hChevron3"/>
    <dgm:cxn modelId="{5E2181A5-A461-40FA-A63B-3478896CDCBD}" srcId="{7DE8C76A-E06A-4BC8-B61F-0288AD8168BE}" destId="{A2DED31A-5857-4B60-9879-AA3B7C43864C}" srcOrd="1" destOrd="0" parTransId="{80E35422-9AD9-4B13-B15F-B2EE4FA0BA34}" sibTransId="{2E8F29F7-B55A-447C-B56C-A577AB934710}"/>
    <dgm:cxn modelId="{2927DEAA-189D-4D99-B477-95366F2449CB}" type="presOf" srcId="{A2DED31A-5857-4B60-9879-AA3B7C43864C}" destId="{B91DE523-6BAC-479B-8706-E9450EE0ED75}" srcOrd="0" destOrd="0" presId="urn:microsoft.com/office/officeart/2005/8/layout/hChevron3"/>
    <dgm:cxn modelId="{02415EAF-28BB-45AB-AC38-9537B0F9062C}" type="presOf" srcId="{51BD71C2-855C-4D2D-AEAD-C9098179A291}" destId="{E0E44B49-9F96-4F96-87A6-B7813CEBFBB1}" srcOrd="0" destOrd="0" presId="urn:microsoft.com/office/officeart/2005/8/layout/hChevron3"/>
    <dgm:cxn modelId="{F7E036B1-D5BE-4D64-ADCF-963F75543C44}" srcId="{7DE8C76A-E06A-4BC8-B61F-0288AD8168BE}" destId="{7A95A52E-7E1B-47F7-8A8A-435162428410}" srcOrd="10" destOrd="0" parTransId="{67EFC744-80D1-4D6A-9CF6-A1899A61AC91}" sibTransId="{C9902FD4-0AAE-402E-8877-CB803FC8F047}"/>
    <dgm:cxn modelId="{7447CBCA-8987-4BEA-BDE9-8912C21998AA}" srcId="{7DE8C76A-E06A-4BC8-B61F-0288AD8168BE}" destId="{C6C1914D-07CF-4D40-A790-23F9B7EF51DE}" srcOrd="8" destOrd="0" parTransId="{E1C0AF7F-B608-4A6D-BA58-717DE6C4D0C7}" sibTransId="{AD3C68A7-CBF9-4C8D-AE93-BDD83FC02A83}"/>
    <dgm:cxn modelId="{778248D8-C1ED-4FB0-BD38-7585954ACC61}" type="presOf" srcId="{7A95A52E-7E1B-47F7-8A8A-435162428410}" destId="{189CD836-2322-411B-8D10-F5AB6BCB9259}" srcOrd="0" destOrd="0" presId="urn:microsoft.com/office/officeart/2005/8/layout/hChevron3"/>
    <dgm:cxn modelId="{238B98D9-B4F4-46FB-92E8-52C5D2B8AFC8}" type="presOf" srcId="{7DE8C76A-E06A-4BC8-B61F-0288AD8168BE}" destId="{50A6815E-4591-44EA-89B1-8C449CDEC8D6}" srcOrd="0" destOrd="0" presId="urn:microsoft.com/office/officeart/2005/8/layout/hChevron3"/>
    <dgm:cxn modelId="{CC8A61FB-3EF1-46B9-8E04-61BC24DF78A8}" srcId="{7DE8C76A-E06A-4BC8-B61F-0288AD8168BE}" destId="{89ED13F2-1153-43DC-A704-9FDD8B48D79B}" srcOrd="9" destOrd="0" parTransId="{2F60EB4B-53DE-4383-91AE-6EF7C497E2AD}" sibTransId="{3F404D68-6257-41D4-BFED-8D83F35F2870}"/>
    <dgm:cxn modelId="{E871ADBB-FBBF-4B12-A791-85E9D024CCDC}" type="presParOf" srcId="{50A6815E-4591-44EA-89B1-8C449CDEC8D6}" destId="{569EBBCB-FBB3-4F09-A3BE-9795643A678E}" srcOrd="0" destOrd="0" presId="urn:microsoft.com/office/officeart/2005/8/layout/hChevron3"/>
    <dgm:cxn modelId="{836EE5DB-B33E-45D7-8EF4-5DCA7B9B2C6C}" type="presParOf" srcId="{50A6815E-4591-44EA-89B1-8C449CDEC8D6}" destId="{F6247830-F161-4DC2-AC48-959A81C410B9}" srcOrd="1" destOrd="0" presId="urn:microsoft.com/office/officeart/2005/8/layout/hChevron3"/>
    <dgm:cxn modelId="{A0B6AEC2-201A-458B-9B91-95A451573C7D}" type="presParOf" srcId="{50A6815E-4591-44EA-89B1-8C449CDEC8D6}" destId="{B91DE523-6BAC-479B-8706-E9450EE0ED75}" srcOrd="2" destOrd="0" presId="urn:microsoft.com/office/officeart/2005/8/layout/hChevron3"/>
    <dgm:cxn modelId="{51040594-2F70-4DC3-83C6-C924FE291F99}" type="presParOf" srcId="{50A6815E-4591-44EA-89B1-8C449CDEC8D6}" destId="{38369D70-F1EC-40FA-A2F3-A89BC11CBD7E}" srcOrd="3" destOrd="0" presId="urn:microsoft.com/office/officeart/2005/8/layout/hChevron3"/>
    <dgm:cxn modelId="{B29E941A-E760-49CF-A083-CA49BBB0CDC8}" type="presParOf" srcId="{50A6815E-4591-44EA-89B1-8C449CDEC8D6}" destId="{317F6BEE-5586-44E2-9130-4018423C87F7}" srcOrd="4" destOrd="0" presId="urn:microsoft.com/office/officeart/2005/8/layout/hChevron3"/>
    <dgm:cxn modelId="{D6308928-64C5-4A39-B87E-16198977290A}" type="presParOf" srcId="{50A6815E-4591-44EA-89B1-8C449CDEC8D6}" destId="{62A6D680-E310-423A-A54F-C54C954B3252}" srcOrd="5" destOrd="0" presId="urn:microsoft.com/office/officeart/2005/8/layout/hChevron3"/>
    <dgm:cxn modelId="{896A3B9B-94CE-4133-ABA9-BD7974552F73}" type="presParOf" srcId="{50A6815E-4591-44EA-89B1-8C449CDEC8D6}" destId="{E0E44B49-9F96-4F96-87A6-B7813CEBFBB1}" srcOrd="6" destOrd="0" presId="urn:microsoft.com/office/officeart/2005/8/layout/hChevron3"/>
    <dgm:cxn modelId="{D40668CD-C937-4EFB-9EBA-047CA9EF449D}" type="presParOf" srcId="{50A6815E-4591-44EA-89B1-8C449CDEC8D6}" destId="{8BC0EDA5-3C01-4B13-B147-CC5CD5E471CF}" srcOrd="7" destOrd="0" presId="urn:microsoft.com/office/officeart/2005/8/layout/hChevron3"/>
    <dgm:cxn modelId="{444EABD7-17CA-4160-A500-33FB091579D5}" type="presParOf" srcId="{50A6815E-4591-44EA-89B1-8C449CDEC8D6}" destId="{E766B344-89AE-444A-ACEE-1AAD13835F3B}" srcOrd="8" destOrd="0" presId="urn:microsoft.com/office/officeart/2005/8/layout/hChevron3"/>
    <dgm:cxn modelId="{3BD7C744-1CF2-4F28-9CF3-F2AEB75E9C61}" type="presParOf" srcId="{50A6815E-4591-44EA-89B1-8C449CDEC8D6}" destId="{F601EDD8-22D3-4950-8D8A-74F923A2BD8E}" srcOrd="9" destOrd="0" presId="urn:microsoft.com/office/officeart/2005/8/layout/hChevron3"/>
    <dgm:cxn modelId="{C044E40C-70D2-4C3D-BB3B-B01AC5836365}" type="presParOf" srcId="{50A6815E-4591-44EA-89B1-8C449CDEC8D6}" destId="{DE458475-776D-4A74-A0B2-A9DB67454CD4}" srcOrd="10" destOrd="0" presId="urn:microsoft.com/office/officeart/2005/8/layout/hChevron3"/>
    <dgm:cxn modelId="{10CC171B-97A7-4E2B-9E7B-F9FA0544C286}" type="presParOf" srcId="{50A6815E-4591-44EA-89B1-8C449CDEC8D6}" destId="{44085F19-8E5F-4469-83DC-EAD109AB92B6}" srcOrd="11" destOrd="0" presId="urn:microsoft.com/office/officeart/2005/8/layout/hChevron3"/>
    <dgm:cxn modelId="{42CE1130-1787-44A5-AAAB-211E40396460}" type="presParOf" srcId="{50A6815E-4591-44EA-89B1-8C449CDEC8D6}" destId="{E6D7ABF6-1FB5-4D92-B91E-6E52B7F397EF}" srcOrd="12" destOrd="0" presId="urn:microsoft.com/office/officeart/2005/8/layout/hChevron3"/>
    <dgm:cxn modelId="{7065A6A5-08B8-41B3-B3E9-7D32539E0D9C}" type="presParOf" srcId="{50A6815E-4591-44EA-89B1-8C449CDEC8D6}" destId="{5721085B-BE03-46B9-A295-7777A76A2EAA}" srcOrd="13" destOrd="0" presId="urn:microsoft.com/office/officeart/2005/8/layout/hChevron3"/>
    <dgm:cxn modelId="{2322159E-88D5-4A96-AC36-24D651FF8A36}" type="presParOf" srcId="{50A6815E-4591-44EA-89B1-8C449CDEC8D6}" destId="{C5D987C6-AFE8-4545-A0BB-1928E0DB618C}" srcOrd="14" destOrd="0" presId="urn:microsoft.com/office/officeart/2005/8/layout/hChevron3"/>
    <dgm:cxn modelId="{5F73D8B4-37E8-4C25-8A57-C06EEBBEF6D5}" type="presParOf" srcId="{50A6815E-4591-44EA-89B1-8C449CDEC8D6}" destId="{0C81AA7A-287A-4B16-89FE-9E7299CA4EC9}" srcOrd="15" destOrd="0" presId="urn:microsoft.com/office/officeart/2005/8/layout/hChevron3"/>
    <dgm:cxn modelId="{9F43063D-6775-412E-AFEA-2D02FE6CABF8}" type="presParOf" srcId="{50A6815E-4591-44EA-89B1-8C449CDEC8D6}" destId="{C95E4CF3-0247-48FB-8CFB-D3DC3952E6E7}" srcOrd="16" destOrd="0" presId="urn:microsoft.com/office/officeart/2005/8/layout/hChevron3"/>
    <dgm:cxn modelId="{CA431D2B-DA35-49BD-9774-399803AE0906}" type="presParOf" srcId="{50A6815E-4591-44EA-89B1-8C449CDEC8D6}" destId="{9620F078-DA5E-4AF6-BD8E-58C7DF02D46B}" srcOrd="17" destOrd="0" presId="urn:microsoft.com/office/officeart/2005/8/layout/hChevron3"/>
    <dgm:cxn modelId="{220E351E-D239-4EB2-94C0-794111BB78E8}" type="presParOf" srcId="{50A6815E-4591-44EA-89B1-8C449CDEC8D6}" destId="{6F8A9B1B-0423-42DA-AB0F-6D9F6DD99653}" srcOrd="18" destOrd="0" presId="urn:microsoft.com/office/officeart/2005/8/layout/hChevron3"/>
    <dgm:cxn modelId="{8F3F44A5-F075-4B65-81C1-14774F79A1C6}" type="presParOf" srcId="{50A6815E-4591-44EA-89B1-8C449CDEC8D6}" destId="{5FBE3810-5BCE-4C60-9E00-328212B4C27B}" srcOrd="19" destOrd="0" presId="urn:microsoft.com/office/officeart/2005/8/layout/hChevron3"/>
    <dgm:cxn modelId="{CC7297A3-16C8-486F-A723-D3161581FEDD}" type="presParOf" srcId="{50A6815E-4591-44EA-89B1-8C449CDEC8D6}" destId="{189CD836-2322-411B-8D10-F5AB6BCB9259}" srcOrd="20" destOrd="0" presId="urn:microsoft.com/office/officeart/2005/8/layout/hChevron3"/>
    <dgm:cxn modelId="{4EB5A88B-D70E-49E3-A9AE-16B965F6E36E}" type="presParOf" srcId="{50A6815E-4591-44EA-89B1-8C449CDEC8D6}" destId="{CBD26B19-E743-43FE-BD0B-9A0DE4401D63}" srcOrd="21" destOrd="0" presId="urn:microsoft.com/office/officeart/2005/8/layout/hChevron3"/>
    <dgm:cxn modelId="{06486CA8-9543-4C68-B059-4483B892549D}" type="presParOf" srcId="{50A6815E-4591-44EA-89B1-8C449CDEC8D6}" destId="{9F08393D-1D4A-4489-BDD7-4909F6016EB8}" srcOrd="22" destOrd="0" presId="urn:microsoft.com/office/officeart/2005/8/layout/hChevron3"/>
    <dgm:cxn modelId="{B25A2ED9-D46E-4C9C-B0F1-540683E4BA09}" type="presParOf" srcId="{50A6815E-4591-44EA-89B1-8C449CDEC8D6}" destId="{410AE501-1212-4BC9-BAE7-1F34A6C27F5D}" srcOrd="23" destOrd="0" presId="urn:microsoft.com/office/officeart/2005/8/layout/hChevron3"/>
    <dgm:cxn modelId="{C9B86711-6ACB-43C6-9395-64380CDB43D8}" type="presParOf" srcId="{50A6815E-4591-44EA-89B1-8C449CDEC8D6}" destId="{47B084C0-7E7E-4A79-8FE8-303C29B45C5E}" srcOrd="2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b="1"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9</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M9</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Module 10</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11184316" y="0"/>
        <a:ext cx="831206" cy="31665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M9</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M10</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Module 11</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11184316" y="0"/>
        <a:ext cx="831206" cy="31665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M9</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M10</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M11</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Module 12</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11184316" y="0"/>
        <a:ext cx="831206" cy="31665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M5</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M6</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M7</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M8</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M9</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M10</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M11</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M12</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Module 13</a:t>
          </a:r>
        </a:p>
      </dsp:txBody>
      <dsp:txXfrm>
        <a:off x="11184316" y="0"/>
        <a:ext cx="831206" cy="31665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727F-6DC7-4FC2-ACBF-181679B6CBBA}">
      <dsp:nvSpPr>
        <dsp:cNvPr id="0" name=""/>
        <dsp:cNvSpPr/>
      </dsp:nvSpPr>
      <dsp:spPr>
        <a:xfrm>
          <a:off x="0" y="29107"/>
          <a:ext cx="10645775" cy="898560"/>
        </a:xfrm>
        <a:prstGeom prst="roundRect">
          <a:avLst/>
        </a:prstGeom>
        <a:solidFill>
          <a:schemeClr val="accent3">
            <a:lumMod val="60000"/>
            <a:lumOff val="4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l" defTabSz="800100">
            <a:lnSpc>
              <a:spcPct val="90000"/>
            </a:lnSpc>
            <a:spcBef>
              <a:spcPct val="0"/>
            </a:spcBef>
            <a:spcAft>
              <a:spcPct val="35000"/>
            </a:spcAft>
            <a:buNone/>
          </a:pPr>
          <a:r>
            <a:rPr lang="en-US" sz="1800" kern="1200" baseline="0" dirty="0">
              <a:solidFill>
                <a:schemeClr val="tx1"/>
              </a:solidFill>
            </a:rPr>
            <a:t>People use computers for accuracy and speed in completing tasks.</a:t>
          </a:r>
          <a:endParaRPr lang="en-US" sz="1800" kern="1200" dirty="0">
            <a:solidFill>
              <a:schemeClr val="tx1"/>
            </a:solidFill>
          </a:endParaRPr>
        </a:p>
      </dsp:txBody>
      <dsp:txXfrm>
        <a:off x="43864" y="72971"/>
        <a:ext cx="10558047" cy="810832"/>
      </dsp:txXfrm>
    </dsp:sp>
    <dsp:sp modelId="{B0849828-631F-477C-9458-6216D58615A0}">
      <dsp:nvSpPr>
        <dsp:cNvPr id="0" name=""/>
        <dsp:cNvSpPr/>
      </dsp:nvSpPr>
      <dsp:spPr>
        <a:xfrm>
          <a:off x="0" y="1065907"/>
          <a:ext cx="10645775" cy="898560"/>
        </a:xfrm>
        <a:prstGeom prst="roundRect">
          <a:avLst/>
        </a:prstGeom>
        <a:solidFill>
          <a:schemeClr val="accent2">
            <a:lumMod val="60000"/>
            <a:lumOff val="4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l" defTabSz="800100">
            <a:lnSpc>
              <a:spcPct val="90000"/>
            </a:lnSpc>
            <a:spcBef>
              <a:spcPct val="0"/>
            </a:spcBef>
            <a:spcAft>
              <a:spcPct val="35000"/>
            </a:spcAft>
            <a:buNone/>
          </a:pPr>
          <a:r>
            <a:rPr lang="en-US" sz="1800" kern="1200" baseline="0">
              <a:solidFill>
                <a:schemeClr val="tx1"/>
              </a:solidFill>
            </a:rPr>
            <a:t>Slow computer performance can be frustrating and decrease productivity.</a:t>
          </a:r>
          <a:endParaRPr lang="en-US" sz="1800" kern="1200">
            <a:solidFill>
              <a:schemeClr val="tx1"/>
            </a:solidFill>
          </a:endParaRPr>
        </a:p>
      </dsp:txBody>
      <dsp:txXfrm>
        <a:off x="43864" y="1109771"/>
        <a:ext cx="10558047" cy="810832"/>
      </dsp:txXfrm>
    </dsp:sp>
    <dsp:sp modelId="{98840FD4-358F-48E1-AB3C-282A749A6218}">
      <dsp:nvSpPr>
        <dsp:cNvPr id="0" name=""/>
        <dsp:cNvSpPr/>
      </dsp:nvSpPr>
      <dsp:spPr>
        <a:xfrm>
          <a:off x="0" y="2102707"/>
          <a:ext cx="10645775" cy="898560"/>
        </a:xfrm>
        <a:prstGeom prst="roundRect">
          <a:avLst/>
        </a:prstGeom>
        <a:solidFill>
          <a:srgbClr val="8DC8E8"/>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l" defTabSz="800100">
            <a:lnSpc>
              <a:spcPct val="90000"/>
            </a:lnSpc>
            <a:spcBef>
              <a:spcPct val="0"/>
            </a:spcBef>
            <a:spcAft>
              <a:spcPct val="35000"/>
            </a:spcAft>
            <a:buNone/>
          </a:pPr>
          <a:r>
            <a:rPr lang="en-US" sz="1800" kern="1200" baseline="0" dirty="0">
              <a:solidFill>
                <a:schemeClr val="tx1"/>
              </a:solidFill>
            </a:rPr>
            <a:t>Optimal computer performance is important in any project, especially for finance and </a:t>
          </a:r>
          <a:br>
            <a:rPr lang="en-US" sz="1800" kern="1200" baseline="0" dirty="0">
              <a:solidFill>
                <a:schemeClr val="tx1"/>
              </a:solidFill>
            </a:rPr>
          </a:br>
          <a:r>
            <a:rPr lang="en-US" sz="1800" kern="1200" baseline="0" dirty="0">
              <a:solidFill>
                <a:schemeClr val="tx1"/>
              </a:solidFill>
            </a:rPr>
            <a:t>operations apps.</a:t>
          </a:r>
          <a:endParaRPr lang="en-US" sz="1800" kern="1200" dirty="0">
            <a:solidFill>
              <a:schemeClr val="tx1"/>
            </a:solidFill>
          </a:endParaRPr>
        </a:p>
      </dsp:txBody>
      <dsp:txXfrm>
        <a:off x="43864" y="2146571"/>
        <a:ext cx="10558047" cy="810832"/>
      </dsp:txXfrm>
    </dsp:sp>
    <dsp:sp modelId="{C5D3223E-9531-4B8D-8CE0-FBA13AF6A029}">
      <dsp:nvSpPr>
        <dsp:cNvPr id="0" name=""/>
        <dsp:cNvSpPr/>
      </dsp:nvSpPr>
      <dsp:spPr>
        <a:xfrm>
          <a:off x="0" y="3139507"/>
          <a:ext cx="10645775" cy="898560"/>
        </a:xfrm>
        <a:prstGeom prst="roundRect">
          <a:avLst/>
        </a:prstGeom>
        <a:solidFill>
          <a:srgbClr val="FFB3BB"/>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l" defTabSz="800100">
            <a:lnSpc>
              <a:spcPct val="90000"/>
            </a:lnSpc>
            <a:spcBef>
              <a:spcPct val="0"/>
            </a:spcBef>
            <a:spcAft>
              <a:spcPct val="35000"/>
            </a:spcAft>
            <a:buNone/>
          </a:pPr>
          <a:r>
            <a:rPr lang="en-US" sz="1800" kern="1200" baseline="0" dirty="0">
              <a:solidFill>
                <a:schemeClr val="tx1"/>
              </a:solidFill>
            </a:rPr>
            <a:t>Developers should prioritize optimizing performance in their designs to increase user appreciation and value.</a:t>
          </a:r>
          <a:endParaRPr lang="en-US" sz="1800" kern="1200" dirty="0">
            <a:solidFill>
              <a:schemeClr val="tx1"/>
            </a:solidFill>
          </a:endParaRPr>
        </a:p>
      </dsp:txBody>
      <dsp:txXfrm>
        <a:off x="43864" y="3183371"/>
        <a:ext cx="10558047" cy="8108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b="1"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b="1" kern="1200" dirty="0"/>
            <a:t>Module 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11184316" y="0"/>
        <a:ext cx="831206" cy="316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1486" y="0"/>
          <a:ext cx="2899385"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LP1</a:t>
          </a:r>
        </a:p>
      </dsp:txBody>
      <dsp:txXfrm>
        <a:off x="1486" y="0"/>
        <a:ext cx="2820222" cy="316653"/>
      </dsp:txXfrm>
    </dsp:sp>
    <dsp:sp modelId="{B91DE523-6BAC-479B-8706-E9450EE0ED75}">
      <dsp:nvSpPr>
        <dsp:cNvPr id="0" name=""/>
        <dsp:cNvSpPr/>
      </dsp:nvSpPr>
      <dsp:spPr>
        <a:xfrm>
          <a:off x="2320994"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Learning Path 2</a:t>
          </a:r>
        </a:p>
      </dsp:txBody>
      <dsp:txXfrm>
        <a:off x="2479321" y="0"/>
        <a:ext cx="2582732" cy="316653"/>
      </dsp:txXfrm>
    </dsp:sp>
    <dsp:sp modelId="{317F6BEE-5586-44E2-9130-4018423C87F7}">
      <dsp:nvSpPr>
        <dsp:cNvPr id="0" name=""/>
        <dsp:cNvSpPr/>
      </dsp:nvSpPr>
      <dsp:spPr>
        <a:xfrm>
          <a:off x="4640502"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798829" y="0"/>
        <a:ext cx="2582732" cy="316653"/>
      </dsp:txXfrm>
    </dsp:sp>
    <dsp:sp modelId="{E0E44B49-9F96-4F96-87A6-B7813CEBFBB1}">
      <dsp:nvSpPr>
        <dsp:cNvPr id="0" name=""/>
        <dsp:cNvSpPr/>
      </dsp:nvSpPr>
      <dsp:spPr>
        <a:xfrm>
          <a:off x="6960011"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7118338" y="0"/>
        <a:ext cx="2582732" cy="316653"/>
      </dsp:txXfrm>
    </dsp:sp>
    <dsp:sp modelId="{E766B344-89AE-444A-ACEE-1AAD13835F3B}">
      <dsp:nvSpPr>
        <dsp:cNvPr id="0" name=""/>
        <dsp:cNvSpPr/>
      </dsp:nvSpPr>
      <dsp:spPr>
        <a:xfrm>
          <a:off x="9279519" y="0"/>
          <a:ext cx="2899385"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9437846" y="0"/>
        <a:ext cx="2582732" cy="3166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EBBCB-FBB3-4F09-A3BE-9795643A678E}">
      <dsp:nvSpPr>
        <dsp:cNvPr id="0" name=""/>
        <dsp:cNvSpPr/>
      </dsp:nvSpPr>
      <dsp:spPr>
        <a:xfrm>
          <a:off x="0" y="0"/>
          <a:ext cx="1147859" cy="31665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M1</a:t>
          </a:r>
        </a:p>
      </dsp:txBody>
      <dsp:txXfrm>
        <a:off x="0" y="0"/>
        <a:ext cx="1068696" cy="316653"/>
      </dsp:txXfrm>
    </dsp:sp>
    <dsp:sp modelId="{B91DE523-6BAC-479B-8706-E9450EE0ED75}">
      <dsp:nvSpPr>
        <dsp:cNvPr id="0" name=""/>
        <dsp:cNvSpPr/>
      </dsp:nvSpPr>
      <dsp:spPr>
        <a:xfrm>
          <a:off x="89053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M2</a:t>
          </a:r>
        </a:p>
      </dsp:txBody>
      <dsp:txXfrm>
        <a:off x="1048858" y="0"/>
        <a:ext cx="831206" cy="316653"/>
      </dsp:txXfrm>
    </dsp:sp>
    <dsp:sp modelId="{317F6BEE-5586-44E2-9130-4018423C87F7}">
      <dsp:nvSpPr>
        <dsp:cNvPr id="0" name=""/>
        <dsp:cNvSpPr/>
      </dsp:nvSpPr>
      <dsp:spPr>
        <a:xfrm>
          <a:off x="1843116"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M3</a:t>
          </a:r>
        </a:p>
      </dsp:txBody>
      <dsp:txXfrm>
        <a:off x="2001443" y="0"/>
        <a:ext cx="831206" cy="316653"/>
      </dsp:txXfrm>
    </dsp:sp>
    <dsp:sp modelId="{E0E44B49-9F96-4F96-87A6-B7813CEBFBB1}">
      <dsp:nvSpPr>
        <dsp:cNvPr id="0" name=""/>
        <dsp:cNvSpPr/>
      </dsp:nvSpPr>
      <dsp:spPr>
        <a:xfrm>
          <a:off x="2761404"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Module 4</a:t>
          </a:r>
        </a:p>
      </dsp:txBody>
      <dsp:txXfrm>
        <a:off x="2919731" y="0"/>
        <a:ext cx="831206" cy="316653"/>
      </dsp:txXfrm>
    </dsp:sp>
    <dsp:sp modelId="{E766B344-89AE-444A-ACEE-1AAD13835F3B}">
      <dsp:nvSpPr>
        <dsp:cNvPr id="0" name=""/>
        <dsp:cNvSpPr/>
      </dsp:nvSpPr>
      <dsp:spPr>
        <a:xfrm>
          <a:off x="3679691"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3838018" y="0"/>
        <a:ext cx="831206" cy="316653"/>
      </dsp:txXfrm>
    </dsp:sp>
    <dsp:sp modelId="{DE458475-776D-4A74-A0B2-A9DB67454CD4}">
      <dsp:nvSpPr>
        <dsp:cNvPr id="0" name=""/>
        <dsp:cNvSpPr/>
      </dsp:nvSpPr>
      <dsp:spPr>
        <a:xfrm>
          <a:off x="4597978"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4756305" y="0"/>
        <a:ext cx="831206" cy="316653"/>
      </dsp:txXfrm>
    </dsp:sp>
    <dsp:sp modelId="{E6D7ABF6-1FB5-4D92-B91E-6E52B7F397EF}">
      <dsp:nvSpPr>
        <dsp:cNvPr id="0" name=""/>
        <dsp:cNvSpPr/>
      </dsp:nvSpPr>
      <dsp:spPr>
        <a:xfrm>
          <a:off x="551626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5674592" y="0"/>
        <a:ext cx="831206" cy="316653"/>
      </dsp:txXfrm>
    </dsp:sp>
    <dsp:sp modelId="{C5D987C6-AFE8-4545-A0BB-1928E0DB618C}">
      <dsp:nvSpPr>
        <dsp:cNvPr id="0" name=""/>
        <dsp:cNvSpPr/>
      </dsp:nvSpPr>
      <dsp:spPr>
        <a:xfrm>
          <a:off x="6434553"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6592880" y="0"/>
        <a:ext cx="831206" cy="316653"/>
      </dsp:txXfrm>
    </dsp:sp>
    <dsp:sp modelId="{C95E4CF3-0247-48FB-8CFB-D3DC3952E6E7}">
      <dsp:nvSpPr>
        <dsp:cNvPr id="0" name=""/>
        <dsp:cNvSpPr/>
      </dsp:nvSpPr>
      <dsp:spPr>
        <a:xfrm>
          <a:off x="7352840"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7511167" y="0"/>
        <a:ext cx="831206" cy="316653"/>
      </dsp:txXfrm>
    </dsp:sp>
    <dsp:sp modelId="{6F8A9B1B-0423-42DA-AB0F-6D9F6DD99653}">
      <dsp:nvSpPr>
        <dsp:cNvPr id="0" name=""/>
        <dsp:cNvSpPr/>
      </dsp:nvSpPr>
      <dsp:spPr>
        <a:xfrm>
          <a:off x="8271127"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8429454" y="0"/>
        <a:ext cx="831206" cy="316653"/>
      </dsp:txXfrm>
    </dsp:sp>
    <dsp:sp modelId="{189CD836-2322-411B-8D10-F5AB6BCB9259}">
      <dsp:nvSpPr>
        <dsp:cNvPr id="0" name=""/>
        <dsp:cNvSpPr/>
      </dsp:nvSpPr>
      <dsp:spPr>
        <a:xfrm>
          <a:off x="9189415"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9347742" y="0"/>
        <a:ext cx="831206" cy="316653"/>
      </dsp:txXfrm>
    </dsp:sp>
    <dsp:sp modelId="{9F08393D-1D4A-4489-BDD7-4909F6016EB8}">
      <dsp:nvSpPr>
        <dsp:cNvPr id="0" name=""/>
        <dsp:cNvSpPr/>
      </dsp:nvSpPr>
      <dsp:spPr>
        <a:xfrm>
          <a:off x="10107702"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0266029" y="0"/>
        <a:ext cx="831206" cy="316653"/>
      </dsp:txXfrm>
    </dsp:sp>
    <dsp:sp modelId="{47B084C0-7E7E-4A79-8FE8-303C29B45C5E}">
      <dsp:nvSpPr>
        <dsp:cNvPr id="0" name=""/>
        <dsp:cNvSpPr/>
      </dsp:nvSpPr>
      <dsp:spPr>
        <a:xfrm>
          <a:off x="11025989" y="0"/>
          <a:ext cx="1147859" cy="31665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 </a:t>
          </a:r>
        </a:p>
      </dsp:txBody>
      <dsp:txXfrm>
        <a:off x="11184316" y="0"/>
        <a:ext cx="831206" cy="31665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10/20/2023 1:34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10/20/2023 1:34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n-us/dynamics365/fin-ops-core/fin-ops/get-started/advanced-filtering-query-options/?azure-portal=true"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learn.microsoft.com/en-us/dynamics365/fin-ops-core/dev-itpro/dev-ref/xpp-library-objects/?azure-portal=true" TargetMode="External"/><Relationship Id="rId5" Type="http://schemas.openxmlformats.org/officeDocument/2006/relationships/hyperlink" Target="https://learn.microsoft.com/en-us/dynamicsax-2012/developer/how-to-create-queries-by-using-x/?azure-portal=true" TargetMode="External"/><Relationship Id="rId4" Type="http://schemas.openxmlformats.org/officeDocument/2006/relationships/hyperlink" Target="https://learn.microsoft.com/en-us/dotnet/api/dynamics.ax.application.querybuilddatasource/?azure-portal=true"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microsoft.com/en-us/videoplayer/embed/RE4byCi?postJsllMsg=tru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learn.microsoft.com/en-us/dynamics365/fin-ops-core/dev-itpro/sysadmin/role-based-security/?azure-portal=true"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en-us/videoplayer/embed/RE4bbcG?postJsllMsg=tru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icrosoft.com/en-us/videoplayer/embed/RE4byCh?postJsllMsg=tru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training/modules/customize-visual-studio-finance-operations/7-exercis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icrosoft.com/en-us/videoplayer/embed/RE4bJ1i?postJsllMsg=tru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microsoft.com/en-us/videoplayer/embed/RE4byCj?postJsllMsg=tru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microsoft.com/en-us/videoplayer/embed/RE4bJ1j?postJsllMsg=tru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icrosoft.com/en-us/videoplayer/embed/RE3ez1b?postJsllMsg=tru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learn.microsoft.com/en-us/dynamics365/fin-ops-core/dev-itpro/user-interface/general-form-guidelines"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s://learn.microsoft.com/en-us/dynamics365/fin-ops-core/dev-itpro/perf-test/performance-timer" TargetMode="External"/><Relationship Id="rId4" Type="http://schemas.openxmlformats.org/officeDocument/2006/relationships/hyperlink" Target="https://learn.microsoft.com/en-us/dynamics365/fin-ops-core/dev-itpro/user-interface/form-styles-patterns"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learn.microsoft.com/en-us/dynamics365/fin-ops-core/dev-itpro/dev-ref/xpp-classes-methods"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learn.microsoft.com/en-us/training/modules/get-started-xpp-finance-operations/" TargetMode="External"/><Relationship Id="rId4" Type="http://schemas.openxmlformats.org/officeDocument/2006/relationships/hyperlink" Target="https://learn.microsoft.com/en-us/dynamics365/fin-ops-core/dev-itpro/dev-ref/xpp-data/xpp-data-home-pa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524162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https://learn.microsoft.com/training/modules/build-reports-finance-operations/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1375280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42664666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4280146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10910429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40454289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8829107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For more information about query objects and the query builder, see the following sites:</a:t>
            </a:r>
          </a:p>
          <a:p>
            <a:pPr algn="l"/>
            <a:r>
              <a:rPr lang="en-US" b="0" i="0" u="none" strike="noStrike" dirty="0">
                <a:solidFill>
                  <a:srgbClr val="161616"/>
                </a:solidFill>
                <a:effectLst/>
                <a:latin typeface="Segoe UI Light" panose="020B0502040204020203" pitchFamily="34" charset="0"/>
                <a:cs typeface="Segoe UI Light" panose="020B0502040204020203" pitchFamily="34" charset="0"/>
                <a:hlinkClick r:id="rId3"/>
              </a:rPr>
              <a:t>Advanced filtering and query syntax</a:t>
            </a: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u="none" strike="noStrike" dirty="0" err="1">
                <a:solidFill>
                  <a:srgbClr val="161616"/>
                </a:solidFill>
                <a:effectLst/>
                <a:latin typeface="Segoe UI Light" panose="020B0502040204020203" pitchFamily="34" charset="0"/>
                <a:cs typeface="Segoe UI Light" panose="020B0502040204020203" pitchFamily="34" charset="0"/>
                <a:hlinkClick r:id="rId4"/>
              </a:rPr>
              <a:t>QueryBuildDataSource</a:t>
            </a:r>
            <a:r>
              <a:rPr lang="en-US" b="0" i="0" u="none" strike="noStrike" dirty="0">
                <a:solidFill>
                  <a:srgbClr val="161616"/>
                </a:solidFill>
                <a:effectLst/>
                <a:latin typeface="Segoe UI Light" panose="020B0502040204020203" pitchFamily="34" charset="0"/>
                <a:cs typeface="Segoe UI Light" panose="020B0502040204020203" pitchFamily="34" charset="0"/>
                <a:hlinkClick r:id="rId4"/>
              </a:rPr>
              <a:t> Class</a:t>
            </a: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u="none" strike="noStrike" dirty="0">
                <a:solidFill>
                  <a:srgbClr val="161616"/>
                </a:solidFill>
                <a:effectLst/>
                <a:latin typeface="Segoe UI Light" panose="020B0502040204020203" pitchFamily="34" charset="0"/>
                <a:cs typeface="Segoe UI Light" panose="020B0502040204020203" pitchFamily="34" charset="0"/>
                <a:hlinkClick r:id="rId5"/>
              </a:rPr>
              <a:t>How to: Create Queries by Using X++</a:t>
            </a: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u="none" strike="noStrike" dirty="0">
                <a:solidFill>
                  <a:srgbClr val="161616"/>
                </a:solidFill>
                <a:effectLst/>
                <a:latin typeface="Segoe UI Light" panose="020B0502040204020203" pitchFamily="34" charset="0"/>
                <a:cs typeface="Segoe UI Light" panose="020B0502040204020203" pitchFamily="34" charset="0"/>
                <a:hlinkClick r:id="rId6"/>
              </a:rPr>
              <a:t>The Query object model section</a:t>
            </a:r>
            <a:endParaRPr lang="en-US" b="0" i="0" dirty="0">
              <a:solidFill>
                <a:srgbClr val="161616"/>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7270201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1520175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https://www.microsoft.com/videoplayer/embed/RE4byCi?postJsllMsg=true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4086892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https://learn.microsoft.com/training/modules/customize-visual-studio-finance-operations/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85256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42801466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https://learn.microsoft.com/training/modules/build-reports-finance-operations/04-exercise</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of the above: Query, business logic, RDP class, and AX </a:t>
            </a:r>
            <a:r>
              <a:rPr lang="en-US" dirty="0" err="1"/>
              <a:t>enum</a:t>
            </a:r>
            <a:r>
              <a:rPr lang="en-US" dirty="0"/>
              <a:t> provider are the data source types that you can select.</a:t>
            </a:r>
          </a:p>
          <a:p>
            <a:pPr marL="228600" indent="-228600">
              <a:buAutoNum type="arabicPeriod"/>
            </a:pPr>
            <a:r>
              <a:rPr lang="en-US" dirty="0"/>
              <a:t>Open in Excel uses data entities that let you publish changes to the data back to finance and operations: Export to Excel uses the grid data and does not give you the option to publish data back to finance and operations.</a:t>
            </a:r>
          </a:p>
          <a:p>
            <a:pPr marL="228600" indent="-228600">
              <a:buAutoNum type="arabicPeriod"/>
            </a:pPr>
            <a:r>
              <a:rPr lang="en-US" dirty="0"/>
              <a:t>Remove the unused fields from the report: Removing any unused fields from the report can help the performance of the report.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29003698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42546301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https://learn.microsoft.com/training/modules/build-workspaces-finance-operations/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10710530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3682784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22711719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Light" panose="020B0502040204020203" pitchFamily="34" charset="0"/>
                <a:cs typeface="Segoe UI Light" panose="020B0502040204020203" pitchFamily="34" charset="0"/>
              </a:rPr>
              <a:t>Create a new project in Visual studio</a:t>
            </a:r>
          </a:p>
          <a:p>
            <a:pPr algn="l"/>
            <a:r>
              <a:rPr lang="en-US" b="0" i="0" dirty="0">
                <a:solidFill>
                  <a:srgbClr val="161616"/>
                </a:solidFill>
                <a:effectLst/>
                <a:latin typeface="Segoe UI Light" panose="020B0502040204020203" pitchFamily="34" charset="0"/>
                <a:cs typeface="Segoe UI Light" panose="020B0502040204020203" pitchFamily="34" charset="0"/>
              </a:rPr>
              <a:t>To create a new project in Visual studio,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Open Visual Studio as an Administrator and under Get started, select </a:t>
            </a:r>
            <a:r>
              <a:rPr lang="en-US" b="1" i="0" dirty="0">
                <a:solidFill>
                  <a:srgbClr val="161616"/>
                </a:solidFill>
                <a:effectLst/>
                <a:latin typeface="Segoe UI Light" panose="020B0502040204020203" pitchFamily="34" charset="0"/>
                <a:cs typeface="Segoe UI Light" panose="020B0502040204020203" pitchFamily="34" charset="0"/>
              </a:rPr>
              <a:t>Create a new project</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search box, type </a:t>
            </a:r>
            <a:r>
              <a:rPr lang="en-US" b="1" i="0" dirty="0">
                <a:solidFill>
                  <a:srgbClr val="161616"/>
                </a:solidFill>
                <a:effectLst/>
                <a:latin typeface="Segoe UI Light" panose="020B0502040204020203" pitchFamily="34" charset="0"/>
                <a:cs typeface="Segoe UI Light" panose="020B0502040204020203" pitchFamily="34" charset="0"/>
              </a:rPr>
              <a:t>Finance Operation</a:t>
            </a:r>
            <a:r>
              <a:rPr lang="en-US" b="0" i="0" dirty="0">
                <a:solidFill>
                  <a:srgbClr val="161616"/>
                </a:solidFill>
                <a:effectLst/>
                <a:latin typeface="Segoe UI Light" panose="020B0502040204020203" pitchFamily="34" charset="0"/>
                <a:cs typeface="Segoe UI Light" panose="020B0502040204020203" pitchFamily="34" charset="0"/>
              </a:rPr>
              <a:t> and select the template for finance and operations project and select </a:t>
            </a:r>
            <a:r>
              <a:rPr lang="en-US" b="1" i="0" dirty="0">
                <a:solidFill>
                  <a:srgbClr val="161616"/>
                </a:solidFill>
                <a:effectLst/>
                <a:latin typeface="Segoe UI Light" panose="020B0502040204020203" pitchFamily="34" charset="0"/>
                <a:cs typeface="Segoe UI Light" panose="020B0502040204020203" pitchFamily="34" charset="0"/>
              </a:rPr>
              <a:t>Next</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Name your Project </a:t>
            </a:r>
            <a:r>
              <a:rPr lang="en-US" b="1" i="0" dirty="0" err="1">
                <a:solidFill>
                  <a:srgbClr val="161616"/>
                </a:solidFill>
                <a:effectLst/>
                <a:latin typeface="Segoe UI Light" panose="020B0502040204020203" pitchFamily="34" charset="0"/>
                <a:cs typeface="Segoe UI Light" panose="020B0502040204020203" pitchFamily="34" charset="0"/>
              </a:rPr>
              <a:t>NewKPI</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Create</a:t>
            </a:r>
            <a:r>
              <a:rPr lang="en-US" b="0" i="0" dirty="0">
                <a:solidFill>
                  <a:srgbClr val="161616"/>
                </a:solidFill>
                <a:effectLst/>
                <a:latin typeface="Segoe UI Light" panose="020B0502040204020203" pitchFamily="34" charset="0"/>
                <a:cs typeface="Segoe UI Light" panose="020B0502040204020203" pitchFamily="34" charset="0"/>
              </a:rPr>
              <a:t> at the bottom of the page. This will create your </a:t>
            </a:r>
            <a:r>
              <a:rPr lang="en-US" b="1" i="0" dirty="0" err="1">
                <a:solidFill>
                  <a:srgbClr val="161616"/>
                </a:solidFill>
                <a:effectLst/>
                <a:latin typeface="Segoe UI Light" panose="020B0502040204020203" pitchFamily="34" charset="0"/>
                <a:cs typeface="Segoe UI Light" panose="020B0502040204020203" pitchFamily="34" charset="0"/>
              </a:rPr>
              <a:t>NewKPI</a:t>
            </a:r>
            <a:r>
              <a:rPr lang="en-US" b="0" i="0" dirty="0">
                <a:solidFill>
                  <a:srgbClr val="161616"/>
                </a:solidFill>
                <a:effectLst/>
                <a:latin typeface="Segoe UI Light" panose="020B0502040204020203" pitchFamily="34" charset="0"/>
                <a:cs typeface="Segoe UI Light" panose="020B0502040204020203" pitchFamily="34" charset="0"/>
              </a:rPr>
              <a:t> project.</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Create aggregate measurements</a:t>
            </a:r>
          </a:p>
          <a:p>
            <a:pPr algn="l"/>
            <a:r>
              <a:rPr lang="en-US" b="0" i="0" dirty="0">
                <a:solidFill>
                  <a:srgbClr val="161616"/>
                </a:solidFill>
                <a:effectLst/>
                <a:latin typeface="Segoe UI Light" panose="020B0502040204020203" pitchFamily="34" charset="0"/>
                <a:cs typeface="Segoe UI Light" panose="020B0502040204020203" pitchFamily="34" charset="0"/>
              </a:rPr>
              <a:t>To create aggregate measurements,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right-click your project and select </a:t>
            </a:r>
            <a:r>
              <a:rPr lang="en-US" b="1" i="0" dirty="0">
                <a:solidFill>
                  <a:srgbClr val="161616"/>
                </a:solidFill>
                <a:effectLst/>
                <a:latin typeface="Segoe UI Light" panose="020B0502040204020203" pitchFamily="34" charset="0"/>
                <a:cs typeface="Segoe UI Light" panose="020B0502040204020203" pitchFamily="34" charset="0"/>
              </a:rPr>
              <a:t>Add New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Under </a:t>
            </a:r>
            <a:r>
              <a:rPr lang="en-US" b="1" i="0" dirty="0">
                <a:solidFill>
                  <a:srgbClr val="161616"/>
                </a:solidFill>
                <a:effectLst/>
                <a:latin typeface="Segoe UI Light" panose="020B0502040204020203" pitchFamily="34" charset="0"/>
                <a:cs typeface="Segoe UI Light" panose="020B0502040204020203" pitchFamily="34" charset="0"/>
              </a:rPr>
              <a:t>Dynamics 365 Items</a:t>
            </a:r>
            <a:r>
              <a:rPr lang="en-US" b="0" i="0" dirty="0">
                <a:solidFill>
                  <a:srgbClr val="161616"/>
                </a:solidFill>
                <a:effectLst/>
                <a:latin typeface="Segoe UI Light" panose="020B0502040204020203" pitchFamily="34" charset="0"/>
                <a:cs typeface="Segoe UI Light" panose="020B0502040204020203" pitchFamily="34" charset="0"/>
              </a:rPr>
              <a:t> select </a:t>
            </a:r>
            <a:r>
              <a:rPr lang="en-US" b="1" i="0" dirty="0">
                <a:solidFill>
                  <a:srgbClr val="161616"/>
                </a:solidFill>
                <a:effectLst/>
                <a:latin typeface="Segoe UI Light" panose="020B0502040204020203" pitchFamily="34" charset="0"/>
                <a:cs typeface="Segoe UI Light" panose="020B0502040204020203" pitchFamily="34" charset="0"/>
              </a:rPr>
              <a:t>Analytics &gt; Aggregate Measurement</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Open </a:t>
            </a:r>
            <a:r>
              <a:rPr lang="en-US" b="1" i="0" dirty="0">
                <a:solidFill>
                  <a:srgbClr val="161616"/>
                </a:solidFill>
                <a:effectLst/>
                <a:latin typeface="Segoe UI Light" panose="020B0502040204020203" pitchFamily="34" charset="0"/>
                <a:cs typeface="Segoe UI Light" panose="020B0502040204020203" pitchFamily="34" charset="0"/>
              </a:rPr>
              <a:t>Application Explorer</a:t>
            </a:r>
            <a:r>
              <a:rPr lang="en-US" b="0" i="0" dirty="0">
                <a:solidFill>
                  <a:srgbClr val="161616"/>
                </a:solidFill>
                <a:effectLst/>
                <a:latin typeface="Segoe UI Light" panose="020B0502040204020203" pitchFamily="34" charset="0"/>
                <a:cs typeface="Segoe UI Light" panose="020B0502040204020203" pitchFamily="34" charset="0"/>
              </a:rPr>
              <a:t> by going to </a:t>
            </a:r>
            <a:r>
              <a:rPr lang="en-US" b="1" i="0" dirty="0">
                <a:solidFill>
                  <a:srgbClr val="161616"/>
                </a:solidFill>
                <a:effectLst/>
                <a:latin typeface="Segoe UI Light" panose="020B0502040204020203" pitchFamily="34" charset="0"/>
                <a:cs typeface="Segoe UI Light" panose="020B0502040204020203" pitchFamily="34" charset="0"/>
              </a:rPr>
              <a:t>View &gt; Application Explorer</a:t>
            </a:r>
            <a:r>
              <a:rPr lang="en-US" b="0" i="0" dirty="0">
                <a:solidFill>
                  <a:srgbClr val="161616"/>
                </a:solidFill>
                <a:effectLst/>
                <a:latin typeface="Segoe UI Light" panose="020B0502040204020203" pitchFamily="34" charset="0"/>
                <a:cs typeface="Segoe UI Light" panose="020B0502040204020203" pitchFamily="34" charset="0"/>
              </a:rPr>
              <a:t> if it does not already show up on your page.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Go to </a:t>
            </a:r>
            <a:r>
              <a:rPr lang="en-US" b="1" i="0" dirty="0">
                <a:solidFill>
                  <a:srgbClr val="161616"/>
                </a:solidFill>
                <a:effectLst/>
                <a:latin typeface="Segoe UI Light" panose="020B0502040204020203" pitchFamily="34" charset="0"/>
                <a:cs typeface="Segoe UI Light" panose="020B0502040204020203" pitchFamily="34" charset="0"/>
              </a:rPr>
              <a:t>Data Model &gt; Views</a:t>
            </a:r>
            <a:r>
              <a:rPr lang="en-US" b="0" i="0" dirty="0">
                <a:solidFill>
                  <a:srgbClr val="161616"/>
                </a:solidFill>
                <a:effectLst/>
                <a:latin typeface="Segoe UI Light" panose="020B0502040204020203" pitchFamily="34" charset="0"/>
                <a:cs typeface="Segoe UI Light" panose="020B0502040204020203" pitchFamily="34" charset="0"/>
              </a:rPr>
              <a:t> and select the </a:t>
            </a:r>
            <a:r>
              <a:rPr lang="en-US" b="1" i="0" dirty="0" err="1">
                <a:solidFill>
                  <a:srgbClr val="161616"/>
                </a:solidFill>
                <a:effectLst/>
                <a:latin typeface="Segoe UI Light" panose="020B0502040204020203" pitchFamily="34" charset="0"/>
                <a:cs typeface="Segoe UI Light" panose="020B0502040204020203" pitchFamily="34" charset="0"/>
              </a:rPr>
              <a:t>FMVehicleExtendedView</a:t>
            </a:r>
            <a:r>
              <a:rPr lang="en-US" b="0" i="0" dirty="0">
                <a:solidFill>
                  <a:srgbClr val="161616"/>
                </a:solidFill>
                <a:effectLst/>
                <a:latin typeface="Segoe UI Light" panose="020B0502040204020203" pitchFamily="34" charset="0"/>
                <a:cs typeface="Segoe UI Light" panose="020B0502040204020203" pitchFamily="34" charset="0"/>
              </a:rPr>
              <a:t> view to create measurements. Because the project model is Fleet Management the </a:t>
            </a:r>
            <a:r>
              <a:rPr lang="en-US" b="1" i="0" dirty="0" err="1">
                <a:solidFill>
                  <a:srgbClr val="161616"/>
                </a:solidFill>
                <a:effectLst/>
                <a:latin typeface="Segoe UI Light" panose="020B0502040204020203" pitchFamily="34" charset="0"/>
                <a:cs typeface="Segoe UI Light" panose="020B0502040204020203" pitchFamily="34" charset="0"/>
              </a:rPr>
              <a:t>FMVehicleExtendedView</a:t>
            </a:r>
            <a:r>
              <a:rPr lang="en-US" b="0" i="0" dirty="0">
                <a:solidFill>
                  <a:srgbClr val="161616"/>
                </a:solidFill>
                <a:effectLst/>
                <a:latin typeface="Segoe UI Light" panose="020B0502040204020203" pitchFamily="34" charset="0"/>
                <a:cs typeface="Segoe UI Light" panose="020B0502040204020203" pitchFamily="34" charset="0"/>
              </a:rPr>
              <a:t> view is compatible.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Drag and drop the </a:t>
            </a:r>
            <a:r>
              <a:rPr lang="en-US" b="1" i="0" dirty="0" err="1">
                <a:solidFill>
                  <a:srgbClr val="161616"/>
                </a:solidFill>
                <a:effectLst/>
                <a:latin typeface="Segoe UI Light" panose="020B0502040204020203" pitchFamily="34" charset="0"/>
                <a:cs typeface="Segoe UI Light" panose="020B0502040204020203" pitchFamily="34" charset="0"/>
              </a:rPr>
              <a:t>FMVehicleExtendedView</a:t>
            </a:r>
            <a:r>
              <a:rPr lang="en-US" b="0" i="0" dirty="0">
                <a:solidFill>
                  <a:srgbClr val="161616"/>
                </a:solidFill>
                <a:effectLst/>
                <a:latin typeface="Segoe UI Light" panose="020B0502040204020203" pitchFamily="34" charset="0"/>
                <a:cs typeface="Segoe UI Light" panose="020B0502040204020203" pitchFamily="34" charset="0"/>
              </a:rPr>
              <a:t> view in the </a:t>
            </a:r>
            <a:r>
              <a:rPr lang="en-US" b="1" i="0" dirty="0">
                <a:solidFill>
                  <a:srgbClr val="161616"/>
                </a:solidFill>
                <a:effectLst/>
                <a:latin typeface="Segoe UI Light" panose="020B0502040204020203" pitchFamily="34" charset="0"/>
                <a:cs typeface="Segoe UI Light" panose="020B0502040204020203" pitchFamily="34" charset="0"/>
              </a:rPr>
              <a:t>MeasureGroup1</a:t>
            </a:r>
            <a:r>
              <a:rPr lang="en-US" b="0" i="0" dirty="0">
                <a:solidFill>
                  <a:srgbClr val="161616"/>
                </a:solidFill>
                <a:effectLst/>
                <a:latin typeface="Segoe UI Light" panose="020B0502040204020203" pitchFamily="34" charset="0"/>
                <a:cs typeface="Segoe UI Light" panose="020B0502040204020203" pitchFamily="34" charset="0"/>
              </a:rPr>
              <a:t> group for the </a:t>
            </a:r>
            <a:r>
              <a:rPr lang="en-US" b="1" i="0" dirty="0">
                <a:solidFill>
                  <a:srgbClr val="161616"/>
                </a:solidFill>
                <a:effectLst/>
                <a:latin typeface="Segoe UI Light" panose="020B0502040204020203" pitchFamily="34" charset="0"/>
                <a:cs typeface="Segoe UI Light" panose="020B0502040204020203" pitchFamily="34" charset="0"/>
              </a:rPr>
              <a:t>Aggregate</a:t>
            </a:r>
            <a:r>
              <a:rPr lang="en-US" b="0" i="0" dirty="0">
                <a:solidFill>
                  <a:srgbClr val="161616"/>
                </a:solidFill>
                <a:effectLst/>
                <a:latin typeface="Segoe UI Light" panose="020B0502040204020203" pitchFamily="34" charset="0"/>
                <a:cs typeface="Segoe UI Light" panose="020B0502040204020203" pitchFamily="34" charset="0"/>
              </a:rPr>
              <a:t> measure.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Dimensions</a:t>
            </a:r>
            <a:r>
              <a:rPr lang="en-US" b="0" i="0" dirty="0">
                <a:solidFill>
                  <a:srgbClr val="161616"/>
                </a:solidFill>
                <a:effectLst/>
                <a:latin typeface="Segoe UI Light" panose="020B0502040204020203" pitchFamily="34" charset="0"/>
                <a:cs typeface="Segoe UI Light" panose="020B0502040204020203" pitchFamily="34" charset="0"/>
              </a:rPr>
              <a:t> group, right click on </a:t>
            </a:r>
            <a:r>
              <a:rPr lang="en-US" b="1" i="0" dirty="0">
                <a:solidFill>
                  <a:srgbClr val="161616"/>
                </a:solidFill>
                <a:effectLst/>
                <a:latin typeface="Segoe UI Light" panose="020B0502040204020203" pitchFamily="34" charset="0"/>
                <a:cs typeface="Segoe UI Light" panose="020B0502040204020203" pitchFamily="34" charset="0"/>
              </a:rPr>
              <a:t>Date</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Delete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Application Explorer, right click the </a:t>
            </a:r>
            <a:r>
              <a:rPr lang="en-US" b="1" i="0" dirty="0" err="1">
                <a:solidFill>
                  <a:srgbClr val="161616"/>
                </a:solidFill>
                <a:effectLst/>
                <a:latin typeface="Segoe UI Light" panose="020B0502040204020203" pitchFamily="34" charset="0"/>
                <a:cs typeface="Segoe UI Light" panose="020B0502040204020203" pitchFamily="34" charset="0"/>
              </a:rPr>
              <a:t>FMVehicleExtendedView</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Open designer</a:t>
            </a:r>
            <a:r>
              <a:rPr lang="en-US" b="0" i="0" dirty="0">
                <a:solidFill>
                  <a:srgbClr val="161616"/>
                </a:solidFill>
                <a:effectLst/>
                <a:latin typeface="Segoe UI Light" panose="020B0502040204020203" pitchFamily="34" charset="0"/>
                <a:cs typeface="Segoe UI Light" panose="020B0502040204020203" pitchFamily="34" charset="0"/>
              </a:rPr>
              <a:t>. Split the resulting pane alongside the </a:t>
            </a:r>
            <a:r>
              <a:rPr lang="en-US" b="1" i="0" dirty="0">
                <a:solidFill>
                  <a:srgbClr val="161616"/>
                </a:solidFill>
                <a:effectLst/>
                <a:latin typeface="Segoe UI Light" panose="020B0502040204020203" pitchFamily="34" charset="0"/>
                <a:cs typeface="Segoe UI Light" panose="020B0502040204020203" pitchFamily="34" charset="0"/>
              </a:rPr>
              <a:t>Design</a:t>
            </a:r>
            <a:r>
              <a:rPr lang="en-US" b="0" i="0" dirty="0">
                <a:solidFill>
                  <a:srgbClr val="161616"/>
                </a:solidFill>
                <a:effectLst/>
                <a:latin typeface="Segoe UI Light" panose="020B0502040204020203" pitchFamily="34" charset="0"/>
                <a:cs typeface="Segoe UI Light" panose="020B0502040204020203" pitchFamily="34" charset="0"/>
              </a:rPr>
              <a:t> pane for your </a:t>
            </a:r>
            <a:r>
              <a:rPr lang="en-US" b="1" i="0" dirty="0" err="1">
                <a:solidFill>
                  <a:srgbClr val="161616"/>
                </a:solidFill>
                <a:effectLst/>
                <a:latin typeface="Segoe UI Light" panose="020B0502040204020203" pitchFamily="34" charset="0"/>
                <a:cs typeface="Segoe UI Light" panose="020B0502040204020203" pitchFamily="34" charset="0"/>
              </a:rPr>
              <a:t>AggregateMeasurement</a:t>
            </a:r>
            <a:r>
              <a:rPr lang="en-US" b="0" i="0" dirty="0">
                <a:solidFill>
                  <a:srgbClr val="161616"/>
                </a:solidFill>
                <a:effectLst/>
                <a:latin typeface="Segoe UI Light" panose="020B0502040204020203" pitchFamily="34" charset="0"/>
                <a:cs typeface="Segoe UI Light" panose="020B0502040204020203" pitchFamily="34" charset="0"/>
              </a:rPr>
              <a:t> object.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Drag and drop the </a:t>
            </a:r>
            <a:r>
              <a:rPr lang="en-US" b="1" i="0" dirty="0">
                <a:solidFill>
                  <a:srgbClr val="161616"/>
                </a:solidFill>
                <a:effectLst/>
                <a:latin typeface="Segoe UI Light" panose="020B0502040204020203" pitchFamily="34" charset="0"/>
                <a:cs typeface="Segoe UI Light" panose="020B0502040204020203" pitchFamily="34" charset="0"/>
              </a:rPr>
              <a:t>Mileage</a:t>
            </a:r>
            <a:r>
              <a:rPr lang="en-US" b="0" i="0" dirty="0">
                <a:solidFill>
                  <a:srgbClr val="161616"/>
                </a:solidFill>
                <a:effectLst/>
                <a:latin typeface="Segoe UI Light" panose="020B0502040204020203" pitchFamily="34" charset="0"/>
                <a:cs typeface="Segoe UI Light" panose="020B0502040204020203" pitchFamily="34" charset="0"/>
              </a:rPr>
              <a:t> field from the view to the </a:t>
            </a:r>
            <a:r>
              <a:rPr lang="en-US" b="1" i="0" dirty="0">
                <a:solidFill>
                  <a:srgbClr val="161616"/>
                </a:solidFill>
                <a:effectLst/>
                <a:latin typeface="Segoe UI Light" panose="020B0502040204020203" pitchFamily="34" charset="0"/>
                <a:cs typeface="Segoe UI Light" panose="020B0502040204020203" pitchFamily="34" charset="0"/>
              </a:rPr>
              <a:t>Measures</a:t>
            </a:r>
            <a:r>
              <a:rPr lang="en-US" b="0" i="0" dirty="0">
                <a:solidFill>
                  <a:srgbClr val="161616"/>
                </a:solidFill>
                <a:effectLst/>
                <a:latin typeface="Segoe UI Light" panose="020B0502040204020203" pitchFamily="34" charset="0"/>
                <a:cs typeface="Segoe UI Light" panose="020B0502040204020203" pitchFamily="34" charset="0"/>
              </a:rPr>
              <a:t> group in your </a:t>
            </a:r>
            <a:r>
              <a:rPr lang="en-US" b="1" i="0" dirty="0" err="1">
                <a:solidFill>
                  <a:srgbClr val="161616"/>
                </a:solidFill>
                <a:effectLst/>
                <a:latin typeface="Segoe UI Light" panose="020B0502040204020203" pitchFamily="34" charset="0"/>
                <a:cs typeface="Segoe UI Light" panose="020B0502040204020203" pitchFamily="34" charset="0"/>
              </a:rPr>
              <a:t>AggregateMeasurement</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Each measure has a default </a:t>
            </a:r>
            <a:r>
              <a:rPr lang="en-US" b="1" i="0" dirty="0">
                <a:solidFill>
                  <a:srgbClr val="161616"/>
                </a:solidFill>
                <a:effectLst/>
                <a:latin typeface="Segoe UI Light" panose="020B0502040204020203" pitchFamily="34" charset="0"/>
                <a:cs typeface="Segoe UI Light" panose="020B0502040204020203" pitchFamily="34" charset="0"/>
              </a:rPr>
              <a:t>Aggregate</a:t>
            </a:r>
            <a:r>
              <a:rPr lang="en-US" b="0" i="0" dirty="0">
                <a:solidFill>
                  <a:srgbClr val="161616"/>
                </a:solidFill>
                <a:effectLst/>
                <a:latin typeface="Segoe UI Light" panose="020B0502040204020203" pitchFamily="34" charset="0"/>
                <a:cs typeface="Segoe UI Light" panose="020B0502040204020203" pitchFamily="34" charset="0"/>
              </a:rPr>
              <a:t> property that you can set:</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Count</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Sum</a:t>
            </a:r>
          </a:p>
          <a:p>
            <a:pPr marL="685800" lvl="1" indent="-228600" algn="l"/>
            <a:r>
              <a:rPr lang="en-US" b="0" i="0" dirty="0" err="1">
                <a:solidFill>
                  <a:srgbClr val="161616"/>
                </a:solidFill>
                <a:effectLst/>
                <a:latin typeface="Segoe UI Light" panose="020B0502040204020203" pitchFamily="34" charset="0"/>
                <a:cs typeface="Segoe UI Light" panose="020B0502040204020203" pitchFamily="34" charset="0"/>
              </a:rPr>
              <a:t>AverageOfChildren</a:t>
            </a:r>
            <a:endParaRPr lang="en-US" b="0" i="0" dirty="0">
              <a:solidFill>
                <a:srgbClr val="161616"/>
              </a:solidFill>
              <a:effectLst/>
              <a:latin typeface="Segoe UI Light" panose="020B0502040204020203" pitchFamily="34" charset="0"/>
              <a:cs typeface="Segoe UI Light" panose="020B0502040204020203" pitchFamily="34" charset="0"/>
            </a:endParaRPr>
          </a:p>
          <a:p>
            <a:pPr marL="685800" lvl="1" indent="-228600" algn="l"/>
            <a:r>
              <a:rPr lang="en-US" b="0" i="0" dirty="0" err="1">
                <a:solidFill>
                  <a:srgbClr val="161616"/>
                </a:solidFill>
                <a:effectLst/>
                <a:latin typeface="Segoe UI Light" panose="020B0502040204020203" pitchFamily="34" charset="0"/>
                <a:cs typeface="Segoe UI Light" panose="020B0502040204020203" pitchFamily="34" charset="0"/>
              </a:rPr>
              <a:t>DistinctCount</a:t>
            </a:r>
            <a:endParaRPr lang="en-US" b="0" i="0" dirty="0">
              <a:solidFill>
                <a:srgbClr val="161616"/>
              </a:solidFill>
              <a:effectLst/>
              <a:latin typeface="Segoe UI Light" panose="020B0502040204020203" pitchFamily="34" charset="0"/>
              <a:cs typeface="Segoe UI Light" panose="020B0502040204020203" pitchFamily="34" charset="0"/>
            </a:endParaRP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Max</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Min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all, and then build the project to see if it compiles correctly. This can be done by right clicking the project and selecting </a:t>
            </a:r>
            <a:r>
              <a:rPr lang="en-US" b="1" i="0" dirty="0">
                <a:solidFill>
                  <a:srgbClr val="161616"/>
                </a:solidFill>
                <a:effectLst/>
                <a:latin typeface="Segoe UI Light" panose="020B0502040204020203" pitchFamily="34" charset="0"/>
                <a:cs typeface="Segoe UI Light" panose="020B0502040204020203" pitchFamily="34" charset="0"/>
              </a:rPr>
              <a:t>Build</a:t>
            </a:r>
            <a:r>
              <a:rPr lang="en-US" b="0" i="0" dirty="0">
                <a:solidFill>
                  <a:srgbClr val="161616"/>
                </a:solidFill>
                <a:effectLst/>
                <a:latin typeface="Segoe UI Light" panose="020B0502040204020203" pitchFamily="34" charset="0"/>
                <a:cs typeface="Segoe UI Light" panose="020B0502040204020203" pitchFamily="34" charset="0"/>
              </a:rPr>
              <a:t>.</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Create aggregate dimensions</a:t>
            </a:r>
          </a:p>
          <a:p>
            <a:pPr algn="l"/>
            <a:r>
              <a:rPr lang="en-US" b="0" i="0" dirty="0">
                <a:solidFill>
                  <a:srgbClr val="161616"/>
                </a:solidFill>
                <a:effectLst/>
                <a:latin typeface="Segoe UI Light" panose="020B0502040204020203" pitchFamily="34" charset="0"/>
                <a:cs typeface="Segoe UI Light" panose="020B0502040204020203" pitchFamily="34" charset="0"/>
              </a:rPr>
              <a:t>To create aggregate dimensions,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right-click your project and select </a:t>
            </a:r>
            <a:r>
              <a:rPr lang="en-US" b="1" i="0" dirty="0">
                <a:solidFill>
                  <a:srgbClr val="161616"/>
                </a:solidFill>
                <a:effectLst/>
                <a:latin typeface="Segoe UI Light" panose="020B0502040204020203" pitchFamily="34" charset="0"/>
                <a:cs typeface="Segoe UI Light" panose="020B0502040204020203" pitchFamily="34" charset="0"/>
              </a:rPr>
              <a:t>Add New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Under </a:t>
            </a:r>
            <a:r>
              <a:rPr lang="en-US" b="1" i="0" dirty="0">
                <a:solidFill>
                  <a:srgbClr val="161616"/>
                </a:solidFill>
                <a:effectLst/>
                <a:latin typeface="Segoe UI Light" panose="020B0502040204020203" pitchFamily="34" charset="0"/>
                <a:cs typeface="Segoe UI Light" panose="020B0502040204020203" pitchFamily="34" charset="0"/>
              </a:rPr>
              <a:t>Dynamics 365 Items</a:t>
            </a:r>
            <a:r>
              <a:rPr lang="en-US" b="0" i="0" dirty="0">
                <a:solidFill>
                  <a:srgbClr val="161616"/>
                </a:solidFill>
                <a:effectLst/>
                <a:latin typeface="Segoe UI Light" panose="020B0502040204020203" pitchFamily="34" charset="0"/>
                <a:cs typeface="Segoe UI Light" panose="020B0502040204020203" pitchFamily="34" charset="0"/>
              </a:rPr>
              <a:t> select </a:t>
            </a:r>
            <a:r>
              <a:rPr lang="en-US" b="1" i="0" dirty="0">
                <a:solidFill>
                  <a:srgbClr val="161616"/>
                </a:solidFill>
                <a:effectLst/>
                <a:latin typeface="Segoe UI Light" panose="020B0502040204020203" pitchFamily="34" charset="0"/>
                <a:cs typeface="Segoe UI Light" panose="020B0502040204020203" pitchFamily="34" charset="0"/>
              </a:rPr>
              <a:t>Analytics &gt; Aggregate Dimension</a:t>
            </a:r>
            <a:r>
              <a:rPr lang="en-US" b="0" i="0" dirty="0">
                <a:solidFill>
                  <a:srgbClr val="161616"/>
                </a:solidFill>
                <a:effectLst/>
                <a:latin typeface="Segoe UI Light" panose="020B0502040204020203" pitchFamily="34" charset="0"/>
                <a:cs typeface="Segoe UI Light" panose="020B0502040204020203" pitchFamily="34" charset="0"/>
              </a:rPr>
              <a:t>, and then 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Application Explorer</a:t>
            </a:r>
            <a:r>
              <a:rPr lang="en-US" b="0" i="0" dirty="0">
                <a:solidFill>
                  <a:srgbClr val="161616"/>
                </a:solidFill>
                <a:effectLst/>
                <a:latin typeface="Segoe UI Light" panose="020B0502040204020203" pitchFamily="34" charset="0"/>
                <a:cs typeface="Segoe UI Light" panose="020B0502040204020203" pitchFamily="34" charset="0"/>
              </a:rPr>
              <a:t>, go to </a:t>
            </a:r>
            <a:r>
              <a:rPr lang="en-US" b="1" i="0" dirty="0">
                <a:solidFill>
                  <a:srgbClr val="161616"/>
                </a:solidFill>
                <a:effectLst/>
                <a:latin typeface="Segoe UI Light" panose="020B0502040204020203" pitchFamily="34" charset="0"/>
                <a:cs typeface="Segoe UI Light" panose="020B0502040204020203" pitchFamily="34" charset="0"/>
              </a:rPr>
              <a:t>Data model &gt; Views</a:t>
            </a:r>
            <a:r>
              <a:rPr lang="en-US" b="0" i="0" dirty="0">
                <a:solidFill>
                  <a:srgbClr val="161616"/>
                </a:solidFill>
                <a:effectLst/>
                <a:latin typeface="Segoe UI Light" panose="020B0502040204020203" pitchFamily="34" charset="0"/>
                <a:cs typeface="Segoe UI Light" panose="020B0502040204020203" pitchFamily="34" charset="0"/>
              </a:rPr>
              <a:t> and select the **</a:t>
            </a:r>
            <a:r>
              <a:rPr lang="en-US" b="0" i="0" dirty="0" err="1">
                <a:solidFill>
                  <a:srgbClr val="161616"/>
                </a:solidFill>
                <a:effectLst/>
                <a:latin typeface="Segoe UI Light" panose="020B0502040204020203" pitchFamily="34" charset="0"/>
                <a:cs typeface="Segoe UI Light" panose="020B0502040204020203" pitchFamily="34" charset="0"/>
              </a:rPr>
              <a:t>FMVehicleExtendedView</a:t>
            </a:r>
            <a:r>
              <a:rPr lang="en-US" b="0" i="0" dirty="0">
                <a:solidFill>
                  <a:srgbClr val="161616"/>
                </a:solidFill>
                <a:effectLst/>
                <a:latin typeface="Segoe UI Light" panose="020B0502040204020203" pitchFamily="34" charset="0"/>
                <a:cs typeface="Segoe UI Light" panose="020B0502040204020203" pitchFamily="34" charset="0"/>
              </a:rPr>
              <a:t> ** view to pull measurements.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Drag the selected item onto the root of the </a:t>
            </a:r>
            <a:r>
              <a:rPr lang="en-US" b="1" i="0" dirty="0" err="1">
                <a:solidFill>
                  <a:srgbClr val="161616"/>
                </a:solidFill>
                <a:effectLst/>
                <a:latin typeface="Segoe UI Light" panose="020B0502040204020203" pitchFamily="34" charset="0"/>
                <a:cs typeface="Segoe UI Light" panose="020B0502040204020203" pitchFamily="34" charset="0"/>
              </a:rPr>
              <a:t>AggregateDimensions</a:t>
            </a:r>
            <a:r>
              <a:rPr lang="en-US" b="0" i="0" dirty="0">
                <a:solidFill>
                  <a:srgbClr val="161616"/>
                </a:solidFill>
                <a:effectLst/>
                <a:latin typeface="Segoe UI Light" panose="020B0502040204020203" pitchFamily="34" charset="0"/>
                <a:cs typeface="Segoe UI Light" panose="020B0502040204020203" pitchFamily="34" charset="0"/>
              </a:rPr>
              <a:t> object that you’ve created.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There may be automatically created attributes in the </a:t>
            </a:r>
            <a:r>
              <a:rPr lang="en-US" b="1" i="0" dirty="0">
                <a:solidFill>
                  <a:srgbClr val="161616"/>
                </a:solidFill>
                <a:effectLst/>
                <a:latin typeface="Segoe UI Light" panose="020B0502040204020203" pitchFamily="34" charset="0"/>
                <a:cs typeface="Segoe UI Light" panose="020B0502040204020203" pitchFamily="34" charset="0"/>
              </a:rPr>
              <a:t>Attributes</a:t>
            </a:r>
            <a:r>
              <a:rPr lang="en-US" b="0" i="0" dirty="0">
                <a:solidFill>
                  <a:srgbClr val="161616"/>
                </a:solidFill>
                <a:effectLst/>
                <a:latin typeface="Segoe UI Light" panose="020B0502040204020203" pitchFamily="34" charset="0"/>
                <a:cs typeface="Segoe UI Light" panose="020B0502040204020203" pitchFamily="34" charset="0"/>
              </a:rPr>
              <a:t> group of your dimension. Delete these or change the </a:t>
            </a:r>
            <a:r>
              <a:rPr lang="en-US" b="1" i="0" dirty="0">
                <a:solidFill>
                  <a:srgbClr val="161616"/>
                </a:solidFill>
                <a:effectLst/>
                <a:latin typeface="Segoe UI Light" panose="020B0502040204020203" pitchFamily="34" charset="0"/>
                <a:cs typeface="Segoe UI Light" panose="020B0502040204020203" pitchFamily="34" charset="0"/>
              </a:rPr>
              <a:t>Dimension</a:t>
            </a:r>
            <a:r>
              <a:rPr lang="en-US" b="0" i="0" dirty="0">
                <a:solidFill>
                  <a:srgbClr val="161616"/>
                </a:solidFill>
                <a:effectLst/>
                <a:latin typeface="Segoe UI Light" panose="020B0502040204020203" pitchFamily="34" charset="0"/>
                <a:cs typeface="Segoe UI Light" panose="020B0502040204020203" pitchFamily="34" charset="0"/>
              </a:rPr>
              <a:t> field property to Model.</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If you don’t have an attribute or didn’t change the </a:t>
            </a:r>
            <a:r>
              <a:rPr lang="en-US" b="1" i="0" dirty="0">
                <a:solidFill>
                  <a:srgbClr val="161616"/>
                </a:solidFill>
                <a:effectLst/>
                <a:latin typeface="Segoe UI Light" panose="020B0502040204020203" pitchFamily="34" charset="0"/>
                <a:cs typeface="Segoe UI Light" panose="020B0502040204020203" pitchFamily="34" charset="0"/>
              </a:rPr>
              <a:t>Dimension</a:t>
            </a:r>
            <a:r>
              <a:rPr lang="en-US" b="0" i="0" dirty="0">
                <a:solidFill>
                  <a:srgbClr val="161616"/>
                </a:solidFill>
                <a:effectLst/>
                <a:latin typeface="Segoe UI Light" panose="020B0502040204020203" pitchFamily="34" charset="0"/>
                <a:cs typeface="Segoe UI Light" panose="020B0502040204020203" pitchFamily="34" charset="0"/>
              </a:rPr>
              <a:t> field on the original attribute, drag the </a:t>
            </a:r>
            <a:r>
              <a:rPr lang="en-US" b="1" i="0" dirty="0">
                <a:solidFill>
                  <a:srgbClr val="161616"/>
                </a:solidFill>
                <a:effectLst/>
                <a:latin typeface="Segoe UI Light" panose="020B0502040204020203" pitchFamily="34" charset="0"/>
                <a:cs typeface="Segoe UI Light" panose="020B0502040204020203" pitchFamily="34" charset="0"/>
              </a:rPr>
              <a:t>Model</a:t>
            </a:r>
            <a:r>
              <a:rPr lang="en-US" b="0" i="0" dirty="0">
                <a:solidFill>
                  <a:srgbClr val="161616"/>
                </a:solidFill>
                <a:effectLst/>
                <a:latin typeface="Segoe UI Light" panose="020B0502040204020203" pitchFamily="34" charset="0"/>
                <a:cs typeface="Segoe UI Light" panose="020B0502040204020203" pitchFamily="34" charset="0"/>
              </a:rPr>
              <a:t> field from the view into </a:t>
            </a:r>
            <a:r>
              <a:rPr lang="en-US" b="1" i="0" dirty="0">
                <a:solidFill>
                  <a:srgbClr val="161616"/>
                </a:solidFill>
                <a:effectLst/>
                <a:latin typeface="Segoe UI Light" panose="020B0502040204020203" pitchFamily="34" charset="0"/>
                <a:cs typeface="Segoe UI Light" panose="020B0502040204020203" pitchFamily="34" charset="0"/>
              </a:rPr>
              <a:t>Aggregate dimension &gt; Attribute</a:t>
            </a:r>
            <a:r>
              <a:rPr lang="en-US" b="0" i="0" dirty="0">
                <a:solidFill>
                  <a:srgbClr val="161616"/>
                </a:solidFill>
                <a:effectLst/>
                <a:latin typeface="Segoe UI Light" panose="020B0502040204020203" pitchFamily="34" charset="0"/>
                <a:cs typeface="Segoe UI Light" panose="020B0502040204020203" pitchFamily="34" charset="0"/>
              </a:rPr>
              <a:t>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all, and then build the project to see if it compiles correctly. This can be done by right clicking the project and selecting </a:t>
            </a:r>
            <a:r>
              <a:rPr lang="en-US" b="1" i="0" dirty="0">
                <a:solidFill>
                  <a:srgbClr val="161616"/>
                </a:solidFill>
                <a:effectLst/>
                <a:latin typeface="Segoe UI Light" panose="020B0502040204020203" pitchFamily="34" charset="0"/>
                <a:cs typeface="Segoe UI Light" panose="020B0502040204020203" pitchFamily="34" charset="0"/>
              </a:rPr>
              <a:t>Build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Create model dimension references</a:t>
            </a:r>
          </a:p>
          <a:p>
            <a:pPr algn="l"/>
            <a:r>
              <a:rPr lang="en-US" b="0" i="0" dirty="0">
                <a:solidFill>
                  <a:srgbClr val="161616"/>
                </a:solidFill>
                <a:effectLst/>
                <a:latin typeface="Segoe UI Light" panose="020B0502040204020203" pitchFamily="34" charset="0"/>
                <a:cs typeface="Segoe UI Light" panose="020B0502040204020203" pitchFamily="34" charset="0"/>
              </a:rPr>
              <a:t>To create model dimension references,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From the Solution Explorer, drag and drop the Aggregate dimension into the Aggregate measurement's </a:t>
            </a:r>
            <a:r>
              <a:rPr lang="en-US" b="1" i="0" dirty="0">
                <a:solidFill>
                  <a:srgbClr val="161616"/>
                </a:solidFill>
                <a:effectLst/>
                <a:latin typeface="Segoe UI Light" panose="020B0502040204020203" pitchFamily="34" charset="0"/>
                <a:cs typeface="Segoe UI Light" panose="020B0502040204020203" pitchFamily="34" charset="0"/>
              </a:rPr>
              <a:t>Dimension</a:t>
            </a:r>
            <a:r>
              <a:rPr lang="en-US" b="0" i="0" dirty="0">
                <a:solidFill>
                  <a:srgbClr val="161616"/>
                </a:solidFill>
                <a:effectLst/>
                <a:latin typeface="Segoe UI Light" panose="020B0502040204020203" pitchFamily="34" charset="0"/>
                <a:cs typeface="Segoe UI Light" panose="020B0502040204020203" pitchFamily="34" charset="0"/>
              </a:rPr>
              <a:t> node in the middle of the page.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the </a:t>
            </a:r>
            <a:r>
              <a:rPr lang="en-US" b="1" i="0" dirty="0">
                <a:solidFill>
                  <a:srgbClr val="161616"/>
                </a:solidFill>
                <a:effectLst/>
                <a:latin typeface="Segoe UI Light" panose="020B0502040204020203" pitchFamily="34" charset="0"/>
                <a:cs typeface="Segoe UI Light" panose="020B0502040204020203" pitchFamily="34" charset="0"/>
              </a:rPr>
              <a:t>Dimension</a:t>
            </a:r>
            <a:r>
              <a:rPr lang="en-US" b="0" i="0" dirty="0">
                <a:solidFill>
                  <a:srgbClr val="161616"/>
                </a:solidFill>
                <a:effectLst/>
                <a:latin typeface="Segoe UI Light" panose="020B0502040204020203" pitchFamily="34" charset="0"/>
                <a:cs typeface="Segoe UI Light" panose="020B0502040204020203" pitchFamily="34" charset="0"/>
              </a:rPr>
              <a:t> node and select </a:t>
            </a:r>
            <a:r>
              <a:rPr lang="en-US" b="1" i="0" dirty="0">
                <a:solidFill>
                  <a:srgbClr val="161616"/>
                </a:solidFill>
                <a:effectLst/>
                <a:latin typeface="Segoe UI Light" panose="020B0502040204020203" pitchFamily="34" charset="0"/>
                <a:cs typeface="Segoe UI Light" panose="020B0502040204020203" pitchFamily="34" charset="0"/>
              </a:rPr>
              <a:t>New Dimension</a:t>
            </a:r>
            <a:r>
              <a:rPr lang="en-US" b="0" i="0" dirty="0">
                <a:solidFill>
                  <a:srgbClr val="161616"/>
                </a:solidFill>
                <a:effectLst/>
                <a:latin typeface="Segoe UI Light" panose="020B0502040204020203" pitchFamily="34" charset="0"/>
                <a:cs typeface="Segoe UI Light" panose="020B0502040204020203" pitchFamily="34" charset="0"/>
              </a:rPr>
              <a:t>, and rename the new dimension.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newly created dimension, and then right-click and select </a:t>
            </a:r>
            <a:r>
              <a:rPr lang="en-US" b="1" i="0" dirty="0">
                <a:solidFill>
                  <a:srgbClr val="161616"/>
                </a:solidFill>
                <a:effectLst/>
                <a:latin typeface="Segoe UI Light" panose="020B0502040204020203" pitchFamily="34" charset="0"/>
                <a:cs typeface="Segoe UI Light" panose="020B0502040204020203" pitchFamily="34" charset="0"/>
              </a:rPr>
              <a:t>New relation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Name the new relation and change the </a:t>
            </a:r>
            <a:r>
              <a:rPr lang="en-US" b="1" i="0" dirty="0">
                <a:solidFill>
                  <a:srgbClr val="161616"/>
                </a:solidFill>
                <a:effectLst/>
                <a:latin typeface="Segoe UI Light" panose="020B0502040204020203" pitchFamily="34" charset="0"/>
                <a:cs typeface="Segoe UI Light" panose="020B0502040204020203" pitchFamily="34" charset="0"/>
              </a:rPr>
              <a:t>Dimension attribute</a:t>
            </a:r>
            <a:r>
              <a:rPr lang="en-US" b="0" i="0" dirty="0">
                <a:solidFill>
                  <a:srgbClr val="161616"/>
                </a:solidFill>
                <a:effectLst/>
                <a:latin typeface="Segoe UI Light" panose="020B0502040204020203" pitchFamily="34" charset="0"/>
                <a:cs typeface="Segoe UI Light" panose="020B0502040204020203" pitchFamily="34" charset="0"/>
              </a:rPr>
              <a:t> to </a:t>
            </a:r>
            <a:r>
              <a:rPr lang="en-US" b="1" i="0" dirty="0">
                <a:solidFill>
                  <a:srgbClr val="161616"/>
                </a:solidFill>
                <a:effectLst/>
                <a:latin typeface="Segoe UI Light" panose="020B0502040204020203" pitchFamily="34" charset="0"/>
                <a:cs typeface="Segoe UI Light" panose="020B0502040204020203" pitchFamily="34" charset="0"/>
              </a:rPr>
              <a:t>Model</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child node, set the </a:t>
            </a:r>
            <a:r>
              <a:rPr lang="en-US" b="1" i="0" dirty="0">
                <a:solidFill>
                  <a:srgbClr val="161616"/>
                </a:solidFill>
                <a:effectLst/>
                <a:latin typeface="Segoe UI Light" panose="020B0502040204020203" pitchFamily="34" charset="0"/>
                <a:cs typeface="Segoe UI Light" panose="020B0502040204020203" pitchFamily="34" charset="0"/>
              </a:rPr>
              <a:t>Related</a:t>
            </a:r>
            <a:r>
              <a:rPr lang="en-US" b="0" i="0" dirty="0">
                <a:solidFill>
                  <a:srgbClr val="161616"/>
                </a:solidFill>
                <a:effectLst/>
                <a:latin typeface="Segoe UI Light" panose="020B0502040204020203" pitchFamily="34" charset="0"/>
                <a:cs typeface="Segoe UI Light" panose="020B0502040204020203" pitchFamily="34" charset="0"/>
              </a:rPr>
              <a:t> field property to </a:t>
            </a:r>
            <a:r>
              <a:rPr lang="en-US" b="1" i="0" dirty="0">
                <a:solidFill>
                  <a:srgbClr val="161616"/>
                </a:solidFill>
                <a:effectLst/>
                <a:latin typeface="Segoe UI Light" panose="020B0502040204020203" pitchFamily="34" charset="0"/>
                <a:cs typeface="Segoe UI Light" panose="020B0502040204020203" pitchFamily="34" charset="0"/>
              </a:rPr>
              <a:t>Model</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all and </a:t>
            </a:r>
            <a:r>
              <a:rPr lang="en-US" b="1" i="0" dirty="0">
                <a:solidFill>
                  <a:srgbClr val="161616"/>
                </a:solidFill>
                <a:effectLst/>
                <a:latin typeface="Segoe UI Light" panose="020B0502040204020203" pitchFamily="34" charset="0"/>
                <a:cs typeface="Segoe UI Light" panose="020B0502040204020203" pitchFamily="34" charset="0"/>
              </a:rPr>
              <a:t>Build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Deploy aggregate measurements</a:t>
            </a:r>
          </a:p>
          <a:p>
            <a:pPr algn="l"/>
            <a:r>
              <a:rPr lang="en-US" b="0" i="0" dirty="0">
                <a:solidFill>
                  <a:srgbClr val="161616"/>
                </a:solidFill>
                <a:effectLst/>
                <a:latin typeface="Segoe UI Light" panose="020B0502040204020203" pitchFamily="34" charset="0"/>
                <a:cs typeface="Segoe UI Light" panose="020B0502040204020203" pitchFamily="34" charset="0"/>
              </a:rPr>
              <a:t>To deploy aggregate measurements,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aggregate measurement.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a:t>
            </a:r>
            <a:r>
              <a:rPr lang="en-US" b="1" i="0" dirty="0">
                <a:solidFill>
                  <a:srgbClr val="161616"/>
                </a:solidFill>
                <a:effectLst/>
                <a:latin typeface="Segoe UI Light" panose="020B0502040204020203" pitchFamily="34" charset="0"/>
                <a:cs typeface="Segoe UI Light" panose="020B0502040204020203" pitchFamily="34" charset="0"/>
              </a:rPr>
              <a:t>Usage</a:t>
            </a:r>
            <a:r>
              <a:rPr lang="en-US" b="0" i="0" dirty="0">
                <a:solidFill>
                  <a:srgbClr val="161616"/>
                </a:solidFill>
                <a:effectLst/>
                <a:latin typeface="Segoe UI Light" panose="020B0502040204020203" pitchFamily="34" charset="0"/>
                <a:cs typeface="Segoe UI Light" panose="020B0502040204020203" pitchFamily="34" charset="0"/>
              </a:rPr>
              <a:t> property in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a:t>
            </a:r>
          </a:p>
          <a:p>
            <a:pPr marL="685800" lvl="1" indent="-228600" algn="l"/>
            <a:r>
              <a:rPr lang="en-US" b="0" i="0" dirty="0" err="1">
                <a:solidFill>
                  <a:srgbClr val="161616"/>
                </a:solidFill>
                <a:effectLst/>
                <a:latin typeface="Segoe UI Light" panose="020B0502040204020203" pitchFamily="34" charset="0"/>
                <a:cs typeface="Segoe UI Light" panose="020B0502040204020203" pitchFamily="34" charset="0"/>
              </a:rPr>
              <a:t>InMemoryRealTime</a:t>
            </a:r>
            <a:endParaRPr lang="en-US" b="0" i="0" dirty="0">
              <a:solidFill>
                <a:srgbClr val="161616"/>
              </a:solidFill>
              <a:effectLst/>
              <a:latin typeface="Segoe UI Light" panose="020B0502040204020203" pitchFamily="34" charset="0"/>
              <a:cs typeface="Segoe UI Light" panose="020B0502040204020203" pitchFamily="34" charset="0"/>
            </a:endParaRPr>
          </a:p>
          <a:p>
            <a:pPr marL="685800" lvl="1" indent="-228600" algn="l"/>
            <a:r>
              <a:rPr lang="en-US" b="0" i="0" dirty="0" err="1">
                <a:solidFill>
                  <a:srgbClr val="161616"/>
                </a:solidFill>
                <a:effectLst/>
                <a:latin typeface="Segoe UI Light" panose="020B0502040204020203" pitchFamily="34" charset="0"/>
                <a:cs typeface="Segoe UI Light" panose="020B0502040204020203" pitchFamily="34" charset="0"/>
              </a:rPr>
              <a:t>StagedEntityStore</a:t>
            </a:r>
            <a:endParaRPr lang="en-US" b="0" i="0" dirty="0">
              <a:solidFill>
                <a:srgbClr val="161616"/>
              </a:solidFill>
              <a:effectLst/>
              <a:latin typeface="Segoe UI Light" panose="020B0502040204020203" pitchFamily="34" charset="0"/>
              <a:cs typeface="Segoe UI Light" panose="020B0502040204020203" pitchFamily="34" charset="0"/>
            </a:endParaRP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the aggregate measurement 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Add Column Store Indices</a:t>
            </a:r>
            <a:r>
              <a:rPr lang="en-US" b="0" i="0" dirty="0">
                <a:solidFill>
                  <a:srgbClr val="161616"/>
                </a:solidFill>
                <a:effectLst/>
                <a:latin typeface="Segoe UI Light" panose="020B0502040204020203" pitchFamily="34" charset="0"/>
                <a:cs typeface="Segoe UI Light" panose="020B0502040204020203" pitchFamily="34" charset="0"/>
              </a:rPr>
              <a:t>.</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Create the aggregate data entity</a:t>
            </a:r>
          </a:p>
          <a:p>
            <a:pPr algn="l"/>
            <a:r>
              <a:rPr lang="en-US" b="0" i="0" dirty="0">
                <a:solidFill>
                  <a:srgbClr val="161616"/>
                </a:solidFill>
                <a:effectLst/>
                <a:latin typeface="Segoe UI Light" panose="020B0502040204020203" pitchFamily="34" charset="0"/>
                <a:cs typeface="Segoe UI Light" panose="020B0502040204020203" pitchFamily="34" charset="0"/>
              </a:rPr>
              <a:t>To create the aggregate data entity,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right-click your project and select </a:t>
            </a:r>
            <a:r>
              <a:rPr lang="en-US" b="1" i="0" dirty="0">
                <a:solidFill>
                  <a:srgbClr val="161616"/>
                </a:solidFill>
                <a:effectLst/>
                <a:latin typeface="Segoe UI Light" panose="020B0502040204020203" pitchFamily="34" charset="0"/>
                <a:cs typeface="Segoe UI Light" panose="020B0502040204020203" pitchFamily="34" charset="0"/>
              </a:rPr>
              <a:t>Add new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Under </a:t>
            </a:r>
            <a:r>
              <a:rPr lang="en-US" b="1" i="0" dirty="0">
                <a:solidFill>
                  <a:srgbClr val="161616"/>
                </a:solidFill>
                <a:effectLst/>
                <a:latin typeface="Segoe UI Light" panose="020B0502040204020203" pitchFamily="34" charset="0"/>
                <a:cs typeface="Segoe UI Light" panose="020B0502040204020203" pitchFamily="34" charset="0"/>
              </a:rPr>
              <a:t>Dynamics 365 items</a:t>
            </a:r>
            <a:r>
              <a:rPr lang="en-US" b="0" i="0" dirty="0">
                <a:solidFill>
                  <a:srgbClr val="161616"/>
                </a:solidFill>
                <a:effectLst/>
                <a:latin typeface="Segoe UI Light" panose="020B0502040204020203" pitchFamily="34" charset="0"/>
                <a:cs typeface="Segoe UI Light" panose="020B0502040204020203" pitchFamily="34" charset="0"/>
              </a:rPr>
              <a:t> select </a:t>
            </a:r>
            <a:r>
              <a:rPr lang="en-US" b="1" i="0" dirty="0">
                <a:solidFill>
                  <a:srgbClr val="161616"/>
                </a:solidFill>
                <a:effectLst/>
                <a:latin typeface="Segoe UI Light" panose="020B0502040204020203" pitchFamily="34" charset="0"/>
                <a:cs typeface="Segoe UI Light" panose="020B0502040204020203" pitchFamily="34" charset="0"/>
              </a:rPr>
              <a:t>Analytics &gt; Aggregate Data Entity</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Drag and drop the aggregate measure from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to the data source of the aggregate data entity shown on the </a:t>
            </a:r>
            <a:r>
              <a:rPr lang="en-US" b="1" i="0" dirty="0">
                <a:solidFill>
                  <a:srgbClr val="161616"/>
                </a:solidFill>
                <a:effectLst/>
                <a:latin typeface="Segoe UI Light" panose="020B0502040204020203" pitchFamily="34" charset="0"/>
                <a:cs typeface="Segoe UI Light" panose="020B0502040204020203" pitchFamily="34" charset="0"/>
              </a:rPr>
              <a:t>Designer Window</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data source, expand the </a:t>
            </a:r>
            <a:r>
              <a:rPr lang="en-US" b="0" i="0" dirty="0" err="1">
                <a:solidFill>
                  <a:srgbClr val="161616"/>
                </a:solidFill>
                <a:effectLst/>
                <a:latin typeface="Segoe UI Light" panose="020B0502040204020203" pitchFamily="34" charset="0"/>
                <a:cs typeface="Segoe UI Light" panose="020B0502040204020203" pitchFamily="34" charset="0"/>
              </a:rPr>
              <a:t>DataSource</a:t>
            </a:r>
            <a:r>
              <a:rPr lang="en-US" b="0" i="0" dirty="0">
                <a:solidFill>
                  <a:srgbClr val="161616"/>
                </a:solidFill>
                <a:effectLst/>
                <a:latin typeface="Segoe UI Light" panose="020B0502040204020203" pitchFamily="34" charset="0"/>
                <a:cs typeface="Segoe UI Light" panose="020B0502040204020203" pitchFamily="34" charset="0"/>
              </a:rPr>
              <a:t>, expand the Aggregate data measurement, expand the measure group (</a:t>
            </a:r>
            <a:r>
              <a:rPr lang="en-US" b="1" i="0" dirty="0">
                <a:solidFill>
                  <a:srgbClr val="161616"/>
                </a:solidFill>
                <a:effectLst/>
                <a:latin typeface="Segoe UI Light" panose="020B0502040204020203" pitchFamily="34" charset="0"/>
                <a:cs typeface="Segoe UI Light" panose="020B0502040204020203" pitchFamily="34" charset="0"/>
              </a:rPr>
              <a:t>Mileage</a:t>
            </a:r>
            <a:r>
              <a:rPr lang="en-US" b="0" i="0" dirty="0">
                <a:solidFill>
                  <a:srgbClr val="161616"/>
                </a:solidFill>
                <a:effectLst/>
                <a:latin typeface="Segoe UI Light" panose="020B0502040204020203" pitchFamily="34" charset="0"/>
                <a:cs typeface="Segoe UI Light" panose="020B0502040204020203" pitchFamily="34" charset="0"/>
              </a:rPr>
              <a:t>), and </a:t>
            </a:r>
            <a:r>
              <a:rPr lang="en-US" b="1" i="0" dirty="0">
                <a:solidFill>
                  <a:srgbClr val="161616"/>
                </a:solidFill>
                <a:effectLst/>
                <a:latin typeface="Segoe UI Light" panose="020B0502040204020203" pitchFamily="34" charset="0"/>
                <a:cs typeface="Segoe UI Light" panose="020B0502040204020203" pitchFamily="34" charset="0"/>
              </a:rPr>
              <a:t>Measures</a:t>
            </a:r>
            <a:r>
              <a:rPr lang="en-US" b="0" i="0" dirty="0">
                <a:solidFill>
                  <a:srgbClr val="161616"/>
                </a:solidFill>
                <a:effectLst/>
                <a:latin typeface="Segoe UI Light" panose="020B0502040204020203" pitchFamily="34" charset="0"/>
                <a:cs typeface="Segoe UI Light" panose="020B0502040204020203" pitchFamily="34" charset="0"/>
              </a:rPr>
              <a:t>, and then drag </a:t>
            </a:r>
            <a:r>
              <a:rPr lang="en-US" b="1" i="0" dirty="0">
                <a:solidFill>
                  <a:srgbClr val="161616"/>
                </a:solidFill>
                <a:effectLst/>
                <a:latin typeface="Segoe UI Light" panose="020B0502040204020203" pitchFamily="34" charset="0"/>
                <a:cs typeface="Segoe UI Light" panose="020B0502040204020203" pitchFamily="34" charset="0"/>
              </a:rPr>
              <a:t>Mileage</a:t>
            </a:r>
            <a:r>
              <a:rPr lang="en-US" b="0" i="0" dirty="0">
                <a:solidFill>
                  <a:srgbClr val="161616"/>
                </a:solidFill>
                <a:effectLst/>
                <a:latin typeface="Segoe UI Light" panose="020B0502040204020203" pitchFamily="34" charset="0"/>
                <a:cs typeface="Segoe UI Light" panose="020B0502040204020203" pitchFamily="34" charset="0"/>
              </a:rPr>
              <a:t> into </a:t>
            </a:r>
            <a:r>
              <a:rPr lang="en-US" b="1" i="0" dirty="0">
                <a:solidFill>
                  <a:srgbClr val="161616"/>
                </a:solidFill>
                <a:effectLst/>
                <a:latin typeface="Segoe UI Light" panose="020B0502040204020203" pitchFamily="34" charset="0"/>
                <a:cs typeface="Segoe UI Light" panose="020B0502040204020203" pitchFamily="34" charset="0"/>
              </a:rPr>
              <a:t>Fields</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data source, expand the </a:t>
            </a:r>
            <a:r>
              <a:rPr lang="en-US" b="0" i="0" dirty="0" err="1">
                <a:solidFill>
                  <a:srgbClr val="161616"/>
                </a:solidFill>
                <a:effectLst/>
                <a:latin typeface="Segoe UI Light" panose="020B0502040204020203" pitchFamily="34" charset="0"/>
                <a:cs typeface="Segoe UI Light" panose="020B0502040204020203" pitchFamily="34" charset="0"/>
              </a:rPr>
              <a:t>DataSource</a:t>
            </a:r>
            <a:r>
              <a:rPr lang="en-US" b="0" i="0" dirty="0">
                <a:solidFill>
                  <a:srgbClr val="161616"/>
                </a:solidFill>
                <a:effectLst/>
                <a:latin typeface="Segoe UI Light" panose="020B0502040204020203" pitchFamily="34" charset="0"/>
                <a:cs typeface="Segoe UI Light" panose="020B0502040204020203" pitchFamily="34" charset="0"/>
              </a:rPr>
              <a:t>, expand the Aggregate data measurement, Expand the measure group (</a:t>
            </a:r>
            <a:r>
              <a:rPr lang="en-US" b="1" i="0" dirty="0">
                <a:solidFill>
                  <a:srgbClr val="161616"/>
                </a:solidFill>
                <a:effectLst/>
                <a:latin typeface="Segoe UI Light" panose="020B0502040204020203" pitchFamily="34" charset="0"/>
                <a:cs typeface="Segoe UI Light" panose="020B0502040204020203" pitchFamily="34" charset="0"/>
              </a:rPr>
              <a:t>Mileage</a:t>
            </a:r>
            <a:r>
              <a:rPr lang="en-US" b="0" i="0" dirty="0">
                <a:solidFill>
                  <a:srgbClr val="161616"/>
                </a:solidFill>
                <a:effectLst/>
                <a:latin typeface="Segoe UI Light" panose="020B0502040204020203" pitchFamily="34" charset="0"/>
                <a:cs typeface="Segoe UI Light" panose="020B0502040204020203" pitchFamily="34" charset="0"/>
              </a:rPr>
              <a:t>), and </a:t>
            </a:r>
            <a:r>
              <a:rPr lang="en-US" b="1" i="0" dirty="0">
                <a:solidFill>
                  <a:srgbClr val="161616"/>
                </a:solidFill>
                <a:effectLst/>
                <a:latin typeface="Segoe UI Light" panose="020B0502040204020203" pitchFamily="34" charset="0"/>
                <a:cs typeface="Segoe UI Light" panose="020B0502040204020203" pitchFamily="34" charset="0"/>
              </a:rPr>
              <a:t>Dimensions</a:t>
            </a:r>
            <a:r>
              <a:rPr lang="en-US" b="0" i="0" dirty="0">
                <a:solidFill>
                  <a:srgbClr val="161616"/>
                </a:solidFill>
                <a:effectLst/>
                <a:latin typeface="Segoe UI Light" panose="020B0502040204020203" pitchFamily="34" charset="0"/>
                <a:cs typeface="Segoe UI Light" panose="020B0502040204020203" pitchFamily="34" charset="0"/>
              </a:rPr>
              <a:t>, then drag </a:t>
            </a:r>
            <a:r>
              <a:rPr lang="en-US" b="1" i="0" dirty="0" err="1">
                <a:solidFill>
                  <a:srgbClr val="161616"/>
                </a:solidFill>
                <a:effectLst/>
                <a:latin typeface="Segoe UI Light" panose="020B0502040204020203" pitchFamily="34" charset="0"/>
                <a:cs typeface="Segoe UI Light" panose="020B0502040204020203" pitchFamily="34" charset="0"/>
              </a:rPr>
              <a:t>AggregateDimension</a:t>
            </a:r>
            <a:r>
              <a:rPr lang="en-US" b="0" i="0" dirty="0">
                <a:solidFill>
                  <a:srgbClr val="161616"/>
                </a:solidFill>
                <a:effectLst/>
                <a:latin typeface="Segoe UI Light" panose="020B0502040204020203" pitchFamily="34" charset="0"/>
                <a:cs typeface="Segoe UI Light" panose="020B0502040204020203" pitchFamily="34" charset="0"/>
              </a:rPr>
              <a:t> into </a:t>
            </a:r>
            <a:r>
              <a:rPr lang="en-US" b="1" i="0" dirty="0">
                <a:solidFill>
                  <a:srgbClr val="161616"/>
                </a:solidFill>
                <a:effectLst/>
                <a:latin typeface="Segoe UI Light" panose="020B0502040204020203" pitchFamily="34" charset="0"/>
                <a:cs typeface="Segoe UI Light" panose="020B0502040204020203" pitchFamily="34" charset="0"/>
              </a:rPr>
              <a:t>Fields</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on the added field and open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go to the </a:t>
            </a:r>
            <a:r>
              <a:rPr lang="en-US" b="1" i="0" dirty="0">
                <a:solidFill>
                  <a:srgbClr val="161616"/>
                </a:solidFill>
                <a:effectLst/>
                <a:latin typeface="Segoe UI Light" panose="020B0502040204020203" pitchFamily="34" charset="0"/>
                <a:cs typeface="Segoe UI Light" panose="020B0502040204020203" pitchFamily="34" charset="0"/>
              </a:rPr>
              <a:t>Attribute</a:t>
            </a:r>
            <a:r>
              <a:rPr lang="en-US" b="0" i="0" dirty="0">
                <a:solidFill>
                  <a:srgbClr val="161616"/>
                </a:solidFill>
                <a:effectLst/>
                <a:latin typeface="Segoe UI Light" panose="020B0502040204020203" pitchFamily="34" charset="0"/>
                <a:cs typeface="Segoe UI Light" panose="020B0502040204020203" pitchFamily="34" charset="0"/>
              </a:rPr>
              <a:t> property in the </a:t>
            </a:r>
            <a:r>
              <a:rPr lang="en-US" b="1" i="0" dirty="0">
                <a:solidFill>
                  <a:srgbClr val="161616"/>
                </a:solidFill>
                <a:effectLst/>
                <a:latin typeface="Segoe UI Light" panose="020B0502040204020203" pitchFamily="34" charset="0"/>
                <a:cs typeface="Segoe UI Light" panose="020B0502040204020203" pitchFamily="34" charset="0"/>
              </a:rPr>
              <a:t>Data</a:t>
            </a:r>
            <a:r>
              <a:rPr lang="en-US" b="0" i="0" dirty="0">
                <a:solidFill>
                  <a:srgbClr val="161616"/>
                </a:solidFill>
                <a:effectLst/>
                <a:latin typeface="Segoe UI Light" panose="020B0502040204020203" pitchFamily="34" charset="0"/>
                <a:cs typeface="Segoe UI Light" panose="020B0502040204020203" pitchFamily="34" charset="0"/>
              </a:rPr>
              <a:t> section. Set the attribute value to any value.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and build the solution.</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Create a KPI</a:t>
            </a:r>
          </a:p>
          <a:p>
            <a:pPr algn="l"/>
            <a:r>
              <a:rPr lang="en-US" b="0" i="0" dirty="0">
                <a:solidFill>
                  <a:srgbClr val="161616"/>
                </a:solidFill>
                <a:effectLst/>
                <a:latin typeface="Segoe UI Light" panose="020B0502040204020203" pitchFamily="34" charset="0"/>
                <a:cs typeface="Segoe UI Light" panose="020B0502040204020203" pitchFamily="34" charset="0"/>
              </a:rPr>
              <a:t>To create a KPI,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the project and select </a:t>
            </a:r>
            <a:r>
              <a:rPr lang="en-US" b="1" i="0" dirty="0">
                <a:solidFill>
                  <a:srgbClr val="161616"/>
                </a:solidFill>
                <a:effectLst/>
                <a:latin typeface="Segoe UI Light" panose="020B0502040204020203" pitchFamily="34" charset="0"/>
                <a:cs typeface="Segoe UI Light" panose="020B0502040204020203" pitchFamily="34" charset="0"/>
              </a:rPr>
              <a:t>Add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Under </a:t>
            </a:r>
            <a:r>
              <a:rPr lang="en-US" b="1" i="0" dirty="0">
                <a:solidFill>
                  <a:srgbClr val="161616"/>
                </a:solidFill>
                <a:effectLst/>
                <a:latin typeface="Segoe UI Light" panose="020B0502040204020203" pitchFamily="34" charset="0"/>
                <a:cs typeface="Segoe UI Light" panose="020B0502040204020203" pitchFamily="34" charset="0"/>
              </a:rPr>
              <a:t>Dynamics 365 items</a:t>
            </a:r>
            <a:r>
              <a:rPr lang="en-US" b="0" i="0" dirty="0">
                <a:solidFill>
                  <a:srgbClr val="161616"/>
                </a:solidFill>
                <a:effectLst/>
                <a:latin typeface="Segoe UI Light" panose="020B0502040204020203" pitchFamily="34" charset="0"/>
                <a:cs typeface="Segoe UI Light" panose="020B0502040204020203" pitchFamily="34" charset="0"/>
              </a:rPr>
              <a:t> select </a:t>
            </a:r>
            <a:r>
              <a:rPr lang="en-US" b="1" i="0" dirty="0">
                <a:solidFill>
                  <a:srgbClr val="161616"/>
                </a:solidFill>
                <a:effectLst/>
                <a:latin typeface="Segoe UI Light" panose="020B0502040204020203" pitchFamily="34" charset="0"/>
                <a:cs typeface="Segoe UI Light" panose="020B0502040204020203" pitchFamily="34" charset="0"/>
              </a:rPr>
              <a:t>Analytics &gt; Key Performance Indicator</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a:t>
            </a:r>
            <a:r>
              <a:rPr lang="en-US" b="1" i="0" dirty="0">
                <a:solidFill>
                  <a:srgbClr val="161616"/>
                </a:solidFill>
                <a:effectLst/>
                <a:latin typeface="Segoe UI Light" panose="020B0502040204020203" pitchFamily="34" charset="0"/>
                <a:cs typeface="Segoe UI Light" panose="020B0502040204020203" pitchFamily="34" charset="0"/>
              </a:rPr>
              <a:t>Measurement</a:t>
            </a:r>
            <a:r>
              <a:rPr lang="en-US" b="0" i="0" dirty="0">
                <a:solidFill>
                  <a:srgbClr val="161616"/>
                </a:solidFill>
                <a:effectLst/>
                <a:latin typeface="Segoe UI Light" panose="020B0502040204020203" pitchFamily="34" charset="0"/>
                <a:cs typeface="Segoe UI Light" panose="020B0502040204020203" pitchFamily="34" charset="0"/>
              </a:rPr>
              <a:t> property to select the measurement for the KPI in the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section.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a:t>
            </a:r>
            <a:r>
              <a:rPr lang="en-US" b="1" i="0" dirty="0">
                <a:solidFill>
                  <a:srgbClr val="161616"/>
                </a:solidFill>
                <a:effectLst/>
                <a:latin typeface="Segoe UI Light" panose="020B0502040204020203" pitchFamily="34" charset="0"/>
                <a:cs typeface="Segoe UI Light" panose="020B0502040204020203" pitchFamily="34" charset="0"/>
              </a:rPr>
              <a:t>Value</a:t>
            </a:r>
            <a:r>
              <a:rPr lang="en-US" b="0" i="0" dirty="0">
                <a:solidFill>
                  <a:srgbClr val="161616"/>
                </a:solidFill>
                <a:effectLst/>
                <a:latin typeface="Segoe UI Light" panose="020B0502040204020203" pitchFamily="34" charset="0"/>
                <a:cs typeface="Segoe UI Light" panose="020B0502040204020203" pitchFamily="34" charset="0"/>
              </a:rPr>
              <a:t> node of the KPI.</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measurement group on the </a:t>
            </a:r>
            <a:r>
              <a:rPr lang="en-US" b="1" i="0" dirty="0">
                <a:solidFill>
                  <a:srgbClr val="161616"/>
                </a:solidFill>
                <a:effectLst/>
                <a:latin typeface="Segoe UI Light" panose="020B0502040204020203" pitchFamily="34" charset="0"/>
                <a:cs typeface="Segoe UI Light" panose="020B0502040204020203" pitchFamily="34" charset="0"/>
              </a:rPr>
              <a:t>Measure group</a:t>
            </a:r>
            <a:r>
              <a:rPr lang="en-US" b="0" i="0" dirty="0">
                <a:solidFill>
                  <a:srgbClr val="161616"/>
                </a:solidFill>
                <a:effectLst/>
                <a:latin typeface="Segoe UI Light" panose="020B0502040204020203" pitchFamily="34" charset="0"/>
                <a:cs typeface="Segoe UI Light" panose="020B0502040204020203" pitchFamily="34" charset="0"/>
              </a:rPr>
              <a:t> property.</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measure on the </a:t>
            </a:r>
            <a:r>
              <a:rPr lang="en-US" b="1" i="0" dirty="0">
                <a:solidFill>
                  <a:srgbClr val="161616"/>
                </a:solidFill>
                <a:effectLst/>
                <a:latin typeface="Segoe UI Light" panose="020B0502040204020203" pitchFamily="34" charset="0"/>
                <a:cs typeface="Segoe UI Light" panose="020B0502040204020203" pitchFamily="34" charset="0"/>
              </a:rPr>
              <a:t>Measure</a:t>
            </a:r>
            <a:r>
              <a:rPr lang="en-US" b="0" i="0" dirty="0">
                <a:solidFill>
                  <a:srgbClr val="161616"/>
                </a:solidFill>
                <a:effectLst/>
                <a:latin typeface="Segoe UI Light" panose="020B0502040204020203" pitchFamily="34" charset="0"/>
                <a:cs typeface="Segoe UI Light" panose="020B0502040204020203" pitchFamily="34" charset="0"/>
              </a:rPr>
              <a:t> property.</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a:t>
            </a:r>
            <a:r>
              <a:rPr lang="en-US" b="1" i="0" dirty="0">
                <a:solidFill>
                  <a:srgbClr val="161616"/>
                </a:solidFill>
                <a:effectLst/>
                <a:latin typeface="Segoe UI Light" panose="020B0502040204020203" pitchFamily="34" charset="0"/>
                <a:cs typeface="Segoe UI Light" panose="020B0502040204020203" pitchFamily="34" charset="0"/>
              </a:rPr>
              <a:t>Goal</a:t>
            </a:r>
            <a:r>
              <a:rPr lang="en-US" b="0" i="0" dirty="0">
                <a:solidFill>
                  <a:srgbClr val="161616"/>
                </a:solidFill>
                <a:effectLst/>
                <a:latin typeface="Segoe UI Light" panose="020B0502040204020203" pitchFamily="34" charset="0"/>
                <a:cs typeface="Segoe UI Light" panose="020B0502040204020203" pitchFamily="34" charset="0"/>
              </a:rPr>
              <a:t> node of the KPI.</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a:t>
            </a:r>
            <a:r>
              <a:rPr lang="en-US" b="1" i="0" dirty="0">
                <a:solidFill>
                  <a:srgbClr val="161616"/>
                </a:solidFill>
                <a:effectLst/>
                <a:latin typeface="Segoe UI Light" panose="020B0502040204020203" pitchFamily="34" charset="0"/>
                <a:cs typeface="Segoe UI Light" panose="020B0502040204020203" pitchFamily="34" charset="0"/>
              </a:rPr>
              <a:t>Goal Type</a:t>
            </a:r>
            <a:r>
              <a:rPr lang="en-US" b="0" i="0" dirty="0">
                <a:solidFill>
                  <a:srgbClr val="161616"/>
                </a:solidFill>
                <a:effectLst/>
                <a:latin typeface="Segoe UI Light" panose="020B0502040204020203" pitchFamily="34" charset="0"/>
                <a:cs typeface="Segoe UI Light" panose="020B0502040204020203" pitchFamily="34" charset="0"/>
              </a:rPr>
              <a:t> property to </a:t>
            </a:r>
            <a:r>
              <a:rPr lang="en-US" b="1" i="0" dirty="0" err="1">
                <a:solidFill>
                  <a:srgbClr val="161616"/>
                </a:solidFill>
                <a:effectLst/>
                <a:latin typeface="Segoe UI Light" panose="020B0502040204020203" pitchFamily="34" charset="0"/>
                <a:cs typeface="Segoe UI Light" panose="020B0502040204020203" pitchFamily="34" charset="0"/>
              </a:rPr>
              <a:t>BasedOnMeasure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measurement group on the </a:t>
            </a:r>
            <a:r>
              <a:rPr lang="en-US" b="1" i="0" dirty="0">
                <a:solidFill>
                  <a:srgbClr val="161616"/>
                </a:solidFill>
                <a:effectLst/>
                <a:latin typeface="Segoe UI Light" panose="020B0502040204020203" pitchFamily="34" charset="0"/>
                <a:cs typeface="Segoe UI Light" panose="020B0502040204020203" pitchFamily="34" charset="0"/>
              </a:rPr>
              <a:t>Measure group</a:t>
            </a:r>
            <a:r>
              <a:rPr lang="en-US" b="0" i="0" dirty="0">
                <a:solidFill>
                  <a:srgbClr val="161616"/>
                </a:solidFill>
                <a:effectLst/>
                <a:latin typeface="Segoe UI Light" panose="020B0502040204020203" pitchFamily="34" charset="0"/>
                <a:cs typeface="Segoe UI Light" panose="020B0502040204020203" pitchFamily="34" charset="0"/>
              </a:rPr>
              <a:t> property.</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measure on the </a:t>
            </a:r>
            <a:r>
              <a:rPr lang="en-US" b="1" i="0" dirty="0">
                <a:solidFill>
                  <a:srgbClr val="161616"/>
                </a:solidFill>
                <a:effectLst/>
                <a:latin typeface="Segoe UI Light" panose="020B0502040204020203" pitchFamily="34" charset="0"/>
                <a:cs typeface="Segoe UI Light" panose="020B0502040204020203" pitchFamily="34" charset="0"/>
              </a:rPr>
              <a:t>Measure</a:t>
            </a:r>
            <a:r>
              <a:rPr lang="en-US" b="0" i="0" dirty="0">
                <a:solidFill>
                  <a:srgbClr val="161616"/>
                </a:solidFill>
                <a:effectLst/>
                <a:latin typeface="Segoe UI Light" panose="020B0502040204020203" pitchFamily="34" charset="0"/>
                <a:cs typeface="Segoe UI Light" panose="020B0502040204020203" pitchFamily="34" charset="0"/>
              </a:rPr>
              <a:t> property.</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Save</a:t>
            </a:r>
            <a:r>
              <a:rPr lang="en-US" b="0" i="0" dirty="0">
                <a:solidFill>
                  <a:srgbClr val="161616"/>
                </a:solidFill>
                <a:effectLst/>
                <a:latin typeface="Segoe UI Light" panose="020B0502040204020203" pitchFamily="34" charset="0"/>
                <a:cs typeface="Segoe UI Light" panose="020B0502040204020203" pitchFamily="34" charset="0"/>
              </a:rPr>
              <a:t> and </a:t>
            </a:r>
            <a:r>
              <a:rPr lang="en-US" b="1" i="0" dirty="0">
                <a:solidFill>
                  <a:srgbClr val="161616"/>
                </a:solidFill>
                <a:effectLst/>
                <a:latin typeface="Segoe UI Light" panose="020B0502040204020203" pitchFamily="34" charset="0"/>
                <a:cs typeface="Segoe UI Light" panose="020B0502040204020203" pitchFamily="34" charset="0"/>
              </a:rPr>
              <a:t>Build</a:t>
            </a:r>
            <a:r>
              <a:rPr lang="en-US" b="0" i="0" dirty="0">
                <a:solidFill>
                  <a:srgbClr val="161616"/>
                </a:solidFill>
                <a:effectLst/>
                <a:latin typeface="Segoe UI Light" panose="020B0502040204020203" pitchFamily="34" charset="0"/>
                <a:cs typeface="Segoe UI Light" panose="020B0502040204020203" pitchFamily="34" charset="0"/>
              </a:rPr>
              <a:t>.</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Add the KPI to a workspace</a:t>
            </a:r>
          </a:p>
          <a:p>
            <a:pPr algn="l"/>
            <a:r>
              <a:rPr lang="en-US" b="0" i="0" dirty="0">
                <a:solidFill>
                  <a:srgbClr val="161616"/>
                </a:solidFill>
                <a:effectLst/>
                <a:latin typeface="Segoe UI Light" panose="020B0502040204020203" pitchFamily="34" charset="0"/>
                <a:cs typeface="Segoe UI Light" panose="020B0502040204020203" pitchFamily="34" charset="0"/>
              </a:rPr>
              <a:t>To add the KPI to a workspace,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the project and select </a:t>
            </a:r>
            <a:r>
              <a:rPr lang="en-US" b="1" i="0" dirty="0">
                <a:solidFill>
                  <a:srgbClr val="161616"/>
                </a:solidFill>
                <a:effectLst/>
                <a:latin typeface="Segoe UI Light" panose="020B0502040204020203" pitchFamily="34" charset="0"/>
                <a:cs typeface="Segoe UI Light" panose="020B0502040204020203" pitchFamily="34" charset="0"/>
              </a:rPr>
              <a:t>Add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User Interface &gt; Tile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Drag and drop the KPI from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onto the tile in the </a:t>
            </a:r>
            <a:r>
              <a:rPr lang="en-US" b="1" i="0" dirty="0">
                <a:solidFill>
                  <a:srgbClr val="161616"/>
                </a:solidFill>
                <a:effectLst/>
                <a:latin typeface="Segoe UI Light" panose="020B0502040204020203" pitchFamily="34" charset="0"/>
                <a:cs typeface="Segoe UI Light" panose="020B0502040204020203" pitchFamily="34" charset="0"/>
              </a:rPr>
              <a:t>Tile designer</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Create an extension of an existing workspace form or create a new workspace form. Ensure the solution model matches the workspace form model, otherwise you cannot make an extension of that form. Create an extension by right-clicking on the form in the AOT.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Designer, add a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 button. You may need to change the pattern of the form to custom to do this.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Set the </a:t>
            </a:r>
            <a:r>
              <a:rPr lang="en-US" b="1" i="0" dirty="0">
                <a:solidFill>
                  <a:srgbClr val="161616"/>
                </a:solidFill>
                <a:effectLst/>
                <a:latin typeface="Segoe UI Light" panose="020B0502040204020203" pitchFamily="34" charset="0"/>
                <a:cs typeface="Segoe UI Light" panose="020B0502040204020203" pitchFamily="34" charset="0"/>
              </a:rPr>
              <a:t>Tile property</a:t>
            </a:r>
            <a:r>
              <a:rPr lang="en-US" b="0" i="0" dirty="0">
                <a:solidFill>
                  <a:srgbClr val="161616"/>
                </a:solidFill>
                <a:effectLst/>
                <a:latin typeface="Segoe UI Light" panose="020B0502040204020203" pitchFamily="34" charset="0"/>
                <a:cs typeface="Segoe UI Light" panose="020B0502040204020203" pitchFamily="34" charset="0"/>
              </a:rPr>
              <a:t> drop-down option to the KPI tile that you created.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all and build the solution.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The workspace will show the new KPI that was created. Select the KPI tile to view details.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271158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Light" panose="020B0502040204020203" pitchFamily="34" charset="0"/>
                <a:cs typeface="Segoe UI Light" panose="020B0502040204020203" pitchFamily="34" charset="0"/>
              </a:rPr>
              <a:t>Add a tile button to your workspace in the user interface</a:t>
            </a:r>
          </a:p>
          <a:p>
            <a:pPr algn="l"/>
            <a:r>
              <a:rPr lang="en-US" b="0" i="0" dirty="0">
                <a:solidFill>
                  <a:srgbClr val="161616"/>
                </a:solidFill>
                <a:effectLst/>
                <a:latin typeface="Segoe UI Light" panose="020B0502040204020203" pitchFamily="34" charset="0"/>
                <a:cs typeface="Segoe UI Light" panose="020B0502040204020203" pitchFamily="34" charset="0"/>
              </a:rPr>
              <a:t>To add a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 button to your workspace in the user interface,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the dashboard below the header image and select </a:t>
            </a:r>
            <a:r>
              <a:rPr lang="en-US" b="1" i="0" dirty="0">
                <a:solidFill>
                  <a:srgbClr val="161616"/>
                </a:solidFill>
                <a:effectLst/>
                <a:latin typeface="Segoe UI Light" panose="020B0502040204020203" pitchFamily="34" charset="0"/>
                <a:cs typeface="Segoe UI Light" panose="020B0502040204020203" pitchFamily="34" charset="0"/>
              </a:rPr>
              <a:t>Personalize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a:t>
            </a:r>
            <a:r>
              <a:rPr lang="en-US" b="1" i="0" dirty="0">
                <a:solidFill>
                  <a:srgbClr val="161616"/>
                </a:solidFill>
                <a:effectLst/>
                <a:latin typeface="Segoe UI Light" panose="020B0502040204020203" pitchFamily="34" charset="0"/>
                <a:cs typeface="Segoe UI Light" panose="020B0502040204020203" pitchFamily="34" charset="0"/>
              </a:rPr>
              <a:t>+Add a workspace</a:t>
            </a:r>
            <a:r>
              <a:rPr lang="en-US" b="0" i="0" dirty="0">
                <a:solidFill>
                  <a:srgbClr val="161616"/>
                </a:solidFill>
                <a:effectLst/>
                <a:latin typeface="Segoe UI Light" panose="020B0502040204020203" pitchFamily="34" charset="0"/>
                <a:cs typeface="Segoe UI Light" panose="020B0502040204020203" pitchFamily="34" charset="0"/>
              </a:rPr>
              <a:t> button. A new workspace will be created, titled </a:t>
            </a:r>
            <a:r>
              <a:rPr lang="en-US" b="1" i="0" dirty="0">
                <a:solidFill>
                  <a:srgbClr val="161616"/>
                </a:solidFill>
                <a:effectLst/>
                <a:latin typeface="Segoe UI Light" panose="020B0502040204020203" pitchFamily="34" charset="0"/>
                <a:cs typeface="Segoe UI Light" panose="020B0502040204020203" pitchFamily="34" charset="0"/>
              </a:rPr>
              <a:t>My Workspace 1</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a:t>
            </a:r>
            <a:r>
              <a:rPr lang="en-US" b="1" i="0" dirty="0">
                <a:solidFill>
                  <a:srgbClr val="161616"/>
                </a:solidFill>
                <a:effectLst/>
                <a:latin typeface="Segoe UI Light" panose="020B0502040204020203" pitchFamily="34" charset="0"/>
                <a:cs typeface="Segoe UI Light" panose="020B0502040204020203" pitchFamily="34" charset="0"/>
              </a:rPr>
              <a:t>My Workspace 1</a:t>
            </a:r>
            <a:r>
              <a:rPr lang="en-US" b="0" i="0" dirty="0">
                <a:solidFill>
                  <a:srgbClr val="161616"/>
                </a:solidFill>
                <a:effectLst/>
                <a:latin typeface="Segoe UI Light" panose="020B0502040204020203" pitchFamily="34" charset="0"/>
                <a:cs typeface="Segoe UI Light" panose="020B0502040204020203" pitchFamily="34" charset="0"/>
              </a:rPr>
              <a:t> and enter a new name for your workspace. </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Open the navigation pane and go to </a:t>
            </a:r>
            <a:r>
              <a:rPr lang="en-US" b="1" i="0" dirty="0">
                <a:solidFill>
                  <a:srgbClr val="161616"/>
                </a:solidFill>
                <a:effectLst/>
                <a:latin typeface="Segoe UI Light" panose="020B0502040204020203" pitchFamily="34" charset="0"/>
                <a:cs typeface="Segoe UI Light" panose="020B0502040204020203" pitchFamily="34" charset="0"/>
              </a:rPr>
              <a:t>Modules &gt; Accounts Receivable &gt; Customers &gt; All customers</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On the Action Pane, select the </a:t>
            </a:r>
            <a:r>
              <a:rPr lang="en-US" b="1" i="0" dirty="0">
                <a:solidFill>
                  <a:srgbClr val="161616"/>
                </a:solidFill>
                <a:effectLst/>
                <a:latin typeface="Segoe UI Light" panose="020B0502040204020203" pitchFamily="34" charset="0"/>
                <a:cs typeface="Segoe UI Light" panose="020B0502040204020203" pitchFamily="34" charset="0"/>
              </a:rPr>
              <a:t>Options</a:t>
            </a:r>
            <a:r>
              <a:rPr lang="en-US" b="0" i="0" dirty="0">
                <a:solidFill>
                  <a:srgbClr val="161616"/>
                </a:solidFill>
                <a:effectLst/>
                <a:latin typeface="Segoe UI Light" panose="020B0502040204020203" pitchFamily="34" charset="0"/>
                <a:cs typeface="Segoe UI Light" panose="020B0502040204020203" pitchFamily="34" charset="0"/>
              </a:rPr>
              <a:t> tab.</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Personalize button</a:t>
            </a:r>
            <a:r>
              <a:rPr lang="en-US" b="0" i="0" dirty="0">
                <a:solidFill>
                  <a:srgbClr val="161616"/>
                </a:solidFill>
                <a:effectLst/>
                <a:latin typeface="Segoe UI Light" panose="020B0502040204020203" pitchFamily="34" charset="0"/>
                <a:cs typeface="Segoe UI Light" panose="020B0502040204020203" pitchFamily="34" charset="0"/>
              </a:rPr>
              <a:t> group, select </a:t>
            </a:r>
            <a:r>
              <a:rPr lang="en-US" b="1" i="0" dirty="0">
                <a:solidFill>
                  <a:srgbClr val="161616"/>
                </a:solidFill>
                <a:effectLst/>
                <a:latin typeface="Segoe UI Light" panose="020B0502040204020203" pitchFamily="34" charset="0"/>
                <a:cs typeface="Segoe UI Light" panose="020B0502040204020203" pitchFamily="34" charset="0"/>
              </a:rPr>
              <a:t>Add to workspace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Workspace</a:t>
            </a:r>
            <a:r>
              <a:rPr lang="en-US" b="0" i="0" dirty="0">
                <a:solidFill>
                  <a:srgbClr val="161616"/>
                </a:solidFill>
                <a:effectLst/>
                <a:latin typeface="Segoe UI Light" panose="020B0502040204020203" pitchFamily="34" charset="0"/>
                <a:cs typeface="Segoe UI Light" panose="020B0502040204020203" pitchFamily="34" charset="0"/>
              </a:rPr>
              <a:t> drop-down menu, select your workspace. </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Presentation</a:t>
            </a:r>
            <a:r>
              <a:rPr lang="en-US" b="0" i="0" dirty="0">
                <a:solidFill>
                  <a:srgbClr val="161616"/>
                </a:solidFill>
                <a:effectLst/>
                <a:latin typeface="Segoe UI Light" panose="020B0502040204020203" pitchFamily="34" charset="0"/>
                <a:cs typeface="Segoe UI Light" panose="020B0502040204020203" pitchFamily="34" charset="0"/>
              </a:rPr>
              <a:t> drop-down menu, select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Configure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Add as</a:t>
            </a:r>
            <a:r>
              <a:rPr lang="en-US" b="0" i="0" dirty="0">
                <a:solidFill>
                  <a:srgbClr val="161616"/>
                </a:solidFill>
                <a:effectLst/>
                <a:latin typeface="Segoe UI Light" panose="020B0502040204020203" pitchFamily="34" charset="0"/>
                <a:cs typeface="Segoe UI Light" panose="020B0502040204020203" pitchFamily="34" charset="0"/>
              </a:rPr>
              <a:t> list pane, keep all defaults and select </a:t>
            </a:r>
            <a:r>
              <a:rPr lang="en-US" b="1" i="0" dirty="0">
                <a:solidFill>
                  <a:srgbClr val="161616"/>
                </a:solidFill>
                <a:effectLst/>
                <a:latin typeface="Segoe UI Light" panose="020B0502040204020203" pitchFamily="34" charset="0"/>
                <a:cs typeface="Segoe UI Light" panose="020B0502040204020203" pitchFamily="34" charset="0"/>
              </a:rPr>
              <a:t>OK</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the </a:t>
            </a:r>
            <a:r>
              <a:rPr lang="en-US" b="1" i="0" dirty="0">
                <a:solidFill>
                  <a:srgbClr val="161616"/>
                </a:solidFill>
                <a:effectLst/>
                <a:latin typeface="Segoe UI Light" panose="020B0502040204020203" pitchFamily="34" charset="0"/>
                <a:cs typeface="Segoe UI Light" panose="020B0502040204020203" pitchFamily="34" charset="0"/>
              </a:rPr>
              <a:t>finance and operations</a:t>
            </a:r>
            <a:r>
              <a:rPr lang="en-US" b="0" i="0" dirty="0">
                <a:solidFill>
                  <a:srgbClr val="161616"/>
                </a:solidFill>
                <a:effectLst/>
                <a:latin typeface="Segoe UI Light" panose="020B0502040204020203" pitchFamily="34" charset="0"/>
                <a:cs typeface="Segoe UI Light" panose="020B0502040204020203" pitchFamily="34" charset="0"/>
              </a:rPr>
              <a:t> button to return to the dashboard.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your workspace. The tile now shows the properties that you configured.</a:t>
            </a:r>
          </a:p>
          <a:p>
            <a:pPr algn="l">
              <a:buFont typeface="+mj-lt"/>
              <a:buAutoNum type="arabicPeriod"/>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1" i="0" dirty="0">
                <a:solidFill>
                  <a:srgbClr val="161616"/>
                </a:solidFill>
                <a:effectLst/>
                <a:latin typeface="Segoe UI Light" panose="020B0502040204020203" pitchFamily="34" charset="0"/>
                <a:cs typeface="Segoe UI Light" panose="020B0502040204020203" pitchFamily="34" charset="0"/>
              </a:rPr>
              <a:t>Add a tile button to an existing workspace in the developer environment</a:t>
            </a:r>
          </a:p>
          <a:p>
            <a:pPr algn="l"/>
            <a:r>
              <a:rPr lang="en-US" b="0" i="0" dirty="0">
                <a:solidFill>
                  <a:srgbClr val="161616"/>
                </a:solidFill>
                <a:effectLst/>
                <a:latin typeface="Segoe UI Light" panose="020B0502040204020203" pitchFamily="34" charset="0"/>
                <a:cs typeface="Segoe UI Light" panose="020B0502040204020203" pitchFamily="34" charset="0"/>
              </a:rPr>
              <a:t>To add a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 button to an existing workspace, follow these steps:</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Create a new project in Visual Studio and make sure that the model that your project is in references "Fleet Management." Verify that the model that your project is in references "Fleet Management" by following these steps:</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Select the </a:t>
            </a:r>
            <a:r>
              <a:rPr lang="en-US" b="1" i="0" dirty="0">
                <a:solidFill>
                  <a:srgbClr val="161616"/>
                </a:solidFill>
                <a:effectLst/>
                <a:latin typeface="Segoe UI Light" panose="020B0502040204020203" pitchFamily="34" charset="0"/>
                <a:cs typeface="Segoe UI Light" panose="020B0502040204020203" pitchFamily="34" charset="0"/>
              </a:rPr>
              <a:t>Dynamics 365</a:t>
            </a:r>
            <a:r>
              <a:rPr lang="en-US" b="0" i="0" dirty="0">
                <a:solidFill>
                  <a:srgbClr val="161616"/>
                </a:solidFill>
                <a:effectLst/>
                <a:latin typeface="Segoe UI Light" panose="020B0502040204020203" pitchFamily="34" charset="0"/>
                <a:cs typeface="Segoe UI Light" panose="020B0502040204020203" pitchFamily="34" charset="0"/>
              </a:rPr>
              <a:t> menu.</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Model management &gt; Update model parameters</a:t>
            </a:r>
            <a:r>
              <a:rPr lang="en-US" b="0" i="0" dirty="0">
                <a:solidFill>
                  <a:srgbClr val="161616"/>
                </a:solidFill>
                <a:effectLst/>
                <a:latin typeface="Segoe UI Light" panose="020B0502040204020203" pitchFamily="34" charset="0"/>
                <a:cs typeface="Segoe UI Light" panose="020B0502040204020203" pitchFamily="34" charset="0"/>
              </a:rPr>
              <a:t>.</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Select the model that you are using in the </a:t>
            </a:r>
            <a:r>
              <a:rPr lang="en-US" b="1" i="0" dirty="0">
                <a:solidFill>
                  <a:srgbClr val="161616"/>
                </a:solidFill>
                <a:effectLst/>
                <a:latin typeface="Segoe UI Light" panose="020B0502040204020203" pitchFamily="34" charset="0"/>
                <a:cs typeface="Segoe UI Light" panose="020B0502040204020203" pitchFamily="34" charset="0"/>
              </a:rPr>
              <a:t>Model name</a:t>
            </a:r>
            <a:r>
              <a:rPr lang="en-US" b="0" i="0" dirty="0">
                <a:solidFill>
                  <a:srgbClr val="161616"/>
                </a:solidFill>
                <a:effectLst/>
                <a:latin typeface="Segoe UI Light" panose="020B0502040204020203" pitchFamily="34" charset="0"/>
                <a:cs typeface="Segoe UI Light" panose="020B0502040204020203" pitchFamily="34" charset="0"/>
              </a:rPr>
              <a:t> drop-down list.</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Next</a:t>
            </a:r>
            <a:r>
              <a:rPr lang="en-US" b="0" i="0" dirty="0">
                <a:solidFill>
                  <a:srgbClr val="161616"/>
                </a:solidFill>
                <a:effectLst/>
                <a:latin typeface="Segoe UI Light" panose="020B0502040204020203" pitchFamily="34" charset="0"/>
                <a:cs typeface="Segoe UI Light" panose="020B0502040204020203" pitchFamily="34" charset="0"/>
              </a:rPr>
              <a:t>.</a:t>
            </a:r>
          </a:p>
          <a:p>
            <a:pPr marL="685800" lvl="1" indent="-228600" algn="l"/>
            <a:r>
              <a:rPr lang="en-US" b="0" i="0" dirty="0">
                <a:solidFill>
                  <a:srgbClr val="161616"/>
                </a:solidFill>
                <a:effectLst/>
                <a:latin typeface="Segoe UI Light" panose="020B0502040204020203" pitchFamily="34" charset="0"/>
                <a:cs typeface="Segoe UI Light" panose="020B0502040204020203" pitchFamily="34" charset="0"/>
              </a:rPr>
              <a:t>Ensure that the </a:t>
            </a:r>
            <a:r>
              <a:rPr lang="en-US" b="1" i="0" dirty="0">
                <a:solidFill>
                  <a:srgbClr val="161616"/>
                </a:solidFill>
                <a:effectLst/>
                <a:latin typeface="Segoe UI Light" panose="020B0502040204020203" pitchFamily="34" charset="0"/>
                <a:cs typeface="Segoe UI Light" panose="020B0502040204020203" pitchFamily="34" charset="0"/>
              </a:rPr>
              <a:t>Fleet Management</a:t>
            </a:r>
            <a:r>
              <a:rPr lang="en-US" b="0" i="0" dirty="0">
                <a:solidFill>
                  <a:srgbClr val="161616"/>
                </a:solidFill>
                <a:effectLst/>
                <a:latin typeface="Segoe UI Light" panose="020B0502040204020203" pitchFamily="34" charset="0"/>
                <a:cs typeface="Segoe UI Light" panose="020B0502040204020203" pitchFamily="34" charset="0"/>
              </a:rPr>
              <a:t> model is selected in the </a:t>
            </a:r>
            <a:r>
              <a:rPr lang="en-US" b="1" i="0" dirty="0">
                <a:solidFill>
                  <a:srgbClr val="161616"/>
                </a:solidFill>
                <a:effectLst/>
                <a:latin typeface="Segoe UI Light" panose="020B0502040204020203" pitchFamily="34" charset="0"/>
                <a:cs typeface="Segoe UI Light" panose="020B0502040204020203" pitchFamily="34" charset="0"/>
              </a:rPr>
              <a:t>References models</a:t>
            </a:r>
            <a:r>
              <a:rPr lang="en-US" b="0" i="0" dirty="0">
                <a:solidFill>
                  <a:srgbClr val="161616"/>
                </a:solidFill>
                <a:effectLst/>
                <a:latin typeface="Segoe UI Light" panose="020B0502040204020203" pitchFamily="34" charset="0"/>
                <a:cs typeface="Segoe UI Light" panose="020B0502040204020203" pitchFamily="34" charset="0"/>
              </a:rPr>
              <a:t> screen.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With the new project open in the Solution Explorer, right-click the project and select </a:t>
            </a:r>
            <a:r>
              <a:rPr lang="en-US" b="1" i="0" dirty="0">
                <a:solidFill>
                  <a:srgbClr val="161616"/>
                </a:solidFill>
                <a:effectLst/>
                <a:latin typeface="Segoe UI Light" panose="020B0502040204020203" pitchFamily="34" charset="0"/>
                <a:cs typeface="Segoe UI Light" panose="020B0502040204020203" pitchFamily="34" charset="0"/>
              </a:rPr>
              <a:t>Add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Add new item</a:t>
            </a:r>
            <a:r>
              <a:rPr lang="en-US" b="0" i="0" dirty="0">
                <a:solidFill>
                  <a:srgbClr val="161616"/>
                </a:solidFill>
                <a:effectLst/>
                <a:latin typeface="Segoe UI Light" panose="020B0502040204020203" pitchFamily="34" charset="0"/>
                <a:cs typeface="Segoe UI Light" panose="020B0502040204020203" pitchFamily="34" charset="0"/>
              </a:rPr>
              <a:t> window, select </a:t>
            </a:r>
            <a:r>
              <a:rPr lang="en-US" b="1" i="0" dirty="0">
                <a:solidFill>
                  <a:srgbClr val="161616"/>
                </a:solidFill>
                <a:effectLst/>
                <a:latin typeface="Segoe UI Light" panose="020B0502040204020203" pitchFamily="34" charset="0"/>
                <a:cs typeface="Segoe UI Light" panose="020B0502040204020203" pitchFamily="34" charset="0"/>
              </a:rPr>
              <a:t>User Interface</a:t>
            </a:r>
            <a:r>
              <a:rPr lang="en-US" b="0" i="0" dirty="0">
                <a:solidFill>
                  <a:srgbClr val="161616"/>
                </a:solidFill>
                <a:effectLst/>
                <a:latin typeface="Segoe UI Light" panose="020B0502040204020203" pitchFamily="34" charset="0"/>
                <a:cs typeface="Segoe UI Light" panose="020B0502040204020203" pitchFamily="34" charset="0"/>
              </a:rPr>
              <a:t> on the left pane.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 on the middle pane.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Name the new tile </a:t>
            </a:r>
            <a:r>
              <a:rPr lang="en-US" b="1" i="0" dirty="0" err="1">
                <a:solidFill>
                  <a:srgbClr val="161616"/>
                </a:solidFill>
                <a:effectLst/>
                <a:latin typeface="Segoe UI Light" panose="020B0502040204020203" pitchFamily="34" charset="0"/>
                <a:cs typeface="Segoe UI Light" panose="020B0502040204020203" pitchFamily="34" charset="0"/>
              </a:rPr>
              <a:t>MyTile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window for the new </a:t>
            </a:r>
            <a:r>
              <a:rPr lang="en-US" b="0" i="0" dirty="0" err="1">
                <a:solidFill>
                  <a:srgbClr val="161616"/>
                </a:solidFill>
                <a:effectLst/>
                <a:latin typeface="Segoe UI Light" panose="020B0502040204020203" pitchFamily="34" charset="0"/>
                <a:cs typeface="Segoe UI Light" panose="020B0502040204020203" pitchFamily="34" charset="0"/>
              </a:rPr>
              <a:t>MyTile</a:t>
            </a:r>
            <a:r>
              <a:rPr lang="en-US" b="0" i="0" dirty="0">
                <a:solidFill>
                  <a:srgbClr val="161616"/>
                </a:solidFill>
                <a:effectLst/>
                <a:latin typeface="Segoe UI Light" panose="020B0502040204020203" pitchFamily="34" charset="0"/>
                <a:cs typeface="Segoe UI Light" panose="020B0502040204020203" pitchFamily="34" charset="0"/>
              </a:rPr>
              <a:t> object, select </a:t>
            </a:r>
            <a:r>
              <a:rPr lang="en-US" b="1" i="0" dirty="0">
                <a:solidFill>
                  <a:srgbClr val="161616"/>
                </a:solidFill>
                <a:effectLst/>
                <a:latin typeface="Segoe UI Light" panose="020B0502040204020203" pitchFamily="34" charset="0"/>
                <a:cs typeface="Segoe UI Light" panose="020B0502040204020203" pitchFamily="34" charset="0"/>
              </a:rPr>
              <a:t>Wide</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Size</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My Tile</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Label</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Display</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Menu item type</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err="1">
                <a:solidFill>
                  <a:srgbClr val="161616"/>
                </a:solidFill>
                <a:effectLst/>
                <a:latin typeface="Segoe UI Light" panose="020B0502040204020203" pitchFamily="34" charset="0"/>
                <a:cs typeface="Segoe UI Light" panose="020B0502040204020203" pitchFamily="34" charset="0"/>
              </a:rPr>
              <a:t>FMSetup</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Menu item name</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Save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By linking this tile to the </a:t>
            </a:r>
            <a:r>
              <a:rPr lang="en-US" b="0" i="0" dirty="0" err="1">
                <a:solidFill>
                  <a:srgbClr val="161616"/>
                </a:solidFill>
                <a:effectLst/>
                <a:latin typeface="Segoe UI Light" panose="020B0502040204020203" pitchFamily="34" charset="0"/>
                <a:cs typeface="Segoe UI Light" panose="020B0502040204020203" pitchFamily="34" charset="0"/>
              </a:rPr>
              <a:t>FMSetup</a:t>
            </a:r>
            <a:r>
              <a:rPr lang="en-US" b="0" i="0" dirty="0">
                <a:solidFill>
                  <a:srgbClr val="161616"/>
                </a:solidFill>
                <a:effectLst/>
                <a:latin typeface="Segoe UI Light" panose="020B0502040204020203" pitchFamily="34" charset="0"/>
                <a:cs typeface="Segoe UI Light" panose="020B0502040204020203" pitchFamily="34" charset="0"/>
              </a:rPr>
              <a:t> menu display item, when the tile is selected in the application, it will open the </a:t>
            </a:r>
            <a:r>
              <a:rPr lang="en-US" b="1" i="0" dirty="0">
                <a:solidFill>
                  <a:srgbClr val="161616"/>
                </a:solidFill>
                <a:effectLst/>
                <a:latin typeface="Segoe UI Light" panose="020B0502040204020203" pitchFamily="34" charset="0"/>
                <a:cs typeface="Segoe UI Light" panose="020B0502040204020203" pitchFamily="34" charset="0"/>
              </a:rPr>
              <a:t>Fleet Management Setup</a:t>
            </a:r>
            <a:r>
              <a:rPr lang="en-US" b="0" i="0" dirty="0">
                <a:solidFill>
                  <a:srgbClr val="161616"/>
                </a:solidFill>
                <a:effectLst/>
                <a:latin typeface="Segoe UI Light" panose="020B0502040204020203" pitchFamily="34" charset="0"/>
                <a:cs typeface="Segoe UI Light" panose="020B0502040204020203" pitchFamily="34" charset="0"/>
              </a:rPr>
              <a:t> page.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Now, you will extend the </a:t>
            </a:r>
            <a:r>
              <a:rPr lang="en-US" b="1" i="0" dirty="0">
                <a:solidFill>
                  <a:srgbClr val="161616"/>
                </a:solidFill>
                <a:effectLst/>
                <a:latin typeface="Segoe UI Light" panose="020B0502040204020203" pitchFamily="34" charset="0"/>
                <a:cs typeface="Segoe UI Light" panose="020B0502040204020203" pitchFamily="34" charset="0"/>
              </a:rPr>
              <a:t>Reservation management</a:t>
            </a:r>
            <a:r>
              <a:rPr lang="en-US" b="0" i="0" dirty="0">
                <a:solidFill>
                  <a:srgbClr val="161616"/>
                </a:solidFill>
                <a:effectLst/>
                <a:latin typeface="Segoe UI Light" panose="020B0502040204020203" pitchFamily="34" charset="0"/>
                <a:cs typeface="Segoe UI Light" panose="020B0502040204020203" pitchFamily="34" charset="0"/>
              </a:rPr>
              <a:t> workspace and add the tile to the </a:t>
            </a:r>
            <a:r>
              <a:rPr lang="en-US" b="1" i="0" dirty="0">
                <a:solidFill>
                  <a:srgbClr val="161616"/>
                </a:solidFill>
                <a:effectLst/>
                <a:latin typeface="Segoe UI Light" panose="020B0502040204020203" pitchFamily="34" charset="0"/>
                <a:cs typeface="Segoe UI Light" panose="020B0502040204020203" pitchFamily="34" charset="0"/>
              </a:rPr>
              <a:t>Summary</a:t>
            </a:r>
            <a:r>
              <a:rPr lang="en-US" b="0" i="0" dirty="0">
                <a:solidFill>
                  <a:srgbClr val="161616"/>
                </a:solidFill>
                <a:effectLst/>
                <a:latin typeface="Segoe UI Light" panose="020B0502040204020203" pitchFamily="34" charset="0"/>
                <a:cs typeface="Segoe UI Light" panose="020B0502040204020203" pitchFamily="34" charset="0"/>
              </a:rPr>
              <a:t> section.</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a:t>
            </a:r>
            <a:r>
              <a:rPr lang="en-US" b="1" i="0" dirty="0">
                <a:solidFill>
                  <a:srgbClr val="161616"/>
                </a:solidFill>
                <a:effectLst/>
                <a:latin typeface="Segoe UI Light" panose="020B0502040204020203" pitchFamily="34" charset="0"/>
                <a:cs typeface="Segoe UI Light" panose="020B0502040204020203" pitchFamily="34" charset="0"/>
              </a:rPr>
              <a:t>Application Explorer</a:t>
            </a:r>
            <a:r>
              <a:rPr lang="en-US" b="0" i="0" dirty="0">
                <a:solidFill>
                  <a:srgbClr val="161616"/>
                </a:solidFill>
                <a:effectLst/>
                <a:latin typeface="Segoe UI Light" panose="020B0502040204020203" pitchFamily="34" charset="0"/>
                <a:cs typeface="Segoe UI Light" panose="020B0502040204020203" pitchFamily="34" charset="0"/>
              </a:rPr>
              <a:t>, find the </a:t>
            </a:r>
            <a:r>
              <a:rPr lang="en-US" b="1" i="0" dirty="0" err="1">
                <a:solidFill>
                  <a:srgbClr val="161616"/>
                </a:solidFill>
                <a:effectLst/>
                <a:latin typeface="Segoe UI Light" panose="020B0502040204020203" pitchFamily="34" charset="0"/>
                <a:cs typeface="Segoe UI Light" panose="020B0502040204020203" pitchFamily="34" charset="0"/>
              </a:rPr>
              <a:t>FMClerkWorkspace</a:t>
            </a:r>
            <a:r>
              <a:rPr lang="en-US" b="0" i="0" dirty="0">
                <a:solidFill>
                  <a:srgbClr val="161616"/>
                </a:solidFill>
                <a:effectLst/>
                <a:latin typeface="Segoe UI Light" panose="020B0502040204020203" pitchFamily="34" charset="0"/>
                <a:cs typeface="Segoe UI Light" panose="020B0502040204020203" pitchFamily="34" charset="0"/>
              </a:rPr>
              <a:t> page.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a:t>
            </a:r>
            <a:r>
              <a:rPr lang="en-US" b="1" i="0" dirty="0" err="1">
                <a:solidFill>
                  <a:srgbClr val="161616"/>
                </a:solidFill>
                <a:effectLst/>
                <a:latin typeface="Segoe UI Light" panose="020B0502040204020203" pitchFamily="34" charset="0"/>
                <a:cs typeface="Segoe UI Light" panose="020B0502040204020203" pitchFamily="34" charset="0"/>
              </a:rPr>
              <a:t>FMClerkWorkspace</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Create extension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A new form is added to your project called </a:t>
            </a:r>
            <a:r>
              <a:rPr lang="en-US" b="1" i="0" dirty="0" err="1">
                <a:solidFill>
                  <a:srgbClr val="161616"/>
                </a:solidFill>
                <a:effectLst/>
                <a:latin typeface="Segoe UI Light" panose="020B0502040204020203" pitchFamily="34" charset="0"/>
                <a:cs typeface="Segoe UI Light" panose="020B0502040204020203" pitchFamily="34" charset="0"/>
              </a:rPr>
              <a:t>FMClerkWorkspace.Extension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a:t>
            </a:r>
            <a:r>
              <a:rPr lang="en-US" b="1" i="0" dirty="0" err="1">
                <a:solidFill>
                  <a:srgbClr val="161616"/>
                </a:solidFill>
                <a:effectLst/>
                <a:latin typeface="Segoe UI Light" panose="020B0502040204020203" pitchFamily="34" charset="0"/>
                <a:cs typeface="Segoe UI Light" panose="020B0502040204020203" pitchFamily="34" charset="0"/>
              </a:rPr>
              <a:t>FMClerkWorkspace.Extension</a:t>
            </a:r>
            <a:r>
              <a:rPr lang="en-US" b="0" i="0" dirty="0">
                <a:solidFill>
                  <a:srgbClr val="161616"/>
                </a:solidFill>
                <a:effectLst/>
                <a:latin typeface="Segoe UI Light" panose="020B0502040204020203" pitchFamily="34" charset="0"/>
                <a:cs typeface="Segoe UI Light" panose="020B0502040204020203" pitchFamily="34" charset="0"/>
              </a:rPr>
              <a:t>, select </a:t>
            </a:r>
            <a:r>
              <a:rPr lang="en-US" b="1" i="0" dirty="0">
                <a:solidFill>
                  <a:srgbClr val="161616"/>
                </a:solidFill>
                <a:effectLst/>
                <a:latin typeface="Segoe UI Light" panose="020B0502040204020203" pitchFamily="34" charset="0"/>
                <a:cs typeface="Segoe UI Light" panose="020B0502040204020203" pitchFamily="34" charset="0"/>
              </a:rPr>
              <a:t>Rename</a:t>
            </a:r>
            <a:r>
              <a:rPr lang="en-US" b="0" i="0" dirty="0">
                <a:solidFill>
                  <a:srgbClr val="161616"/>
                </a:solidFill>
                <a:effectLst/>
                <a:latin typeface="Segoe UI Light" panose="020B0502040204020203" pitchFamily="34" charset="0"/>
                <a:cs typeface="Segoe UI Light" panose="020B0502040204020203" pitchFamily="34" charset="0"/>
              </a:rPr>
              <a:t>, and rename the object to </a:t>
            </a:r>
            <a:r>
              <a:rPr lang="en-US" b="1" i="0" dirty="0" err="1">
                <a:solidFill>
                  <a:srgbClr val="161616"/>
                </a:solidFill>
                <a:effectLst/>
                <a:latin typeface="Segoe UI Light" panose="020B0502040204020203" pitchFamily="34" charset="0"/>
                <a:cs typeface="Segoe UI Light" panose="020B0502040204020203" pitchFamily="34" charset="0"/>
              </a:rPr>
              <a:t>FMClerkWorkspace.myExtension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Double-click </a:t>
            </a:r>
            <a:r>
              <a:rPr lang="en-US" b="1" i="0" dirty="0" err="1">
                <a:solidFill>
                  <a:srgbClr val="161616"/>
                </a:solidFill>
                <a:effectLst/>
                <a:latin typeface="Segoe UI Light" panose="020B0502040204020203" pitchFamily="34" charset="0"/>
                <a:cs typeface="Segoe UI Light" panose="020B0502040204020203" pitchFamily="34" charset="0"/>
              </a:rPr>
              <a:t>FMClerkWorkspace.myExtension</a:t>
            </a:r>
            <a:r>
              <a:rPr lang="en-US" b="0" i="0" dirty="0">
                <a:solidFill>
                  <a:srgbClr val="161616"/>
                </a:solidFill>
                <a:effectLst/>
                <a:latin typeface="Segoe UI Light" panose="020B0502040204020203" pitchFamily="34" charset="0"/>
                <a:cs typeface="Segoe UI Light" panose="020B0502040204020203" pitchFamily="34" charset="0"/>
              </a:rPr>
              <a:t> to open it in the element designer.</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On the design pane of the form designer, open </a:t>
            </a:r>
            <a:r>
              <a:rPr lang="en-US" b="1" i="0" dirty="0">
                <a:solidFill>
                  <a:srgbClr val="161616"/>
                </a:solidFill>
                <a:effectLst/>
                <a:latin typeface="Segoe UI Light" panose="020B0502040204020203" pitchFamily="34" charset="0"/>
                <a:cs typeface="Segoe UI Light" panose="020B0502040204020203" pitchFamily="34" charset="0"/>
              </a:rPr>
              <a:t>FormTabControl1 &gt; Workspace &gt; </a:t>
            </a:r>
            <a:r>
              <a:rPr lang="en-US" b="1" i="0" dirty="0" err="1">
                <a:solidFill>
                  <a:srgbClr val="161616"/>
                </a:solidFill>
                <a:effectLst/>
                <a:latin typeface="Segoe UI Light" panose="020B0502040204020203" pitchFamily="34" charset="0"/>
                <a:cs typeface="Segoe UI Light" panose="020B0502040204020203" pitchFamily="34" charset="0"/>
              </a:rPr>
              <a:t>PanoramaBody</a:t>
            </a:r>
            <a:r>
              <a:rPr lang="en-US" b="1" i="0" dirty="0">
                <a:solidFill>
                  <a:srgbClr val="161616"/>
                </a:solidFill>
                <a:effectLst/>
                <a:latin typeface="Segoe UI Light" panose="020B0502040204020203" pitchFamily="34" charset="0"/>
                <a:cs typeface="Segoe UI Light" panose="020B0502040204020203" pitchFamily="34" charset="0"/>
              </a:rPr>
              <a:t> &gt; </a:t>
            </a:r>
            <a:r>
              <a:rPr lang="en-US" b="1" i="0" dirty="0" err="1">
                <a:solidFill>
                  <a:srgbClr val="161616"/>
                </a:solidFill>
                <a:effectLst/>
                <a:latin typeface="Segoe UI Light" panose="020B0502040204020203" pitchFamily="34" charset="0"/>
                <a:cs typeface="Segoe UI Light" panose="020B0502040204020203" pitchFamily="34" charset="0"/>
              </a:rPr>
              <a:t>SummaryTileSection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a:t>
            </a:r>
            <a:r>
              <a:rPr lang="en-US" b="1" i="0" dirty="0" err="1">
                <a:solidFill>
                  <a:srgbClr val="161616"/>
                </a:solidFill>
                <a:effectLst/>
                <a:latin typeface="Segoe UI Light" panose="020B0502040204020203" pitchFamily="34" charset="0"/>
                <a:cs typeface="Segoe UI Light" panose="020B0502040204020203" pitchFamily="34" charset="0"/>
              </a:rPr>
              <a:t>SummaryTileSection</a:t>
            </a:r>
            <a:r>
              <a:rPr lang="en-US" b="0" i="0" dirty="0">
                <a:solidFill>
                  <a:srgbClr val="161616"/>
                </a:solidFill>
                <a:effectLst/>
                <a:latin typeface="Segoe UI Light" panose="020B0502040204020203" pitchFamily="34" charset="0"/>
                <a:cs typeface="Segoe UI Light" panose="020B0502040204020203" pitchFamily="34" charset="0"/>
              </a:rPr>
              <a:t> and select </a:t>
            </a:r>
            <a:r>
              <a:rPr lang="en-US" b="1" i="0" dirty="0">
                <a:solidFill>
                  <a:srgbClr val="161616"/>
                </a:solidFill>
                <a:effectLst/>
                <a:latin typeface="Segoe UI Light" panose="020B0502040204020203" pitchFamily="34" charset="0"/>
                <a:cs typeface="Segoe UI Light" panose="020B0502040204020203" pitchFamily="34" charset="0"/>
              </a:rPr>
              <a:t>New &gt; Tile button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A new control will be added to the form called </a:t>
            </a:r>
            <a:r>
              <a:rPr lang="en-US" b="1" i="0" dirty="0">
                <a:solidFill>
                  <a:srgbClr val="161616"/>
                </a:solidFill>
                <a:effectLst/>
                <a:latin typeface="Segoe UI Light" panose="020B0502040204020203" pitchFamily="34" charset="0"/>
                <a:cs typeface="Segoe UI Light" panose="020B0502040204020203" pitchFamily="34" charset="0"/>
              </a:rPr>
              <a:t>TileButtonControl1</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TileButtonControl1</a:t>
            </a:r>
            <a:r>
              <a:rPr lang="en-US" b="0" i="0" dirty="0">
                <a:solidFill>
                  <a:srgbClr val="161616"/>
                </a:solidFill>
                <a:effectLst/>
                <a:latin typeface="Segoe UI Light" panose="020B0502040204020203" pitchFamily="34" charset="0"/>
                <a:cs typeface="Segoe UI Light" panose="020B0502040204020203" pitchFamily="34" charset="0"/>
              </a:rPr>
              <a:t> and go to the properties window.</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err="1">
                <a:solidFill>
                  <a:srgbClr val="161616"/>
                </a:solidFill>
                <a:effectLst/>
                <a:latin typeface="Segoe UI Light" panose="020B0502040204020203" pitchFamily="34" charset="0"/>
                <a:cs typeface="Segoe UI Light" panose="020B0502040204020203" pitchFamily="34" charset="0"/>
              </a:rPr>
              <a:t>MyTile</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Name</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err="1">
                <a:solidFill>
                  <a:srgbClr val="161616"/>
                </a:solidFill>
                <a:effectLst/>
                <a:latin typeface="Segoe UI Light" panose="020B0502040204020203" pitchFamily="34" charset="0"/>
                <a:cs typeface="Segoe UI Light" panose="020B0502040204020203" pitchFamily="34" charset="0"/>
              </a:rPr>
              <a:t>MyTile</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Tile</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My Tile</a:t>
            </a:r>
            <a:r>
              <a:rPr lang="en-US" b="0" i="0" dirty="0">
                <a:solidFill>
                  <a:srgbClr val="161616"/>
                </a:solidFill>
                <a:effectLst/>
                <a:latin typeface="Segoe UI Light" panose="020B0502040204020203" pitchFamily="34" charset="0"/>
                <a:cs typeface="Segoe UI Light" panose="020B0502040204020203" pitchFamily="34" charset="0"/>
              </a:rPr>
              <a:t> in the </a:t>
            </a:r>
            <a:r>
              <a:rPr lang="en-US" b="1" i="0" dirty="0">
                <a:solidFill>
                  <a:srgbClr val="161616"/>
                </a:solidFill>
                <a:effectLst/>
                <a:latin typeface="Segoe UI Light" panose="020B0502040204020203" pitchFamily="34" charset="0"/>
                <a:cs typeface="Segoe UI Light" panose="020B0502040204020203" pitchFamily="34" charset="0"/>
              </a:rPr>
              <a:t>Tile text</a:t>
            </a:r>
            <a:r>
              <a:rPr lang="en-US" b="0" i="0" dirty="0">
                <a:solidFill>
                  <a:srgbClr val="161616"/>
                </a:solidFill>
                <a:effectLst/>
                <a:latin typeface="Segoe UI Light" panose="020B0502040204020203" pitchFamily="34" charset="0"/>
                <a:cs typeface="Segoe UI Light" panose="020B0502040204020203" pitchFamily="34" charset="0"/>
              </a:rPr>
              <a:t> field.</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Save and build the project.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To view the new tile, open finance and operations apps, and go to the </a:t>
            </a:r>
            <a:r>
              <a:rPr lang="en-US" b="1" i="0" dirty="0">
                <a:solidFill>
                  <a:srgbClr val="161616"/>
                </a:solidFill>
                <a:effectLst/>
                <a:latin typeface="Segoe UI Light" panose="020B0502040204020203" pitchFamily="34" charset="0"/>
                <a:cs typeface="Segoe UI Light" panose="020B0502040204020203" pitchFamily="34" charset="0"/>
              </a:rPr>
              <a:t>Reservation management</a:t>
            </a:r>
            <a:r>
              <a:rPr lang="en-US" b="0" i="0" dirty="0">
                <a:solidFill>
                  <a:srgbClr val="161616"/>
                </a:solidFill>
                <a:effectLst/>
                <a:latin typeface="Segoe UI Light" panose="020B0502040204020203" pitchFamily="34" charset="0"/>
                <a:cs typeface="Segoe UI Light" panose="020B0502040204020203" pitchFamily="34" charset="0"/>
              </a:rPr>
              <a:t> workspace. The tile should display in the </a:t>
            </a:r>
            <a:r>
              <a:rPr lang="en-US" b="1" i="0" dirty="0">
                <a:solidFill>
                  <a:srgbClr val="161616"/>
                </a:solidFill>
                <a:effectLst/>
                <a:latin typeface="Segoe UI Light" panose="020B0502040204020203" pitchFamily="34" charset="0"/>
                <a:cs typeface="Segoe UI Light" panose="020B0502040204020203" pitchFamily="34" charset="0"/>
              </a:rPr>
              <a:t>Summary</a:t>
            </a:r>
            <a:r>
              <a:rPr lang="en-US" b="0" i="0" dirty="0">
                <a:solidFill>
                  <a:srgbClr val="161616"/>
                </a:solidFill>
                <a:effectLst/>
                <a:latin typeface="Segoe UI Light" panose="020B0502040204020203" pitchFamily="34" charset="0"/>
                <a:cs typeface="Segoe UI Light" panose="020B0502040204020203" pitchFamily="34" charset="0"/>
              </a:rPr>
              <a:t> section.</a:t>
            </a:r>
          </a:p>
          <a:p>
            <a:br>
              <a:rPr lang="en-US" b="0" i="0" dirty="0">
                <a:solidFill>
                  <a:srgbClr val="161616"/>
                </a:solidFill>
                <a:effectLst/>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28048434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4280146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173544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16052514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https://learn.microsoft.com/training/modules/build-workspaces-finance-operations/5-exercise</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8182297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KPIs can be used to measure performance: KPIs are measurable values that are used to measure performance.</a:t>
            </a:r>
          </a:p>
          <a:p>
            <a:pPr marL="228600" indent="-228600">
              <a:buAutoNum type="arabicPeriod"/>
            </a:pPr>
            <a:r>
              <a:rPr lang="en-US" dirty="0"/>
              <a:t>Tile: A tile would give you a record count of all the orders that are pending confirmation. You can then select the tile to take you to a filtered view of the pending confirmation orders.</a:t>
            </a:r>
          </a:p>
          <a:p>
            <a:pPr marL="228600" indent="-228600">
              <a:buAutoNum type="arabicPeriod"/>
            </a:pPr>
            <a:r>
              <a:rPr lang="en-US" dirty="0"/>
              <a:t>All of the above statements are benefits of a workspace.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33883291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4924230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https://learn.microsoft.com/training/modules/role-security-finance-operations/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0395548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7483944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42801466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Light" panose="020B0502040204020203" pitchFamily="34" charset="0"/>
                <a:cs typeface="Segoe UI Light" panose="020B0502040204020203" pitchFamily="34" charset="0"/>
              </a:rPr>
              <a:t>Create new roles, duties, and privileges</a:t>
            </a:r>
          </a:p>
          <a:p>
            <a:pPr algn="l"/>
            <a:r>
              <a:rPr lang="en-US" b="0" i="0" dirty="0">
                <a:solidFill>
                  <a:srgbClr val="161616"/>
                </a:solidFill>
                <a:effectLst/>
                <a:latin typeface="Segoe UI Light" panose="020B0502040204020203" pitchFamily="34" charset="0"/>
                <a:cs typeface="Segoe UI Light" panose="020B0502040204020203" pitchFamily="34" charset="0"/>
              </a:rPr>
              <a:t>In Visual Studio, you can create new roles, duties, and privileges by adding an item to your project 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window. Additionally, you can create new permissions directly through a privilege in the element designer window.</a:t>
            </a:r>
          </a:p>
          <a:p>
            <a:pPr algn="l"/>
            <a:r>
              <a:rPr lang="en-US" b="0" i="0" dirty="0">
                <a:solidFill>
                  <a:srgbClr val="161616"/>
                </a:solidFill>
                <a:effectLst/>
                <a:latin typeface="Segoe UI Light" panose="020B0502040204020203" pitchFamily="34" charset="0"/>
                <a:cs typeface="Segoe UI Light" panose="020B0502040204020203" pitchFamily="34" charset="0"/>
              </a:rPr>
              <a:t>Two ways to assign duties to a role are:</a:t>
            </a:r>
          </a:p>
          <a:p>
            <a:pPr marL="171450" indent="-171450" algn="l">
              <a:buFont typeface="Arial" panose="020B0604020202020204" pitchFamily="34" charset="0"/>
              <a:buChar char="•"/>
            </a:pPr>
            <a:r>
              <a:rPr lang="en-US" b="0" i="0" dirty="0">
                <a:solidFill>
                  <a:srgbClr val="161616"/>
                </a:solidFill>
                <a:effectLst/>
                <a:latin typeface="Segoe UI Light" panose="020B0502040204020203" pitchFamily="34" charset="0"/>
                <a:cs typeface="Segoe UI Light" panose="020B0502040204020203" pitchFamily="34" charset="0"/>
              </a:rPr>
              <a:t>Add a new duty within the </a:t>
            </a:r>
            <a:r>
              <a:rPr lang="en-US" b="1" i="0" dirty="0">
                <a:solidFill>
                  <a:srgbClr val="161616"/>
                </a:solidFill>
                <a:effectLst/>
                <a:latin typeface="Segoe UI Light" panose="020B0502040204020203" pitchFamily="34" charset="0"/>
                <a:cs typeface="Segoe UI Light" panose="020B0502040204020203" pitchFamily="34" charset="0"/>
              </a:rPr>
              <a:t>Duties</a:t>
            </a:r>
            <a:r>
              <a:rPr lang="en-US" b="0" i="0" dirty="0">
                <a:solidFill>
                  <a:srgbClr val="161616"/>
                </a:solidFill>
                <a:effectLst/>
                <a:latin typeface="Segoe UI Light" panose="020B0502040204020203" pitchFamily="34" charset="0"/>
                <a:cs typeface="Segoe UI Light" panose="020B0502040204020203" pitchFamily="34" charset="0"/>
              </a:rPr>
              <a:t> node of the role in the element designer window.</a:t>
            </a:r>
          </a:p>
          <a:p>
            <a:pPr marL="171450" indent="-171450" algn="l">
              <a:buFont typeface="Arial" panose="020B0604020202020204" pitchFamily="34" charset="0"/>
              <a:buChar char="•"/>
            </a:pPr>
            <a:r>
              <a:rPr lang="en-US" b="0" i="0" dirty="0">
                <a:solidFill>
                  <a:srgbClr val="161616"/>
                </a:solidFill>
                <a:effectLst/>
                <a:latin typeface="Segoe UI Light" panose="020B0502040204020203" pitchFamily="34" charset="0"/>
                <a:cs typeface="Segoe UI Light" panose="020B0502040204020203" pitchFamily="34" charset="0"/>
              </a:rPr>
              <a:t>Select a duty from the Application Object Tree (AOT) and drag it to the </a:t>
            </a:r>
            <a:r>
              <a:rPr lang="en-US" b="1" i="0" dirty="0">
                <a:solidFill>
                  <a:srgbClr val="161616"/>
                </a:solidFill>
                <a:effectLst/>
                <a:latin typeface="Segoe UI Light" panose="020B0502040204020203" pitchFamily="34" charset="0"/>
                <a:cs typeface="Segoe UI Light" panose="020B0502040204020203" pitchFamily="34" charset="0"/>
              </a:rPr>
              <a:t>Duties</a:t>
            </a:r>
            <a:r>
              <a:rPr lang="en-US" b="0" i="0" dirty="0">
                <a:solidFill>
                  <a:srgbClr val="161616"/>
                </a:solidFill>
                <a:effectLst/>
                <a:latin typeface="Segoe UI Light" panose="020B0502040204020203" pitchFamily="34" charset="0"/>
                <a:cs typeface="Segoe UI Light" panose="020B0502040204020203" pitchFamily="34" charset="0"/>
              </a:rPr>
              <a:t> node in the element designer window. This same process applies to assigning privileges to roles. You can also create an extension of an existing role, duty, or privilege. This would allow you to add or remove a duty from a role, or perhaps change a view-only privilege to an edit privilege for a certain page in finance and operations apps.</a:t>
            </a:r>
          </a:p>
          <a:p>
            <a:pPr marL="171450" indent="-171450" algn="l">
              <a:buFont typeface="Arial" panose="020B0604020202020204" pitchFamily="34" charset="0"/>
              <a:buChar char="•"/>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Follow these steps to create a new security element: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a:t>
            </a:r>
            <a:r>
              <a:rPr lang="en-US" b="1" i="0" dirty="0">
                <a:solidFill>
                  <a:srgbClr val="161616"/>
                </a:solidFill>
                <a:effectLst/>
                <a:latin typeface="Segoe UI Light" panose="020B0502040204020203" pitchFamily="34" charset="0"/>
                <a:cs typeface="Segoe UI Light" panose="020B0502040204020203" pitchFamily="34" charset="0"/>
              </a:rPr>
              <a:t>Visual Studio</a:t>
            </a:r>
            <a:r>
              <a:rPr lang="en-US" b="0" i="0" dirty="0">
                <a:solidFill>
                  <a:srgbClr val="161616"/>
                </a:solidFill>
                <a:effectLst/>
                <a:latin typeface="Segoe UI Light" panose="020B0502040204020203" pitchFamily="34" charset="0"/>
                <a:cs typeface="Segoe UI Light" panose="020B0502040204020203" pitchFamily="34" charset="0"/>
              </a:rPr>
              <a:t>, go to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window.</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Right-click your project and select </a:t>
            </a:r>
            <a:r>
              <a:rPr lang="en-US" b="1" i="0" dirty="0">
                <a:solidFill>
                  <a:srgbClr val="161616"/>
                </a:solidFill>
                <a:effectLst/>
                <a:latin typeface="Segoe UI Light" panose="020B0502040204020203" pitchFamily="34" charset="0"/>
                <a:cs typeface="Segoe UI Light" panose="020B0502040204020203" pitchFamily="34" charset="0"/>
              </a:rPr>
              <a:t>Add &gt; New Item</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left column, under the </a:t>
            </a:r>
            <a:r>
              <a:rPr lang="en-US" b="1" i="0" dirty="0">
                <a:solidFill>
                  <a:srgbClr val="161616"/>
                </a:solidFill>
                <a:effectLst/>
                <a:latin typeface="Segoe UI Light" panose="020B0502040204020203" pitchFamily="34" charset="0"/>
                <a:cs typeface="Segoe UI Light" panose="020B0502040204020203" pitchFamily="34" charset="0"/>
              </a:rPr>
              <a:t>Dynamics 365 Items</a:t>
            </a:r>
            <a:r>
              <a:rPr lang="en-US" b="0" i="0" dirty="0">
                <a:solidFill>
                  <a:srgbClr val="161616"/>
                </a:solidFill>
                <a:effectLst/>
                <a:latin typeface="Segoe UI Light" panose="020B0502040204020203" pitchFamily="34" charset="0"/>
                <a:cs typeface="Segoe UI Light" panose="020B0502040204020203" pitchFamily="34" charset="0"/>
              </a:rPr>
              <a:t> node, select </a:t>
            </a:r>
            <a:r>
              <a:rPr lang="en-US" b="1" i="0" dirty="0">
                <a:solidFill>
                  <a:srgbClr val="161616"/>
                </a:solidFill>
                <a:effectLst/>
                <a:latin typeface="Segoe UI Light" panose="020B0502040204020203" pitchFamily="34" charset="0"/>
                <a:cs typeface="Segoe UI Light" panose="020B0502040204020203" pitchFamily="34" charset="0"/>
              </a:rPr>
              <a:t>Security</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Security Role</a:t>
            </a:r>
            <a:r>
              <a:rPr lang="en-US" b="0" i="0" dirty="0">
                <a:solidFill>
                  <a:srgbClr val="161616"/>
                </a:solidFill>
                <a:effectLst/>
                <a:latin typeface="Segoe UI Light" panose="020B0502040204020203" pitchFamily="34" charset="0"/>
                <a:cs typeface="Segoe UI Light" panose="020B0502040204020203" pitchFamily="34" charset="0"/>
              </a:rPr>
              <a:t>, </a:t>
            </a:r>
            <a:r>
              <a:rPr lang="en-US" b="1" i="0" dirty="0">
                <a:solidFill>
                  <a:srgbClr val="161616"/>
                </a:solidFill>
                <a:effectLst/>
                <a:latin typeface="Segoe UI Light" panose="020B0502040204020203" pitchFamily="34" charset="0"/>
                <a:cs typeface="Segoe UI Light" panose="020B0502040204020203" pitchFamily="34" charset="0"/>
              </a:rPr>
              <a:t>Security Duty</a:t>
            </a:r>
            <a:r>
              <a:rPr lang="en-US" b="0" i="0" dirty="0">
                <a:solidFill>
                  <a:srgbClr val="161616"/>
                </a:solidFill>
                <a:effectLst/>
                <a:latin typeface="Segoe UI Light" panose="020B0502040204020203" pitchFamily="34" charset="0"/>
                <a:cs typeface="Segoe UI Light" panose="020B0502040204020203" pitchFamily="34" charset="0"/>
              </a:rPr>
              <a:t>, or </a:t>
            </a:r>
            <a:r>
              <a:rPr lang="en-US" b="1" i="0" dirty="0">
                <a:solidFill>
                  <a:srgbClr val="161616"/>
                </a:solidFill>
                <a:effectLst/>
                <a:latin typeface="Segoe UI Light" panose="020B0502040204020203" pitchFamily="34" charset="0"/>
                <a:cs typeface="Segoe UI Light" panose="020B0502040204020203" pitchFamily="34" charset="0"/>
              </a:rPr>
              <a:t>Security Privilege</a:t>
            </a:r>
            <a:r>
              <a:rPr lang="en-US" b="0" i="0" dirty="0">
                <a:solidFill>
                  <a:srgbClr val="161616"/>
                </a:solidFill>
                <a:effectLst/>
                <a:latin typeface="Segoe UI Light" panose="020B0502040204020203" pitchFamily="34" charset="0"/>
                <a:cs typeface="Segoe UI Light" panose="020B0502040204020203" pitchFamily="34" charset="0"/>
              </a:rPr>
              <a:t>, depending on the type of element that you need to create.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Enter a </a:t>
            </a:r>
            <a:r>
              <a:rPr lang="en-US" b="1" i="0" dirty="0">
                <a:solidFill>
                  <a:srgbClr val="161616"/>
                </a:solidFill>
                <a:effectLst/>
                <a:latin typeface="Segoe UI Light" panose="020B0502040204020203" pitchFamily="34" charset="0"/>
                <a:cs typeface="Segoe UI Light" panose="020B0502040204020203" pitchFamily="34" charset="0"/>
              </a:rPr>
              <a:t>Name</a:t>
            </a:r>
            <a:r>
              <a:rPr lang="en-US" b="0" i="0" dirty="0">
                <a:solidFill>
                  <a:srgbClr val="161616"/>
                </a:solidFill>
                <a:effectLst/>
                <a:latin typeface="Segoe UI Light" panose="020B0502040204020203" pitchFamily="34" charset="0"/>
                <a:cs typeface="Segoe UI Light" panose="020B0502040204020203" pitchFamily="34" charset="0"/>
              </a:rPr>
              <a:t> for the security element.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Add</a:t>
            </a:r>
            <a:r>
              <a:rPr lang="en-US" b="0" i="0" dirty="0">
                <a:solidFill>
                  <a:srgbClr val="161616"/>
                </a:solidFill>
                <a:effectLst/>
                <a:latin typeface="Segoe UI Light" panose="020B0502040204020203" pitchFamily="34" charset="0"/>
                <a:cs typeface="Segoe UI Light" panose="020B0502040204020203" pitchFamily="34" charset="0"/>
              </a:rPr>
              <a:t> to add this element to your project. The element will now be open in the element designer window.</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7273909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61616"/>
                </a:solidFill>
                <a:effectLst/>
                <a:latin typeface="Segoe UI Light" panose="020B0502040204020203" pitchFamily="34" charset="0"/>
                <a:cs typeface="Segoe UI Light" panose="020B0502040204020203" pitchFamily="34" charset="0"/>
              </a:rPr>
              <a:t>The image in slide on the left side shows the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window of the </a:t>
            </a:r>
            <a:r>
              <a:rPr lang="en-US" dirty="0" err="1">
                <a:latin typeface="Segoe UI Light" panose="020B0502040204020203" pitchFamily="34" charset="0"/>
                <a:cs typeface="Segoe UI Light" panose="020B0502040204020203" pitchFamily="34" charset="0"/>
              </a:rPr>
              <a:t>RetailCustomer</a:t>
            </a:r>
            <a:r>
              <a:rPr lang="en-US" b="0" i="0" dirty="0">
                <a:solidFill>
                  <a:srgbClr val="161616"/>
                </a:solidFill>
                <a:effectLst/>
                <a:latin typeface="Segoe UI Light" panose="020B0502040204020203" pitchFamily="34" charset="0"/>
                <a:cs typeface="Segoe UI Light" panose="020B0502040204020203" pitchFamily="34" charset="0"/>
              </a:rPr>
              <a:t> security policy that uses the </a:t>
            </a:r>
            <a:r>
              <a:rPr lang="en-US" dirty="0" err="1">
                <a:latin typeface="Segoe UI Light" panose="020B0502040204020203" pitchFamily="34" charset="0"/>
                <a:cs typeface="Segoe UI Light" panose="020B0502040204020203" pitchFamily="34" charset="0"/>
              </a:rPr>
              <a:t>RoleName</a:t>
            </a:r>
            <a:r>
              <a:rPr lang="en-US" b="0" i="0" dirty="0">
                <a:solidFill>
                  <a:srgbClr val="161616"/>
                </a:solidFill>
                <a:effectLst/>
                <a:latin typeface="Segoe UI Light" panose="020B0502040204020203" pitchFamily="34" charset="0"/>
                <a:cs typeface="Segoe UI Light" panose="020B0502040204020203" pitchFamily="34" charset="0"/>
              </a:rPr>
              <a:t> context type. The </a:t>
            </a:r>
            <a:r>
              <a:rPr lang="en-US" b="1" i="0" dirty="0">
                <a:solidFill>
                  <a:srgbClr val="161616"/>
                </a:solidFill>
                <a:effectLst/>
                <a:latin typeface="Segoe UI Light" panose="020B0502040204020203" pitchFamily="34" charset="0"/>
                <a:cs typeface="Segoe UI Light" panose="020B0502040204020203" pitchFamily="34" charset="0"/>
              </a:rPr>
              <a:t>Role Name</a:t>
            </a:r>
            <a:r>
              <a:rPr lang="en-US" b="0" i="0" dirty="0">
                <a:solidFill>
                  <a:srgbClr val="161616"/>
                </a:solidFill>
                <a:effectLst/>
                <a:latin typeface="Segoe UI Light" panose="020B0502040204020203" pitchFamily="34" charset="0"/>
                <a:cs typeface="Segoe UI Light" panose="020B0502040204020203" pitchFamily="34" charset="0"/>
              </a:rPr>
              <a:t> property has been filled in to specify that the </a:t>
            </a:r>
            <a:r>
              <a:rPr lang="en-US" dirty="0" err="1">
                <a:latin typeface="Segoe UI Light" panose="020B0502040204020203" pitchFamily="34" charset="0"/>
                <a:cs typeface="Segoe UI Light" panose="020B0502040204020203" pitchFamily="34" charset="0"/>
              </a:rPr>
              <a:t>RetailStoreManager</a:t>
            </a:r>
            <a:r>
              <a:rPr lang="en-US" b="0" i="0" dirty="0">
                <a:solidFill>
                  <a:srgbClr val="161616"/>
                </a:solidFill>
                <a:effectLst/>
                <a:latin typeface="Segoe UI Light" panose="020B0502040204020203" pitchFamily="34" charset="0"/>
                <a:cs typeface="Segoe UI Light" panose="020B0502040204020203" pitchFamily="34" charset="0"/>
              </a:rPr>
              <a:t> role is associated with this policy.</a:t>
            </a:r>
          </a:p>
          <a:p>
            <a:pPr marL="171450" indent="-171450">
              <a:buFont typeface="Arial" panose="020B0604020202020204" pitchFamily="34" charset="0"/>
              <a:buChar char="•"/>
            </a:pPr>
            <a:endParaRPr lang="en-US" b="0" i="0" dirty="0">
              <a:solidFill>
                <a:srgbClr val="161616"/>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solidFill>
                  <a:srgbClr val="161616"/>
                </a:solidFill>
                <a:effectLst/>
                <a:latin typeface="Segoe UI Light" panose="020B0502040204020203" pitchFamily="34" charset="0"/>
                <a:cs typeface="Segoe UI Light" panose="020B0502040204020203" pitchFamily="34" charset="0"/>
              </a:rPr>
              <a:t>The image in slide on the right side is the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window of the </a:t>
            </a:r>
            <a:r>
              <a:rPr lang="en-US" dirty="0" err="1">
                <a:latin typeface="Segoe UI Light" panose="020B0502040204020203" pitchFamily="34" charset="0"/>
                <a:cs typeface="Segoe UI Light" panose="020B0502040204020203" pitchFamily="34" charset="0"/>
              </a:rPr>
              <a:t>FMSelfServ</a:t>
            </a:r>
            <a:r>
              <a:rPr lang="en-US" b="0" i="0" dirty="0">
                <a:solidFill>
                  <a:srgbClr val="161616"/>
                </a:solidFill>
                <a:effectLst/>
                <a:latin typeface="Segoe UI Light" panose="020B0502040204020203" pitchFamily="34" charset="0"/>
                <a:cs typeface="Segoe UI Light" panose="020B0502040204020203" pitchFamily="34" charset="0"/>
              </a:rPr>
              <a:t> security policy that uses the </a:t>
            </a:r>
            <a:r>
              <a:rPr lang="en-US" dirty="0" err="1">
                <a:latin typeface="Segoe UI Light" panose="020B0502040204020203" pitchFamily="34" charset="0"/>
                <a:cs typeface="Segoe UI Light" panose="020B0502040204020203" pitchFamily="34" charset="0"/>
              </a:rPr>
              <a:t>ContextString</a:t>
            </a:r>
            <a:r>
              <a:rPr lang="en-US" b="0" i="0" dirty="0">
                <a:solidFill>
                  <a:srgbClr val="161616"/>
                </a:solidFill>
                <a:effectLst/>
                <a:latin typeface="Segoe UI Light" panose="020B0502040204020203" pitchFamily="34" charset="0"/>
                <a:cs typeface="Segoe UI Light" panose="020B0502040204020203" pitchFamily="34" charset="0"/>
              </a:rPr>
              <a:t> context type. Notice that different fields are used as you select a different context type.</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4357621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4274723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146983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You can automatically assign users to roles by using queries from Visual Studio, or you can manually assign an individual user to a role. Additionally, you can choose to have a user excluded from automatic role assignment by resetting her or his status.</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Follow these steps to assign users to roles automatically:</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finance and operations apps, open the Navigation pane by selecting the menu icon in the top-left corner of the page.</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Under the </a:t>
            </a:r>
            <a:r>
              <a:rPr lang="en-US" b="1" i="0" dirty="0">
                <a:solidFill>
                  <a:srgbClr val="161616"/>
                </a:solidFill>
                <a:effectLst/>
                <a:latin typeface="Segoe UI Light" panose="020B0502040204020203" pitchFamily="34" charset="0"/>
                <a:cs typeface="Segoe UI Light" panose="020B0502040204020203" pitchFamily="34" charset="0"/>
              </a:rPr>
              <a:t>Modules</a:t>
            </a:r>
            <a:r>
              <a:rPr lang="en-US" b="0" i="0" dirty="0">
                <a:solidFill>
                  <a:srgbClr val="161616"/>
                </a:solidFill>
                <a:effectLst/>
                <a:latin typeface="Segoe UI Light" panose="020B0502040204020203" pitchFamily="34" charset="0"/>
                <a:cs typeface="Segoe UI Light" panose="020B0502040204020203" pitchFamily="34" charset="0"/>
              </a:rPr>
              <a:t> node, select </a:t>
            </a:r>
            <a:r>
              <a:rPr lang="en-US" b="1" i="0" dirty="0">
                <a:solidFill>
                  <a:srgbClr val="161616"/>
                </a:solidFill>
                <a:effectLst/>
                <a:latin typeface="Segoe UI Light" panose="020B0502040204020203" pitchFamily="34" charset="0"/>
                <a:cs typeface="Segoe UI Light" panose="020B0502040204020203" pitchFamily="34" charset="0"/>
              </a:rPr>
              <a:t>System administration</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Security</a:t>
            </a:r>
            <a:r>
              <a:rPr lang="en-US" b="0" i="0" dirty="0">
                <a:solidFill>
                  <a:srgbClr val="161616"/>
                </a:solidFill>
                <a:effectLst/>
                <a:latin typeface="Segoe UI Light" panose="020B0502040204020203" pitchFamily="34" charset="0"/>
                <a:cs typeface="Segoe UI Light" panose="020B0502040204020203" pitchFamily="34" charset="0"/>
              </a:rPr>
              <a:t> to expand the node, and then select </a:t>
            </a:r>
            <a:r>
              <a:rPr lang="en-US" b="1" i="0" dirty="0">
                <a:solidFill>
                  <a:srgbClr val="161616"/>
                </a:solidFill>
                <a:effectLst/>
                <a:latin typeface="Segoe UI Light" panose="020B0502040204020203" pitchFamily="34" charset="0"/>
                <a:cs typeface="Segoe UI Light" panose="020B0502040204020203" pitchFamily="34" charset="0"/>
              </a:rPr>
              <a:t>Assign users to roles</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left column, select the role that you want to assign users to, such as </a:t>
            </a:r>
            <a:r>
              <a:rPr lang="en-US" b="1" i="0" dirty="0">
                <a:solidFill>
                  <a:srgbClr val="161616"/>
                </a:solidFill>
                <a:effectLst/>
                <a:latin typeface="Segoe UI Light" panose="020B0502040204020203" pitchFamily="34" charset="0"/>
                <a:cs typeface="Segoe UI Light" panose="020B0502040204020203" pitchFamily="34" charset="0"/>
              </a:rPr>
              <a:t>Accounts payable clerk</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middle column, beneath the </a:t>
            </a:r>
            <a:r>
              <a:rPr lang="en-US" b="1" i="0" dirty="0">
                <a:solidFill>
                  <a:srgbClr val="161616"/>
                </a:solidFill>
                <a:effectLst/>
                <a:latin typeface="Segoe UI Light" panose="020B0502040204020203" pitchFamily="34" charset="0"/>
                <a:cs typeface="Segoe UI Light" panose="020B0502040204020203" pitchFamily="34" charset="0"/>
              </a:rPr>
              <a:t>Rules for dynamically assigning users to role</a:t>
            </a:r>
            <a:r>
              <a:rPr lang="en-US" b="0" i="0" dirty="0">
                <a:solidFill>
                  <a:srgbClr val="161616"/>
                </a:solidFill>
                <a:effectLst/>
                <a:latin typeface="Segoe UI Light" panose="020B0502040204020203" pitchFamily="34" charset="0"/>
                <a:cs typeface="Segoe UI Light" panose="020B0502040204020203" pitchFamily="34" charset="0"/>
              </a:rPr>
              <a:t> heading, select </a:t>
            </a:r>
            <a:r>
              <a:rPr lang="en-US" b="1" i="0" dirty="0">
                <a:solidFill>
                  <a:srgbClr val="161616"/>
                </a:solidFill>
                <a:effectLst/>
                <a:latin typeface="Segoe UI Light" panose="020B0502040204020203" pitchFamily="34" charset="0"/>
                <a:cs typeface="Segoe UI Light" panose="020B0502040204020203" pitchFamily="34" charset="0"/>
              </a:rPr>
              <a:t>Add rule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your desired query name for the rule, such as </a:t>
            </a:r>
            <a:r>
              <a:rPr lang="en-US" b="1" i="0" dirty="0" err="1">
                <a:solidFill>
                  <a:srgbClr val="161616"/>
                </a:solidFill>
                <a:effectLst/>
                <a:latin typeface="Segoe UI Light" panose="020B0502040204020203" pitchFamily="34" charset="0"/>
                <a:cs typeface="Segoe UI Light" panose="020B0502040204020203" pitchFamily="34" charset="0"/>
              </a:rPr>
              <a:t>LedgerJournalPostControl</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To modify the query, such as removing a company from the rule or adding a table join, select </a:t>
            </a:r>
            <a:r>
              <a:rPr lang="en-US" b="1" i="0" dirty="0">
                <a:solidFill>
                  <a:srgbClr val="161616"/>
                </a:solidFill>
                <a:effectLst/>
                <a:latin typeface="Segoe UI Light" panose="020B0502040204020203" pitchFamily="34" charset="0"/>
                <a:cs typeface="Segoe UI Light" panose="020B0502040204020203" pitchFamily="34" charset="0"/>
              </a:rPr>
              <a:t>Edit query</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Action Pane, select </a:t>
            </a:r>
            <a:r>
              <a:rPr lang="en-US" b="1" i="0" dirty="0">
                <a:solidFill>
                  <a:srgbClr val="161616"/>
                </a:solidFill>
                <a:effectLst/>
                <a:latin typeface="Segoe UI Light" panose="020B0502040204020203" pitchFamily="34" charset="0"/>
                <a:cs typeface="Segoe UI Light" panose="020B0502040204020203" pitchFamily="34" charset="0"/>
              </a:rPr>
              <a:t>Run automatic role assignment</a:t>
            </a:r>
            <a:r>
              <a:rPr lang="en-US" b="0" i="0" dirty="0">
                <a:solidFill>
                  <a:srgbClr val="161616"/>
                </a:solidFill>
                <a:effectLst/>
                <a:latin typeface="Segoe UI Light" panose="020B0502040204020203" pitchFamily="34" charset="0"/>
                <a:cs typeface="Segoe UI Light" panose="020B0502040204020203" pitchFamily="34" charset="0"/>
              </a:rPr>
              <a:t>. You will see the users that have been added in the middle column under the </a:t>
            </a:r>
            <a:r>
              <a:rPr lang="en-US" b="1" i="0" dirty="0">
                <a:solidFill>
                  <a:srgbClr val="161616"/>
                </a:solidFill>
                <a:effectLst/>
                <a:latin typeface="Segoe UI Light" panose="020B0502040204020203" pitchFamily="34" charset="0"/>
                <a:cs typeface="Segoe UI Light" panose="020B0502040204020203" pitchFamily="34" charset="0"/>
              </a:rPr>
              <a:t>Users assigned to role</a:t>
            </a:r>
            <a:r>
              <a:rPr lang="en-US" b="0" i="0" dirty="0">
                <a:solidFill>
                  <a:srgbClr val="161616"/>
                </a:solidFill>
                <a:effectLst/>
                <a:latin typeface="Segoe UI Light" panose="020B0502040204020203" pitchFamily="34" charset="0"/>
                <a:cs typeface="Segoe UI Light" panose="020B0502040204020203" pitchFamily="34" charset="0"/>
              </a:rPr>
              <a:t> heading.</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18946368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https://learn.microsoft.com/training/modules/role-security-finance-operations/6-exercise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8182297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41255639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Permission</a:t>
            </a:r>
            <a:r>
              <a:rPr lang="en-US" dirty="0"/>
              <a:t>: Permissions are the most granular security element, and they are used to grant access to specific menu items, fields, and tables.</a:t>
            </a:r>
          </a:p>
          <a:p>
            <a:pPr marL="228600" indent="-228600">
              <a:buAutoNum type="arabicPeriod"/>
            </a:pPr>
            <a:r>
              <a:rPr lang="en-US" b="1" dirty="0"/>
              <a:t>Role</a:t>
            </a:r>
            <a:r>
              <a:rPr lang="en-US" dirty="0"/>
              <a:t>: A role is assigned directly to a user. All other security elements such as duties, privileges, and permissions are contained within the role.</a:t>
            </a:r>
          </a:p>
          <a:p>
            <a:pPr marL="228600" indent="-228600">
              <a:buAutoNum type="arabicPeriod"/>
            </a:pPr>
            <a:r>
              <a:rPr lang="en-US" dirty="0"/>
              <a:t>The </a:t>
            </a:r>
            <a:r>
              <a:rPr lang="en-US" b="1" dirty="0"/>
              <a:t>extensible data security (XDS) framework </a:t>
            </a:r>
            <a:r>
              <a:rPr lang="en-US" dirty="0"/>
              <a:t>is used to assign data security policies to security roles, which deny access to a certain table, row, or field.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19229666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161616"/>
                </a:solidFill>
                <a:effectLst/>
                <a:latin typeface="Segoe UI Light" panose="020B0502040204020203" pitchFamily="34" charset="0"/>
                <a:cs typeface="Segoe UI Light" panose="020B0502040204020203" pitchFamily="34" charset="0"/>
              </a:rPr>
              <a:t>Links to related modules (and sites) for specific topics</a:t>
            </a: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Topic: </a:t>
            </a:r>
            <a:r>
              <a:rPr lang="en-US" b="0" i="0" dirty="0">
                <a:solidFill>
                  <a:srgbClr val="161616"/>
                </a:solidFill>
                <a:effectLst/>
                <a:latin typeface="Segoe UI Light" panose="020B0502040204020203" pitchFamily="34" charset="0"/>
                <a:cs typeface="Segoe UI Light" panose="020B0502040204020203" pitchFamily="34" charset="0"/>
              </a:rPr>
              <a:t>Role-based security overview</a:t>
            </a:r>
          </a:p>
          <a:p>
            <a:pPr marL="171450" indent="-171450">
              <a:buFont typeface="Arial" panose="020B0604020202020204" pitchFamily="34" charset="0"/>
              <a:buChar char="•"/>
            </a:pPr>
            <a:r>
              <a:rPr lang="en-US" b="0" i="0" dirty="0">
                <a:solidFill>
                  <a:srgbClr val="161616"/>
                </a:solidFill>
                <a:effectLst/>
                <a:latin typeface="Segoe UI Light" panose="020B0502040204020203" pitchFamily="34" charset="0"/>
                <a:cs typeface="Segoe UI Light" panose="020B0502040204020203" pitchFamily="34" charset="0"/>
              </a:rPr>
              <a:t>Link: </a:t>
            </a:r>
            <a:r>
              <a:rPr lang="en-US" b="0" i="0" u="none" strike="noStrike" dirty="0">
                <a:effectLst/>
                <a:latin typeface="Segoe UI Light" panose="020B0502040204020203" pitchFamily="34" charset="0"/>
                <a:cs typeface="Segoe UI Light" panose="020B0502040204020203" pitchFamily="34" charset="0"/>
                <a:hlinkClick r:id="rId3"/>
              </a:rPr>
              <a:t>Role-based security</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9876682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https://learn.microsoft.com/training/modules/apply-basic-performance-optimization-finance-operations/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494747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41137478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34119412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 of temporary tables:</a:t>
            </a:r>
          </a:p>
          <a:p>
            <a:pPr marL="171450" indent="-171450">
              <a:buFont typeface="Arial" panose="020B0604020202020204" pitchFamily="34" charset="0"/>
              <a:buChar char="•"/>
            </a:pPr>
            <a:r>
              <a:rPr lang="en-US" dirty="0"/>
              <a:t>Temporary tables can efficiently create and clean up temporary data. </a:t>
            </a:r>
          </a:p>
          <a:p>
            <a:endParaRPr lang="en-US" dirty="0"/>
          </a:p>
          <a:p>
            <a:r>
              <a:rPr lang="en-US" b="1" dirty="0"/>
              <a:t>Different types of temporary table:</a:t>
            </a:r>
          </a:p>
          <a:p>
            <a:pPr marL="171450" indent="-171450">
              <a:buFont typeface="Arial" panose="020B0604020202020204" pitchFamily="34" charset="0"/>
              <a:buChar char="•"/>
            </a:pPr>
            <a:r>
              <a:rPr lang="en-US" dirty="0"/>
              <a:t>There are two types of temporary tables - </a:t>
            </a:r>
            <a:r>
              <a:rPr lang="en-US" dirty="0" err="1"/>
              <a:t>InMemory</a:t>
            </a:r>
            <a:r>
              <a:rPr lang="en-US" dirty="0"/>
              <a:t> and </a:t>
            </a:r>
            <a:r>
              <a:rPr lang="en-US" dirty="0" err="1"/>
              <a:t>TempDB</a:t>
            </a:r>
            <a:r>
              <a:rPr lang="en-US" dirty="0"/>
              <a:t>. </a:t>
            </a:r>
          </a:p>
          <a:p>
            <a:endParaRPr lang="en-US" dirty="0"/>
          </a:p>
          <a:p>
            <a:r>
              <a:rPr lang="en-US" b="1" dirty="0"/>
              <a:t>When they should be used?</a:t>
            </a:r>
          </a:p>
          <a:p>
            <a:pPr marL="171450" indent="-171450">
              <a:buFont typeface="Arial" panose="020B0604020202020204" pitchFamily="34" charset="0"/>
              <a:buChar char="•"/>
            </a:pPr>
            <a:r>
              <a:rPr lang="en-US" dirty="0" err="1"/>
              <a:t>InMemory</a:t>
            </a:r>
            <a:r>
              <a:rPr lang="en-US" dirty="0"/>
              <a:t> tables use an indexed sequential access method (ISAM) file, while </a:t>
            </a:r>
            <a:r>
              <a:rPr lang="en-US" dirty="0" err="1"/>
              <a:t>TempDB</a:t>
            </a:r>
            <a:r>
              <a:rPr lang="en-US" dirty="0"/>
              <a:t> tables use the </a:t>
            </a:r>
            <a:r>
              <a:rPr lang="en-US" dirty="0" err="1"/>
              <a:t>TempDB</a:t>
            </a:r>
            <a:r>
              <a:rPr lang="en-US" dirty="0"/>
              <a:t> database of the SQL Server. </a:t>
            </a:r>
          </a:p>
          <a:p>
            <a:pPr marL="171450" indent="-171450">
              <a:buFont typeface="Arial" panose="020B0604020202020204" pitchFamily="34" charset="0"/>
              <a:buChar char="•"/>
            </a:pPr>
            <a:r>
              <a:rPr lang="en-US" dirty="0" err="1"/>
              <a:t>InMemory</a:t>
            </a:r>
            <a:r>
              <a:rPr lang="en-US" dirty="0"/>
              <a:t> tables are useful for storing and retrieving data without writing it to the database, while </a:t>
            </a:r>
            <a:r>
              <a:rPr lang="en-US" dirty="0" err="1"/>
              <a:t>TempDB</a:t>
            </a:r>
            <a:r>
              <a:rPr lang="en-US" dirty="0"/>
              <a:t> tables are commonly used on reports to manipulate data. Both types of tables have limitations and capabilities, and the choice of table type depends on the specific use case.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Light" panose="020B0502040204020203" pitchFamily="34" charset="0"/>
                <a:cs typeface="Segoe UI Light" panose="020B0502040204020203" pitchFamily="34" charset="0"/>
              </a:rPr>
              <a:t>https://www.microsoft.com/videoplayer/embed/RE4bbcG?postJsllMsg=true </a:t>
            </a:r>
          </a:p>
          <a:p>
            <a:r>
              <a:rPr lang="en-US" b="0" i="0" dirty="0">
                <a:solidFill>
                  <a:srgbClr val="333333"/>
                </a:solidFill>
                <a:effectLst/>
                <a:latin typeface="Segoe UI Light" panose="020B0502040204020203" pitchFamily="34" charset="0"/>
                <a:cs typeface="Segoe UI Light" panose="020B0502040204020203" pitchFamily="34" charset="0"/>
              </a:rPr>
              <a:t>This </a:t>
            </a:r>
            <a:r>
              <a:rPr lang="en-US" dirty="0">
                <a:hlinkClick r:id="rId3"/>
              </a:rPr>
              <a:t>video</a:t>
            </a:r>
            <a:r>
              <a:rPr lang="en-US" b="0" i="0" dirty="0">
                <a:solidFill>
                  <a:srgbClr val="333333"/>
                </a:solidFill>
                <a:effectLst/>
                <a:latin typeface="Segoe UI Light" panose="020B0502040204020203" pitchFamily="34" charset="0"/>
                <a:cs typeface="Segoe UI Light" panose="020B0502040204020203" pitchFamily="34" charset="0"/>
              </a:rPr>
              <a:t> demonstrates how to create a new project.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857368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Poorly created queries can cause performance issues. You can apply a few best practices to queries to avoid unnecessary impacts on performance.</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All queries should pull only the required data needed</a:t>
            </a:r>
            <a:r>
              <a:rPr lang="en-US" b="0" i="0" dirty="0">
                <a:solidFill>
                  <a:srgbClr val="161616"/>
                </a:solidFill>
                <a:effectLst/>
                <a:latin typeface="Segoe UI Light" panose="020B0502040204020203" pitchFamily="34" charset="0"/>
                <a:cs typeface="Segoe UI Light" panose="020B0502040204020203" pitchFamily="34" charset="0"/>
              </a:rPr>
              <a:t> - Your queries should pull from a defined list of fields. For example, if you need to pull a customer’s account number, you should limit your query to only pull the </a:t>
            </a:r>
            <a:r>
              <a:rPr lang="en-US" b="1" i="0" dirty="0">
                <a:solidFill>
                  <a:srgbClr val="161616"/>
                </a:solidFill>
                <a:effectLst/>
                <a:latin typeface="Segoe UI Light" panose="020B0502040204020203" pitchFamily="34" charset="0"/>
                <a:cs typeface="Segoe UI Light" panose="020B0502040204020203" pitchFamily="34" charset="0"/>
              </a:rPr>
              <a:t>Account number</a:t>
            </a:r>
            <a:r>
              <a:rPr lang="en-US" b="0" i="0" dirty="0">
                <a:solidFill>
                  <a:srgbClr val="161616"/>
                </a:solidFill>
                <a:effectLst/>
                <a:latin typeface="Segoe UI Light" panose="020B0502040204020203" pitchFamily="34" charset="0"/>
                <a:cs typeface="Segoe UI Light" panose="020B0502040204020203" pitchFamily="34" charset="0"/>
              </a:rPr>
              <a:t> field. Pulling unnecessary fields will decrease performance.</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Avoid nested queries</a:t>
            </a:r>
            <a:r>
              <a:rPr lang="en-US" b="0" i="0" dirty="0">
                <a:solidFill>
                  <a:srgbClr val="161616"/>
                </a:solidFill>
                <a:effectLst/>
                <a:latin typeface="Segoe UI Light" panose="020B0502040204020203" pitchFamily="34" charset="0"/>
                <a:cs typeface="Segoe UI Light" panose="020B0502040204020203" pitchFamily="34" charset="0"/>
              </a:rPr>
              <a:t> - Nested queries are queries within a query. For example, a nested query occurs if you create a query to pull the </a:t>
            </a:r>
            <a:r>
              <a:rPr lang="en-US" b="1" i="0" dirty="0">
                <a:solidFill>
                  <a:srgbClr val="161616"/>
                </a:solidFill>
                <a:effectLst/>
                <a:latin typeface="Segoe UI Light" panose="020B0502040204020203" pitchFamily="34" charset="0"/>
                <a:cs typeface="Segoe UI Light" panose="020B0502040204020203" pitchFamily="34" charset="0"/>
              </a:rPr>
              <a:t>Customer</a:t>
            </a:r>
            <a:r>
              <a:rPr lang="en-US" b="0" i="0" dirty="0">
                <a:solidFill>
                  <a:srgbClr val="161616"/>
                </a:solidFill>
                <a:effectLst/>
                <a:latin typeface="Segoe UI Light" panose="020B0502040204020203" pitchFamily="34" charset="0"/>
                <a:cs typeface="Segoe UI Light" panose="020B0502040204020203" pitchFamily="34" charset="0"/>
              </a:rPr>
              <a:t> table and then create a second query to pull the </a:t>
            </a:r>
            <a:r>
              <a:rPr lang="en-US" b="1" i="0" dirty="0">
                <a:solidFill>
                  <a:srgbClr val="161616"/>
                </a:solidFill>
                <a:effectLst/>
                <a:latin typeface="Segoe UI Light" panose="020B0502040204020203" pitchFamily="34" charset="0"/>
                <a:cs typeface="Segoe UI Light" panose="020B0502040204020203" pitchFamily="34" charset="0"/>
              </a:rPr>
              <a:t>Sales</a:t>
            </a:r>
            <a:r>
              <a:rPr lang="en-US" b="0" i="0" dirty="0">
                <a:solidFill>
                  <a:srgbClr val="161616"/>
                </a:solidFill>
                <a:effectLst/>
                <a:latin typeface="Segoe UI Light" panose="020B0502040204020203" pitchFamily="34" charset="0"/>
                <a:cs typeface="Segoe UI Light" panose="020B0502040204020203" pitchFamily="34" charset="0"/>
              </a:rPr>
              <a:t> table based on the first query. Instead, use a join to link the two tables into a single query.</a:t>
            </a:r>
          </a:p>
          <a:p>
            <a:pPr algn="l">
              <a:buFont typeface="Arial" panose="020B0604020202020204" pitchFamily="34" charset="0"/>
              <a:buChar char="•"/>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The four types of joins that you can make with select queries are:</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Join</a:t>
            </a:r>
            <a:r>
              <a:rPr lang="en-US" b="0" i="0" dirty="0">
                <a:solidFill>
                  <a:srgbClr val="161616"/>
                </a:solidFill>
                <a:effectLst/>
                <a:latin typeface="Segoe UI Light" panose="020B0502040204020203" pitchFamily="34" charset="0"/>
                <a:cs typeface="Segoe UI Light" panose="020B0502040204020203" pitchFamily="34" charset="0"/>
              </a:rPr>
              <a:t> - The standard join pulls records that match on both tables, like an inner join.</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Outer join</a:t>
            </a:r>
            <a:r>
              <a:rPr lang="en-US" b="0" i="0" dirty="0">
                <a:solidFill>
                  <a:srgbClr val="161616"/>
                </a:solidFill>
                <a:effectLst/>
                <a:latin typeface="Segoe UI Light" panose="020B0502040204020203" pitchFamily="34" charset="0"/>
                <a:cs typeface="Segoe UI Light" panose="020B0502040204020203" pitchFamily="34" charset="0"/>
              </a:rPr>
              <a:t> - This join pulls records regardless of whether those records match on both tables.</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Exists join</a:t>
            </a:r>
            <a:r>
              <a:rPr lang="en-US" b="0" i="0" dirty="0">
                <a:solidFill>
                  <a:srgbClr val="161616"/>
                </a:solidFill>
                <a:effectLst/>
                <a:latin typeface="Segoe UI Light" panose="020B0502040204020203" pitchFamily="34" charset="0"/>
                <a:cs typeface="Segoe UI Light" panose="020B0502040204020203" pitchFamily="34" charset="0"/>
              </a:rPr>
              <a:t> - This join pulls all the records from the first table that match the records in the second table. No records from the second table are returned.</a:t>
            </a:r>
          </a:p>
          <a:p>
            <a:pPr marL="171450" indent="-171450" algn="l">
              <a:buFont typeface="Arial" panose="020B0604020202020204" pitchFamily="34" charset="0"/>
              <a:buChar char="•"/>
            </a:pPr>
            <a:r>
              <a:rPr lang="en-US" b="1" i="0" dirty="0" err="1">
                <a:solidFill>
                  <a:srgbClr val="161616"/>
                </a:solidFill>
                <a:effectLst/>
                <a:latin typeface="Segoe UI Light" panose="020B0502040204020203" pitchFamily="34" charset="0"/>
                <a:cs typeface="Segoe UI Light" panose="020B0502040204020203" pitchFamily="34" charset="0"/>
              </a:rPr>
              <a:t>Notexists</a:t>
            </a:r>
            <a:r>
              <a:rPr lang="en-US" b="1" i="0" dirty="0">
                <a:solidFill>
                  <a:srgbClr val="161616"/>
                </a:solidFill>
                <a:effectLst/>
                <a:latin typeface="Segoe UI Light" panose="020B0502040204020203" pitchFamily="34" charset="0"/>
                <a:cs typeface="Segoe UI Light" panose="020B0502040204020203" pitchFamily="34" charset="0"/>
              </a:rPr>
              <a:t> join</a:t>
            </a:r>
            <a:r>
              <a:rPr lang="en-US" b="0" i="0" dirty="0">
                <a:solidFill>
                  <a:srgbClr val="161616"/>
                </a:solidFill>
                <a:effectLst/>
                <a:latin typeface="Segoe UI Light" panose="020B0502040204020203" pitchFamily="34" charset="0"/>
                <a:cs typeface="Segoe UI Light" panose="020B0502040204020203" pitchFamily="34" charset="0"/>
              </a:rPr>
              <a:t> - This join pulls all the records from the first table that do </a:t>
            </a:r>
            <a:r>
              <a:rPr lang="en-US" b="0" i="1" dirty="0">
                <a:solidFill>
                  <a:srgbClr val="161616"/>
                </a:solidFill>
                <a:effectLst/>
                <a:latin typeface="Segoe UI Light" panose="020B0502040204020203" pitchFamily="34" charset="0"/>
                <a:cs typeface="Segoe UI Light" panose="020B0502040204020203" pitchFamily="34" charset="0"/>
              </a:rPr>
              <a:t>not</a:t>
            </a:r>
            <a:r>
              <a:rPr lang="en-US" b="0" i="0" dirty="0">
                <a:solidFill>
                  <a:srgbClr val="161616"/>
                </a:solidFill>
                <a:effectLst/>
                <a:latin typeface="Segoe UI Light" panose="020B0502040204020203" pitchFamily="34" charset="0"/>
                <a:cs typeface="Segoe UI Light" panose="020B0502040204020203" pitchFamily="34" charset="0"/>
              </a:rPr>
              <a:t> match the records in the second table. No records from the second table are returned.</a:t>
            </a:r>
          </a:p>
          <a:p>
            <a:pPr algn="l">
              <a:buFont typeface="Arial" panose="020B0604020202020204" pitchFamily="34" charset="0"/>
              <a:buChar char="•"/>
            </a:pPr>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Using the appropriate join can increase performance by reducing the number of unneeded records and fields that are pulled.</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13003985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143</a:t>
            </a:fld>
            <a:endParaRPr lang="en-US"/>
          </a:p>
        </p:txBody>
      </p:sp>
    </p:spTree>
    <p:extLst>
      <p:ext uri="{BB962C8B-B14F-4D97-AF65-F5344CB8AC3E}">
        <p14:creationId xmlns:p14="http://schemas.microsoft.com/office/powerpoint/2010/main" val="23278920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4866772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30241950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a:p>
        </p:txBody>
      </p:sp>
    </p:spTree>
    <p:extLst>
      <p:ext uri="{BB962C8B-B14F-4D97-AF65-F5344CB8AC3E}">
        <p14:creationId xmlns:p14="http://schemas.microsoft.com/office/powerpoint/2010/main" val="13330325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148</a:t>
            </a:fld>
            <a:endParaRPr lang="en-US"/>
          </a:p>
        </p:txBody>
      </p:sp>
    </p:spTree>
    <p:extLst>
      <p:ext uri="{BB962C8B-B14F-4D97-AF65-F5344CB8AC3E}">
        <p14:creationId xmlns:p14="http://schemas.microsoft.com/office/powerpoint/2010/main" val="21446787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a:t>
            </a:r>
            <a:r>
              <a:rPr lang="en-US" b="0" i="0">
                <a:solidFill>
                  <a:srgbClr val="161616"/>
                </a:solidFill>
                <a:effectLst/>
                <a:latin typeface="Segoe UI Light" panose="020B0502040204020203" pitchFamily="34" charset="0"/>
                <a:cs typeface="Segoe UI Light" panose="020B0502040204020203" pitchFamily="34" charset="0"/>
              </a:rPr>
              <a:t>com/training</a:t>
            </a:r>
            <a:r>
              <a:rPr lang="en-US" b="0" i="0" dirty="0">
                <a:solidFill>
                  <a:srgbClr val="161616"/>
                </a:solidFill>
                <a:effectLst/>
                <a:latin typeface="Segoe UI Light" panose="020B0502040204020203" pitchFamily="34" charset="0"/>
                <a:cs typeface="Segoe UI Light" panose="020B0502040204020203" pitchFamily="34" charset="0"/>
              </a:rPr>
              <a:t>/modules/apply-basic-performance-optimization-finance-operations/10-exercise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a:p>
        </p:txBody>
      </p:sp>
    </p:spTree>
    <p:extLst>
      <p:ext uri="{BB962C8B-B14F-4D97-AF65-F5344CB8AC3E}">
        <p14:creationId xmlns:p14="http://schemas.microsoft.com/office/powerpoint/2010/main" val="8182297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update_recordSet</a:t>
            </a:r>
            <a:r>
              <a:rPr lang="en-US" dirty="0"/>
              <a:t>: The </a:t>
            </a:r>
            <a:r>
              <a:rPr lang="en-US" dirty="0" err="1"/>
              <a:t>update_recordSet</a:t>
            </a:r>
            <a:r>
              <a:rPr lang="en-US" dirty="0"/>
              <a:t> method updates multiple records with one call to the database and is the best method to use.</a:t>
            </a:r>
          </a:p>
          <a:p>
            <a:pPr marL="228600" indent="-228600">
              <a:buAutoNum type="arabicPeriod"/>
            </a:pPr>
            <a:r>
              <a:rPr lang="en-US" dirty="0" err="1"/>
              <a:t>NotExists</a:t>
            </a:r>
            <a:r>
              <a:rPr lang="en-US" dirty="0"/>
              <a:t> join: A </a:t>
            </a:r>
            <a:r>
              <a:rPr lang="en-US" dirty="0" err="1"/>
              <a:t>notExists</a:t>
            </a:r>
            <a:r>
              <a:rPr lang="en-US" dirty="0"/>
              <a:t> join would return customer data for customers who are not associated with a sales order.</a:t>
            </a:r>
          </a:p>
          <a:p>
            <a:pPr marL="228600" indent="-228600">
              <a:buAutoNum type="arabicPeriod"/>
            </a:pPr>
            <a:r>
              <a:rPr lang="en-US" dirty="0"/>
              <a:t>Top picking: The top picking approach handles multiple records and handles uneven workloads well.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150</a:t>
            </a:fld>
            <a:endParaRPr lang="en-US"/>
          </a:p>
        </p:txBody>
      </p:sp>
    </p:spTree>
    <p:extLst>
      <p:ext uri="{BB962C8B-B14F-4D97-AF65-F5344CB8AC3E}">
        <p14:creationId xmlns:p14="http://schemas.microsoft.com/office/powerpoint/2010/main" val="1944518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9988188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151</a:t>
            </a:fld>
            <a:endParaRPr lang="en-US"/>
          </a:p>
        </p:txBody>
      </p:sp>
    </p:spTree>
    <p:extLst>
      <p:ext uri="{BB962C8B-B14F-4D97-AF65-F5344CB8AC3E}">
        <p14:creationId xmlns:p14="http://schemas.microsoft.com/office/powerpoint/2010/main" val="6949649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https://aka.ms/MB500Learning Path 2Video </a:t>
            </a:r>
          </a:p>
          <a:p>
            <a:r>
              <a:rPr lang="en-US" dirty="0"/>
              <a:t>Additional reference: https://learn.microsoft.com/training/modules/plan-implement-security-finance-operations/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152</a:t>
            </a:fld>
            <a:endParaRPr lang="en-US"/>
          </a:p>
        </p:txBody>
      </p:sp>
    </p:spTree>
    <p:extLst>
      <p:ext uri="{BB962C8B-B14F-4D97-AF65-F5344CB8AC3E}">
        <p14:creationId xmlns:p14="http://schemas.microsoft.com/office/powerpoint/2010/main" val="35104594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33503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2380929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35214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46434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https://www.microsoft.com/videoplayer/embed/RE4byCh?postJsllMsg=true</a:t>
            </a:r>
          </a:p>
          <a:p>
            <a:r>
              <a:rPr lang="en-US" dirty="0"/>
              <a:t>Watch this </a:t>
            </a:r>
            <a:r>
              <a:rPr lang="en-US" dirty="0">
                <a:hlinkClick r:id="rId3"/>
              </a:rPr>
              <a:t>video</a:t>
            </a:r>
            <a:r>
              <a:rPr lang="en-US" dirty="0"/>
              <a:t> to learn about creating a deployable package.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8602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82822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2779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a:t>
            </a:r>
            <a:r>
              <a:rPr lang="en-US" dirty="0"/>
              <a:t>https://learn.microsoft.com/training/modules/customize-visual-studio-finance-operations/7-exercise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Lab - Create a project and add an element - Training | Microsoft Learn</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249031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Extend </a:t>
            </a:r>
            <a:r>
              <a:rPr lang="en-US" dirty="0" err="1"/>
              <a:t>VendorInvoiceLineEntity</a:t>
            </a:r>
            <a:r>
              <a:rPr lang="en-US" dirty="0"/>
              <a:t>: Most elements can be modified by extension.</a:t>
            </a:r>
          </a:p>
          <a:p>
            <a:r>
              <a:rPr lang="en-US" dirty="0"/>
              <a:t>2. When you build it: Building is what creates the metadata to reflect your code, and the metadata is what finance and operations apps uses to define its behaviors.</a:t>
            </a:r>
          </a:p>
          <a:p>
            <a:r>
              <a:rPr lang="en-US" dirty="0"/>
              <a:t>3. Database synchronization: If your table isn't syncing, you should perform a database synchronization.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8657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82584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https://learn.microsoft.com/training/modules/get-started-xpp-finance-operations/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4809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anose="020B0502040204020203" pitchFamily="34" charset="0"/>
                <a:cs typeface="Segoe UI Light" panose="020B0502040204020203" pitchFamily="34" charset="0"/>
              </a:rPr>
              <a:t>Note:</a:t>
            </a:r>
            <a:r>
              <a:rPr lang="en-US" b="0" dirty="0">
                <a:latin typeface="Segoe UI Light" panose="020B0502040204020203" pitchFamily="34" charset="0"/>
                <a:cs typeface="Segoe UI Light" panose="020B0502040204020203" pitchFamily="34" charset="0"/>
              </a:rPr>
              <a:t> To start programming, you will need access to a finance and operations apps developer environment and Visual Studio, you will also need a Visual Studio license.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120655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12641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https://www.microsoft.com/videoplayer/embed/RE4bJ1i?postJsllMsg=true</a:t>
            </a:r>
          </a:p>
          <a:p>
            <a:r>
              <a:rPr lang="en-US" dirty="0"/>
              <a:t>This </a:t>
            </a:r>
            <a:r>
              <a:rPr lang="en-US" dirty="0">
                <a:hlinkClick r:id="rId3"/>
              </a:rPr>
              <a:t>video</a:t>
            </a:r>
            <a:r>
              <a:rPr lang="en-US" dirty="0"/>
              <a:t> demonstrates how to declare a variable.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702926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18587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51654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https://learn.microsoft.com/training/modules/set-up-vhd-finance-operations/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12240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https://www.microsoft.com/videoplayer/embed/RE4byCj?postJsllMsg=true </a:t>
            </a:r>
          </a:p>
          <a:p>
            <a:r>
              <a:rPr lang="en-US" dirty="0"/>
              <a:t>Watch this </a:t>
            </a:r>
            <a:r>
              <a:rPr lang="en-US" dirty="0">
                <a:hlinkClick r:id="rId3"/>
              </a:rPr>
              <a:t>video</a:t>
            </a:r>
            <a:r>
              <a:rPr lang="en-US" dirty="0"/>
              <a:t> to learn about conditional statements: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45206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exception handling is used to deal with errors.</a:t>
            </a:r>
          </a:p>
          <a:p>
            <a:r>
              <a:rPr lang="en-US" dirty="0"/>
              <a:t>throw statement can be used to give an error exception.</a:t>
            </a:r>
          </a:p>
          <a:p>
            <a:r>
              <a:rPr lang="en-US" dirty="0"/>
              <a:t>try...catch statement can be used to process code and handle exceptions.</a:t>
            </a:r>
          </a:p>
          <a:p>
            <a:r>
              <a:rPr lang="en-US" dirty="0"/>
              <a:t>retry can be written in a catch block to jump back to the first line of code within the try block.</a:t>
            </a:r>
          </a:p>
          <a:p>
            <a:r>
              <a:rPr lang="en-US" dirty="0"/>
              <a:t>finally clause can be added to a try...catch statement to execute statements when the try block exits.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03941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3595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865972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368193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a:t>
            </a:r>
            <a:r>
              <a:rPr lang="en-US" dirty="0" err="1"/>
              <a:t>enum</a:t>
            </a:r>
            <a:r>
              <a:rPr lang="en-US" dirty="0"/>
              <a:t> data type should be used: The </a:t>
            </a:r>
            <a:r>
              <a:rPr lang="en-US" dirty="0" err="1"/>
              <a:t>enum</a:t>
            </a:r>
            <a:r>
              <a:rPr lang="en-US" dirty="0"/>
              <a:t> type allows you to use a defined list of values.</a:t>
            </a:r>
          </a:p>
          <a:p>
            <a:r>
              <a:rPr lang="en-US" dirty="0"/>
              <a:t>2. Switch statement: The switch statement allows you to use cases. If the case matches the value of the switch expression, then a specific code block can run. A default case can also be used when no other cases match.</a:t>
            </a:r>
          </a:p>
          <a:p>
            <a:r>
              <a:rPr lang="en-US" dirty="0"/>
              <a:t>3. The retry statement could be used in the catch statement to rerun the try block: The retry statement will rerun the try block to give the code another opportunity to succeed.</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164482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6566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https://learn.microsoft.com/training/modules/develop-object-oriented-code-finance-operations/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77907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55958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anose="020B0502040204020203" pitchFamily="34" charset="0"/>
                <a:cs typeface="Segoe UI Light" panose="020B0502040204020203" pitchFamily="34" charset="0"/>
              </a:rPr>
              <a:t>Note: </a:t>
            </a:r>
            <a:r>
              <a:rPr lang="en-US" b="0" dirty="0">
                <a:latin typeface="Segoe UI Light" panose="020B0502040204020203" pitchFamily="34" charset="0"/>
                <a:cs typeface="Segoe UI Light" panose="020B0502040204020203" pitchFamily="34" charset="0"/>
              </a:rPr>
              <a:t>With a downloadable virtual hard disk (VHD) for finance and operations apps, you can:</a:t>
            </a:r>
          </a:p>
          <a:p>
            <a:pPr marL="171450" indent="-17145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Download it to develop on, ensuring that no issues will occur with other pieces of architecture or your implementation.</a:t>
            </a:r>
          </a:p>
          <a:p>
            <a:pPr marL="171450" indent="-17145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Use it for extra testing.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77765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77176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47357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55805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938506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3803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https://learn.microsoft.com/training/modules/develop-object-oriented-code-finance-operations/7-exercise</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00672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Protected and public methods can use Chain of Command.</a:t>
            </a:r>
          </a:p>
          <a:p>
            <a:pPr marL="228600" indent="-228600">
              <a:buAutoNum type="arabicPeriod"/>
            </a:pPr>
            <a:r>
              <a:rPr lang="en-US" dirty="0"/>
              <a:t>You can declare a variable after the variable is used: This statement is NOT true. You cannot declare a variable after it is used in code.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151533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0879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https://learn.microsoft.com/training/modules/application-lifecycle-finance-operations/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861434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45294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88445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499665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Note</a:t>
            </a:r>
            <a:r>
              <a:rPr lang="en-US" dirty="0"/>
              <a:t>: A model is a group of elements, including metadata and source files that define a solution with customizations.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7472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1616"/>
                </a:solidFill>
                <a:effectLst/>
                <a:latin typeface="Segoe UI Light" panose="020B0502040204020203" pitchFamily="34" charset="0"/>
                <a:cs typeface="Segoe UI Light" panose="020B0502040204020203" pitchFamily="34" charset="0"/>
              </a:rPr>
              <a:t>Note</a:t>
            </a:r>
            <a:r>
              <a:rPr lang="en-US" b="0" i="0" dirty="0">
                <a:solidFill>
                  <a:srgbClr val="161616"/>
                </a:solidFill>
                <a:effectLst/>
                <a:latin typeface="Segoe UI Light" panose="020B0502040204020203" pitchFamily="34" charset="0"/>
                <a:cs typeface="Segoe UI Light" panose="020B0502040204020203" pitchFamily="34" charset="0"/>
              </a:rPr>
              <a:t>: This unit reviews development processes that are used to manage the build, testing, and quality control processes, and provides information about how to plan for managing these processes.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953941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40641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1" dirty="0"/>
              <a:t>Agile</a:t>
            </a:r>
            <a:r>
              <a:rPr lang="en-US" dirty="0"/>
              <a:t> is useful when requirements are undefined and additional requirements are expected throughout the project life cycle.</a:t>
            </a:r>
          </a:p>
          <a:p>
            <a:r>
              <a:rPr lang="en-US" dirty="0"/>
              <a:t>2. </a:t>
            </a:r>
            <a:r>
              <a:rPr lang="en-US" b="1" dirty="0"/>
              <a:t>Tier 1 </a:t>
            </a:r>
            <a:r>
              <a:rPr lang="en-US" dirty="0"/>
              <a:t>environments are for development.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500815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589001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https://learn.microsoft.com/training/modules/build-edt-enums-finance-operations/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955082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486623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1616"/>
                </a:solidFill>
                <a:effectLst/>
                <a:latin typeface="Segoe UI" panose="020B0502040204020203" pitchFamily="34" charset="0"/>
              </a:rPr>
              <a:t>Note</a:t>
            </a:r>
            <a:r>
              <a:rPr lang="en-US" b="0" i="0" dirty="0">
                <a:solidFill>
                  <a:srgbClr val="161616"/>
                </a:solidFill>
                <a:effectLst/>
                <a:latin typeface="Segoe UI" panose="020B0502040204020203" pitchFamily="34" charset="0"/>
              </a:rPr>
              <a:t>: X++ data types are divided into primitive data types and composite data types. In the AOT, you can create EDTs and base </a:t>
            </a:r>
            <a:r>
              <a:rPr lang="en-US" b="0" i="0" dirty="0" err="1">
                <a:solidFill>
                  <a:srgbClr val="161616"/>
                </a:solidFill>
                <a:effectLst/>
                <a:latin typeface="Segoe UI" panose="020B0502040204020203" pitchFamily="34" charset="0"/>
              </a:rPr>
              <a:t>enums</a:t>
            </a:r>
            <a:r>
              <a:rPr lang="en-US" b="0" i="0" dirty="0">
                <a:solidFill>
                  <a:srgbClr val="161616"/>
                </a:solidFill>
                <a:effectLst/>
                <a:latin typeface="Segoe UI" panose="020B0502040204020203" pitchFamily="34" charset="0"/>
              </a:rPr>
              <a:t> that build on the primitive data types.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831653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38844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30119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a:t>
            </a:r>
            <a:r>
              <a:rPr lang="en-US" b="1" i="0" dirty="0">
                <a:solidFill>
                  <a:srgbClr val="161616"/>
                </a:solidFill>
                <a:effectLst/>
                <a:latin typeface="Segoe UI Light" panose="020B0502040204020203" pitchFamily="34" charset="0"/>
                <a:cs typeface="Segoe UI Light" panose="020B0502040204020203" pitchFamily="34" charset="0"/>
              </a:rPr>
              <a:t>https://learn.microsoft.com/training/modules/build-edt-enums-finance-operations/4-lab</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151257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numerical value (or integer): Base </a:t>
            </a:r>
            <a:r>
              <a:rPr lang="en-US" dirty="0" err="1"/>
              <a:t>enums</a:t>
            </a:r>
            <a:r>
              <a:rPr lang="en-US" dirty="0"/>
              <a:t> are stored as numeric values (for example, 0, 1, 2) in the database.</a:t>
            </a:r>
          </a:p>
          <a:p>
            <a:pPr marL="228600" indent="-228600">
              <a:buAutoNum type="arabicPeriod"/>
            </a:pPr>
            <a:r>
              <a:rPr lang="en-US" dirty="0"/>
              <a:t>EDTs are more easily compiled is not true: EDTs are compiled in the same way as any primitive data type.</a:t>
            </a:r>
          </a:p>
          <a:p>
            <a:pPr marL="228600" indent="-228600">
              <a:buAutoNum type="arabicPeriod"/>
            </a:pPr>
            <a:r>
              <a:rPr lang="en-US" dirty="0"/>
              <a:t>A date field is an EDT, not a base </a:t>
            </a:r>
            <a:r>
              <a:rPr lang="en-US" dirty="0" err="1"/>
              <a:t>enum</a:t>
            </a:r>
            <a:r>
              <a:rPr lang="en-US" dirty="0"/>
              <a:t>, that is used in the user interface.</a:t>
            </a:r>
          </a:p>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642845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3388402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https://learn.microsoft.com/training/modules/build-tables-finance-operations/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13629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88135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267124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6788978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9497756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377166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25554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988221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543287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灯片编号占位符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777821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https://learn.microsoft.com/training/modules/build-tables-finance-operations/4-exercise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4121694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The Extends and Supports Inheritance properties</a:t>
            </a:r>
            <a:r>
              <a:rPr lang="en-US" dirty="0"/>
              <a:t>: The Supports Inheritance property can be selected as “Yes” or “No” to determine if a table supports inheritance. The Extends property is used to determine which table will be inherited from or extended.</a:t>
            </a:r>
          </a:p>
          <a:p>
            <a:pPr marL="228600" indent="-228600">
              <a:buAutoNum type="arabicPeriod"/>
            </a:pPr>
            <a:r>
              <a:rPr lang="en-US" b="1" dirty="0"/>
              <a:t>Yes</a:t>
            </a:r>
            <a:r>
              <a:rPr lang="en-US" dirty="0"/>
              <a:t>: Field groups store logical groupings of fields, such as different fields relating to an address. If fields are added to a field group, and that field group is used on a form, the form will automatically update to reflect the new fields that were added to the field group on the table.</a:t>
            </a:r>
          </a:p>
          <a:p>
            <a:pPr marL="228600" indent="-228600">
              <a:buAutoNum type="arabicPeriod"/>
            </a:pPr>
            <a:r>
              <a:rPr lang="en-US" b="1" dirty="0"/>
              <a:t>An index is used to improve the speed of data retrieval</a:t>
            </a:r>
            <a:r>
              <a:rPr lang="en-US" dirty="0"/>
              <a:t>: The main purpose of an index is to increase the speed of retrieving data.</a:t>
            </a:r>
          </a:p>
          <a:p>
            <a:pPr marL="228600" indent="-228600">
              <a:buAutoNum type="arabicPeriod"/>
            </a:pPr>
            <a:r>
              <a:rPr lang="en-US" b="1" dirty="0"/>
              <a:t>A string with T-SQL</a:t>
            </a:r>
            <a:r>
              <a:rPr lang="en-US" dirty="0"/>
              <a:t>: The view method for a computed column should return T-SQL to be executed on the SQL Server. In the </a:t>
            </a:r>
            <a:r>
              <a:rPr lang="en-US" dirty="0" err="1"/>
              <a:t>DictView</a:t>
            </a:r>
            <a:r>
              <a:rPr lang="en-US" dirty="0"/>
              <a:t> class, you can use the method </a:t>
            </a:r>
            <a:r>
              <a:rPr lang="en-US" dirty="0" err="1"/>
              <a:t>computedColumnString</a:t>
            </a:r>
            <a:r>
              <a:rPr lang="en-US" dirty="0"/>
              <a:t> to generate T-SQL. The </a:t>
            </a:r>
            <a:r>
              <a:rPr lang="en-US" dirty="0" err="1"/>
              <a:t>SysComputedColumn</a:t>
            </a:r>
            <a:r>
              <a:rPr lang="en-US" dirty="0"/>
              <a:t> class provides helpful syntax for more complicated computed columns.</a:t>
            </a:r>
          </a:p>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466921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269609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https://learn.microsoft.com/training/modules/build-forms-optimize-finance-operations/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9898024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3330325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Many of the form styles and templates from Microsoft Dynamics AX 2012 continue to be supported in finance and operations apps. If a legacy form style or template is no longer supported, there is likely a migration path to a current pattern.</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Many form patterns are used in finance and operations apps. The following list highlights the most common patterns that you will encounter and develop. For a full list of supported form patterns and </a:t>
            </a:r>
            <a:r>
              <a:rPr lang="en-US" b="0" i="0" dirty="0" err="1">
                <a:solidFill>
                  <a:srgbClr val="161616"/>
                </a:solidFill>
                <a:effectLst/>
                <a:latin typeface="Segoe UI Light" panose="020B0502040204020203" pitchFamily="34" charset="0"/>
                <a:cs typeface="Segoe UI Light" panose="020B0502040204020203" pitchFamily="34" charset="0"/>
              </a:rPr>
              <a:t>subpatterns</a:t>
            </a:r>
            <a:r>
              <a:rPr lang="en-US" b="0" i="0" dirty="0">
                <a:solidFill>
                  <a:srgbClr val="161616"/>
                </a:solidFill>
                <a:effectLst/>
                <a:latin typeface="Segoe UI Light" panose="020B0502040204020203" pitchFamily="34" charset="0"/>
                <a:cs typeface="Segoe UI Light" panose="020B0502040204020203" pitchFamily="34" charset="0"/>
              </a:rPr>
              <a:t>, go to the Summary unit of this module.</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Simple List pattern</a:t>
            </a:r>
            <a:r>
              <a:rPr lang="en-US" b="0" i="0" dirty="0">
                <a:solidFill>
                  <a:srgbClr val="161616"/>
                </a:solidFill>
                <a:effectLst/>
                <a:latin typeface="Segoe UI Light" panose="020B0502040204020203" pitchFamily="34" charset="0"/>
                <a:cs typeface="Segoe UI Light" panose="020B0502040204020203" pitchFamily="34" charset="0"/>
              </a:rPr>
              <a:t> - Used to maintain data for entities that contain six or fewer fields and no parent/child relationships.</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Simple List and Details pattern</a:t>
            </a:r>
            <a:r>
              <a:rPr lang="en-US" b="0" i="0" dirty="0">
                <a:solidFill>
                  <a:srgbClr val="161616"/>
                </a:solidFill>
                <a:effectLst/>
                <a:latin typeface="Segoe UI Light" panose="020B0502040204020203" pitchFamily="34" charset="0"/>
                <a:cs typeface="Segoe UI Light" panose="020B0502040204020203" pitchFamily="34" charset="0"/>
              </a:rPr>
              <a:t> - Used to maintain data for entities that contain six or more fields.</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Simple Details pattern</a:t>
            </a:r>
            <a:r>
              <a:rPr lang="en-US" b="0" i="0" dirty="0">
                <a:solidFill>
                  <a:srgbClr val="161616"/>
                </a:solidFill>
                <a:effectLst/>
                <a:latin typeface="Segoe UI Light" panose="020B0502040204020203" pitchFamily="34" charset="0"/>
                <a:cs typeface="Segoe UI Light" panose="020B0502040204020203" pitchFamily="34" charset="0"/>
              </a:rPr>
              <a:t> - Used to present a simple set of fields to the user; generally, it is in view mode instead of in edit mode.</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Master Details pattern</a:t>
            </a:r>
            <a:r>
              <a:rPr lang="en-US" b="0" i="0" dirty="0">
                <a:solidFill>
                  <a:srgbClr val="161616"/>
                </a:solidFill>
                <a:effectLst/>
                <a:latin typeface="Segoe UI Light" panose="020B0502040204020203" pitchFamily="34" charset="0"/>
                <a:cs typeface="Segoe UI Light" panose="020B0502040204020203" pitchFamily="34" charset="0"/>
              </a:rPr>
              <a:t> - Used as a primary method for entering data. Users can view and edit data that is organized into expandable and collapsible </a:t>
            </a:r>
            <a:r>
              <a:rPr lang="en-US" b="0" i="0" dirty="0" err="1">
                <a:solidFill>
                  <a:srgbClr val="161616"/>
                </a:solidFill>
                <a:effectLst/>
                <a:latin typeface="Segoe UI Light" panose="020B0502040204020203" pitchFamily="34" charset="0"/>
                <a:cs typeface="Segoe UI Light" panose="020B0502040204020203" pitchFamily="34" charset="0"/>
              </a:rPr>
              <a:t>FastTabs</a:t>
            </a:r>
            <a:r>
              <a:rPr lang="en-US" b="0" i="0" dirty="0">
                <a:solidFill>
                  <a:srgbClr val="161616"/>
                </a:solidFill>
                <a:effectLst/>
                <a:latin typeface="Segoe UI Light" panose="020B0502040204020203" pitchFamily="34" charset="0"/>
                <a:cs typeface="Segoe UI Light" panose="020B0502040204020203" pitchFamily="34" charset="0"/>
              </a:rPr>
              <a:t>.</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Details Transaction pattern</a:t>
            </a:r>
            <a:r>
              <a:rPr lang="en-US" b="0" i="0" dirty="0">
                <a:solidFill>
                  <a:srgbClr val="161616"/>
                </a:solidFill>
                <a:effectLst/>
                <a:latin typeface="Segoe UI Light" panose="020B0502040204020203" pitchFamily="34" charset="0"/>
                <a:cs typeface="Segoe UI Light" panose="020B0502040204020203" pitchFamily="34" charset="0"/>
              </a:rPr>
              <a:t> - Used to present data details in a Header view and a Line view.</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List Page pattern</a:t>
            </a:r>
            <a:r>
              <a:rPr lang="en-US" b="0" i="0" dirty="0">
                <a:solidFill>
                  <a:srgbClr val="161616"/>
                </a:solidFill>
                <a:effectLst/>
                <a:latin typeface="Segoe UI Light" panose="020B0502040204020203" pitchFamily="34" charset="0"/>
                <a:cs typeface="Segoe UI Light" panose="020B0502040204020203" pitchFamily="34" charset="0"/>
              </a:rPr>
              <a:t> - Used to present data in a manner that is optimized for browsing records and allows the user to take action on a specific record.</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Table of Contents pattern</a:t>
            </a:r>
            <a:r>
              <a:rPr lang="en-US" b="0" i="0" dirty="0">
                <a:solidFill>
                  <a:srgbClr val="161616"/>
                </a:solidFill>
                <a:effectLst/>
                <a:latin typeface="Segoe UI Light" panose="020B0502040204020203" pitchFamily="34" charset="0"/>
                <a:cs typeface="Segoe UI Light" panose="020B0502040204020203" pitchFamily="34" charset="0"/>
              </a:rPr>
              <a:t> - Used when at least two forms are required for setup configuration.</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Workspace pattern</a:t>
            </a:r>
            <a:r>
              <a:rPr lang="en-US" b="0" i="0" dirty="0">
                <a:solidFill>
                  <a:srgbClr val="161616"/>
                </a:solidFill>
                <a:effectLst/>
                <a:latin typeface="Segoe UI Light" panose="020B0502040204020203" pitchFamily="34" charset="0"/>
                <a:cs typeface="Segoe UI Light" panose="020B0502040204020203" pitchFamily="34" charset="0"/>
              </a:rPr>
              <a:t> - Used to create a finance and operations apps workspace, which is a grouping of tasks and specific pages that are used for significant business activity.</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Wizard pattern</a:t>
            </a:r>
            <a:r>
              <a:rPr lang="en-US" b="0" i="0" dirty="0">
                <a:solidFill>
                  <a:srgbClr val="161616"/>
                </a:solidFill>
                <a:effectLst/>
                <a:latin typeface="Segoe UI Light" panose="020B0502040204020203" pitchFamily="34" charset="0"/>
                <a:cs typeface="Segoe UI Light" panose="020B0502040204020203" pitchFamily="34" charset="0"/>
              </a:rPr>
              <a:t> - Used to guide a user through a specific task by using an ordered series of tab pages.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0910429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https://www.microsoft.com/videoplayer/embed/RE4bJ1j?postJsllMsg=true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08689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https://learn.microsoft.com/training/modules/set-up-vhd-finance-operations/exercise-install-virtual-machine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09090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Light" panose="020B0502040204020203" pitchFamily="34" charset="0"/>
                <a:cs typeface="Segoe UI Light" panose="020B0502040204020203" pitchFamily="34" charset="0"/>
              </a:rPr>
              <a:t>To display content on a page in the user interface, a data source must be added to a form in the form designer window of Visual Studio. You can select and drag a table or query from your project in the </a:t>
            </a:r>
            <a:r>
              <a:rPr lang="en-US" b="1" i="0" dirty="0">
                <a:solidFill>
                  <a:srgbClr val="161616"/>
                </a:solidFill>
                <a:effectLst/>
                <a:latin typeface="Segoe UI Light" panose="020B0502040204020203" pitchFamily="34" charset="0"/>
                <a:cs typeface="Segoe UI Light" panose="020B0502040204020203" pitchFamily="34" charset="0"/>
              </a:rPr>
              <a:t>Solution Explorer</a:t>
            </a:r>
            <a:r>
              <a:rPr lang="en-US" b="0" i="0" dirty="0">
                <a:solidFill>
                  <a:srgbClr val="161616"/>
                </a:solidFill>
                <a:effectLst/>
                <a:latin typeface="Segoe UI Light" panose="020B0502040204020203" pitchFamily="34" charset="0"/>
                <a:cs typeface="Segoe UI Light" panose="020B0502040204020203" pitchFamily="34" charset="0"/>
              </a:rPr>
              <a:t> window or drag a system table from the </a:t>
            </a:r>
            <a:r>
              <a:rPr lang="en-US" b="1" i="0" dirty="0">
                <a:solidFill>
                  <a:srgbClr val="161616"/>
                </a:solidFill>
                <a:effectLst/>
                <a:latin typeface="Segoe UI Light" panose="020B0502040204020203" pitchFamily="34" charset="0"/>
                <a:cs typeface="Segoe UI Light" panose="020B0502040204020203" pitchFamily="34" charset="0"/>
              </a:rPr>
              <a:t>Application Explorer</a:t>
            </a:r>
            <a:r>
              <a:rPr lang="en-US" b="0" i="0" dirty="0">
                <a:solidFill>
                  <a:srgbClr val="161616"/>
                </a:solidFill>
                <a:effectLst/>
                <a:latin typeface="Segoe UI Light" panose="020B0502040204020203" pitchFamily="34" charset="0"/>
                <a:cs typeface="Segoe UI Light" panose="020B0502040204020203" pitchFamily="34" charset="0"/>
              </a:rPr>
              <a:t> window. You can choose to use one table or many tables, depending on the number of fields that you will use for your form.</a:t>
            </a:r>
          </a:p>
          <a:p>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Alternatively, you can add a data source to your form by using the </a:t>
            </a:r>
            <a:r>
              <a:rPr lang="en-US" b="1" i="0" dirty="0">
                <a:solidFill>
                  <a:srgbClr val="161616"/>
                </a:solidFill>
                <a:effectLst/>
                <a:latin typeface="Segoe UI Light" panose="020B0502040204020203" pitchFamily="34" charset="0"/>
                <a:cs typeface="Segoe UI Light" panose="020B0502040204020203" pitchFamily="34" charset="0"/>
              </a:rPr>
              <a:t>Data Sources</a:t>
            </a:r>
            <a:r>
              <a:rPr lang="en-US" b="0" i="0" dirty="0">
                <a:solidFill>
                  <a:srgbClr val="161616"/>
                </a:solidFill>
                <a:effectLst/>
                <a:latin typeface="Segoe UI Light" panose="020B0502040204020203" pitchFamily="34" charset="0"/>
                <a:cs typeface="Segoe UI Light" panose="020B0502040204020203" pitchFamily="34" charset="0"/>
              </a:rPr>
              <a:t> node in the form designer.</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Follow these steps to add a data source from your project: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Ensure that your form is open in the form designer window in Visual Studio.</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In the left pane of the designer, right-click the </a:t>
            </a:r>
            <a:r>
              <a:rPr lang="en-US" b="1" i="0" dirty="0">
                <a:solidFill>
                  <a:srgbClr val="161616"/>
                </a:solidFill>
                <a:effectLst/>
                <a:latin typeface="Segoe UI Light" panose="020B0502040204020203" pitchFamily="34" charset="0"/>
                <a:cs typeface="Segoe UI Light" panose="020B0502040204020203" pitchFamily="34" charset="0"/>
              </a:rPr>
              <a:t>Data Sources</a:t>
            </a:r>
            <a:r>
              <a:rPr lang="en-US" b="0" i="0" dirty="0">
                <a:solidFill>
                  <a:srgbClr val="161616"/>
                </a:solidFill>
                <a:effectLst/>
                <a:latin typeface="Segoe UI Light" panose="020B0502040204020203" pitchFamily="34" charset="0"/>
                <a:cs typeface="Segoe UI Light" panose="020B0502040204020203" pitchFamily="34" charset="0"/>
              </a:rPr>
              <a:t> node and select </a:t>
            </a:r>
            <a:r>
              <a:rPr lang="en-US" b="1" i="0" dirty="0">
                <a:solidFill>
                  <a:srgbClr val="161616"/>
                </a:solidFill>
                <a:effectLst/>
                <a:latin typeface="Segoe UI Light" panose="020B0502040204020203" pitchFamily="34" charset="0"/>
                <a:cs typeface="Segoe UI Light" panose="020B0502040204020203" pitchFamily="34" charset="0"/>
              </a:rPr>
              <a:t>New Data Source</a:t>
            </a:r>
            <a:r>
              <a:rPr lang="en-US" b="0" i="0" dirty="0">
                <a:solidFill>
                  <a:srgbClr val="161616"/>
                </a:solidFill>
                <a:effectLst/>
                <a:latin typeface="Segoe UI Light" panose="020B0502040204020203" pitchFamily="34" charset="0"/>
                <a:cs typeface="Segoe UI Light" panose="020B0502040204020203" pitchFamily="34" charset="0"/>
              </a:rPr>
              <a:t>.</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a:t>
            </a:r>
            <a:r>
              <a:rPr lang="en-US" b="1" i="0" dirty="0">
                <a:solidFill>
                  <a:srgbClr val="161616"/>
                </a:solidFill>
                <a:effectLst/>
                <a:latin typeface="Segoe UI Light" panose="020B0502040204020203" pitchFamily="34" charset="0"/>
                <a:cs typeface="Segoe UI Light" panose="020B0502040204020203" pitchFamily="34" charset="0"/>
              </a:rPr>
              <a:t>DataSource1</a:t>
            </a:r>
            <a:r>
              <a:rPr lang="en-US" b="0" i="0" dirty="0">
                <a:solidFill>
                  <a:srgbClr val="161616"/>
                </a:solidFill>
                <a:effectLst/>
                <a:latin typeface="Segoe UI Light" panose="020B0502040204020203" pitchFamily="34" charset="0"/>
                <a:cs typeface="Segoe UI Light" panose="020B0502040204020203" pitchFamily="34" charset="0"/>
              </a:rPr>
              <a:t> under the </a:t>
            </a:r>
            <a:r>
              <a:rPr lang="en-US" b="1" i="0" dirty="0">
                <a:solidFill>
                  <a:srgbClr val="161616"/>
                </a:solidFill>
                <a:effectLst/>
                <a:latin typeface="Segoe UI Light" panose="020B0502040204020203" pitchFamily="34" charset="0"/>
                <a:cs typeface="Segoe UI Light" panose="020B0502040204020203" pitchFamily="34" charset="0"/>
              </a:rPr>
              <a:t>Data Sources</a:t>
            </a:r>
            <a:r>
              <a:rPr lang="en-US" b="0" i="0" dirty="0">
                <a:solidFill>
                  <a:srgbClr val="161616"/>
                </a:solidFill>
                <a:effectLst/>
                <a:latin typeface="Segoe UI Light" panose="020B0502040204020203" pitchFamily="34" charset="0"/>
                <a:cs typeface="Segoe UI Light" panose="020B0502040204020203" pitchFamily="34" charset="0"/>
              </a:rPr>
              <a:t> node and go to the </a:t>
            </a:r>
            <a:r>
              <a:rPr lang="en-US" b="1" i="0" dirty="0">
                <a:solidFill>
                  <a:srgbClr val="161616"/>
                </a:solidFill>
                <a:effectLst/>
                <a:latin typeface="Segoe UI Light" panose="020B0502040204020203" pitchFamily="34" charset="0"/>
                <a:cs typeface="Segoe UI Light" panose="020B0502040204020203" pitchFamily="34" charset="0"/>
              </a:rPr>
              <a:t>Properties</a:t>
            </a:r>
            <a:r>
              <a:rPr lang="en-US" b="0" i="0" dirty="0">
                <a:solidFill>
                  <a:srgbClr val="161616"/>
                </a:solidFill>
                <a:effectLst/>
                <a:latin typeface="Segoe UI Light" panose="020B0502040204020203" pitchFamily="34" charset="0"/>
                <a:cs typeface="Segoe UI Light" panose="020B0502040204020203" pitchFamily="34" charset="0"/>
              </a:rPr>
              <a:t> window.</a:t>
            </a:r>
          </a:p>
          <a:p>
            <a:pPr marL="228600" indent="-228600" algn="l">
              <a:buFont typeface="+mj-lt"/>
              <a:buAutoNum type="arabicPeriod"/>
            </a:pPr>
            <a:r>
              <a:rPr lang="en-US" b="0" i="0" dirty="0">
                <a:solidFill>
                  <a:srgbClr val="161616"/>
                </a:solidFill>
                <a:effectLst/>
                <a:latin typeface="Segoe UI Light" panose="020B0502040204020203" pitchFamily="34" charset="0"/>
                <a:cs typeface="Segoe UI Light" panose="020B0502040204020203" pitchFamily="34" charset="0"/>
              </a:rPr>
              <a:t>Select your table in the </a:t>
            </a:r>
            <a:r>
              <a:rPr lang="en-US" b="1" i="0" dirty="0">
                <a:solidFill>
                  <a:srgbClr val="161616"/>
                </a:solidFill>
                <a:effectLst/>
                <a:latin typeface="Segoe UI Light" panose="020B0502040204020203" pitchFamily="34" charset="0"/>
                <a:cs typeface="Segoe UI Light" panose="020B0502040204020203" pitchFamily="34" charset="0"/>
              </a:rPr>
              <a:t>Table</a:t>
            </a:r>
            <a:r>
              <a:rPr lang="en-US" b="0" i="0" dirty="0">
                <a:solidFill>
                  <a:srgbClr val="161616"/>
                </a:solidFill>
                <a:effectLst/>
                <a:latin typeface="Segoe UI Light" panose="020B0502040204020203" pitchFamily="34" charset="0"/>
                <a:cs typeface="Segoe UI Light" panose="020B0502040204020203" pitchFamily="34" charset="0"/>
              </a:rPr>
              <a:t> property drop-down menu. You can also select any table from the </a:t>
            </a:r>
            <a:r>
              <a:rPr lang="en-US" b="1" i="0" dirty="0">
                <a:solidFill>
                  <a:srgbClr val="161616"/>
                </a:solidFill>
                <a:effectLst/>
                <a:latin typeface="Segoe UI Light" panose="020B0502040204020203" pitchFamily="34" charset="0"/>
                <a:cs typeface="Segoe UI Light" panose="020B0502040204020203" pitchFamily="34" charset="0"/>
              </a:rPr>
              <a:t>AOT</a:t>
            </a:r>
            <a:r>
              <a:rPr lang="en-US" b="0" i="0" dirty="0">
                <a:solidFill>
                  <a:srgbClr val="161616"/>
                </a:solidFill>
                <a:effectLst/>
                <a:latin typeface="Segoe UI Light" panose="020B0502040204020203" pitchFamily="34" charset="0"/>
                <a:cs typeface="Segoe UI Light" panose="020B0502040204020203" pitchFamily="34" charset="0"/>
              </a:rPr>
              <a:t> node in this menu.</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445257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When a table is listed under the </a:t>
            </a:r>
            <a:r>
              <a:rPr lang="en-US" b="1" i="0" dirty="0">
                <a:solidFill>
                  <a:srgbClr val="161616"/>
                </a:solidFill>
                <a:effectLst/>
                <a:latin typeface="Segoe UI Light" panose="020B0502040204020203" pitchFamily="34" charset="0"/>
                <a:cs typeface="Segoe UI Light" panose="020B0502040204020203" pitchFamily="34" charset="0"/>
              </a:rPr>
              <a:t>Data Sources</a:t>
            </a:r>
            <a:r>
              <a:rPr lang="en-US" b="0" i="0" dirty="0">
                <a:solidFill>
                  <a:srgbClr val="161616"/>
                </a:solidFill>
                <a:effectLst/>
                <a:latin typeface="Segoe UI Light" panose="020B0502040204020203" pitchFamily="34" charset="0"/>
                <a:cs typeface="Segoe UI Light" panose="020B0502040204020203" pitchFamily="34" charset="0"/>
              </a:rPr>
              <a:t> node on the left pane of the Form designer window, it can then be used to add fields to the </a:t>
            </a:r>
            <a:r>
              <a:rPr lang="en-US" b="1" i="0" dirty="0">
                <a:solidFill>
                  <a:srgbClr val="161616"/>
                </a:solidFill>
                <a:effectLst/>
                <a:latin typeface="Segoe UI Light" panose="020B0502040204020203" pitchFamily="34" charset="0"/>
                <a:cs typeface="Segoe UI Light" panose="020B0502040204020203" pitchFamily="34" charset="0"/>
              </a:rPr>
              <a:t>Grid</a:t>
            </a:r>
            <a:r>
              <a:rPr lang="en-US" b="0" i="0" dirty="0">
                <a:solidFill>
                  <a:srgbClr val="161616"/>
                </a:solidFill>
                <a:effectLst/>
                <a:latin typeface="Segoe UI Light" panose="020B0502040204020203" pitchFamily="34" charset="0"/>
                <a:cs typeface="Segoe UI Light" panose="020B0502040204020203" pitchFamily="34" charset="0"/>
              </a:rPr>
              <a:t> node of the pattern design. The pattern that you select will determine the presence and/or location of the grid. Individual fields can also be dragged from the </a:t>
            </a:r>
            <a:r>
              <a:rPr lang="en-US" b="1" i="0" dirty="0">
                <a:solidFill>
                  <a:srgbClr val="161616"/>
                </a:solidFill>
                <a:effectLst/>
                <a:latin typeface="Segoe UI Light" panose="020B0502040204020203" pitchFamily="34" charset="0"/>
                <a:cs typeface="Segoe UI Light" panose="020B0502040204020203" pitchFamily="34" charset="0"/>
              </a:rPr>
              <a:t>Fields</a:t>
            </a:r>
            <a:r>
              <a:rPr lang="en-US" b="0" i="0" dirty="0">
                <a:solidFill>
                  <a:srgbClr val="161616"/>
                </a:solidFill>
                <a:effectLst/>
                <a:latin typeface="Segoe UI Light" panose="020B0502040204020203" pitchFamily="34" charset="0"/>
                <a:cs typeface="Segoe UI Light" panose="020B0502040204020203" pitchFamily="34" charset="0"/>
              </a:rPr>
              <a:t> node under the individual table in the </a:t>
            </a:r>
            <a:r>
              <a:rPr lang="en-US" b="1" i="0" dirty="0">
                <a:solidFill>
                  <a:srgbClr val="161616"/>
                </a:solidFill>
                <a:effectLst/>
                <a:latin typeface="Segoe UI Light" panose="020B0502040204020203" pitchFamily="34" charset="0"/>
                <a:cs typeface="Segoe UI Light" panose="020B0502040204020203" pitchFamily="34" charset="0"/>
              </a:rPr>
              <a:t>Data Sources</a:t>
            </a:r>
            <a:r>
              <a:rPr lang="en-US" b="0" i="0" dirty="0">
                <a:solidFill>
                  <a:srgbClr val="161616"/>
                </a:solidFill>
                <a:effectLst/>
                <a:latin typeface="Segoe UI Light" panose="020B0502040204020203" pitchFamily="34" charset="0"/>
                <a:cs typeface="Segoe UI Light" panose="020B0502040204020203" pitchFamily="34" charset="0"/>
              </a:rPr>
              <a:t> node to the right pane in the </a:t>
            </a:r>
            <a:r>
              <a:rPr lang="en-US" b="1" i="0" dirty="0">
                <a:solidFill>
                  <a:srgbClr val="161616"/>
                </a:solidFill>
                <a:effectLst/>
                <a:latin typeface="Segoe UI Light" panose="020B0502040204020203" pitchFamily="34" charset="0"/>
                <a:cs typeface="Segoe UI Light" panose="020B0502040204020203" pitchFamily="34" charset="0"/>
              </a:rPr>
              <a:t>Grid</a:t>
            </a:r>
            <a:r>
              <a:rPr lang="en-US" b="0" i="0" dirty="0">
                <a:solidFill>
                  <a:srgbClr val="161616"/>
                </a:solidFill>
                <a:effectLst/>
                <a:latin typeface="Segoe UI Light" panose="020B0502040204020203" pitchFamily="34" charset="0"/>
                <a:cs typeface="Segoe UI Light" panose="020B0502040204020203" pitchFamily="34" charset="0"/>
              </a:rPr>
              <a:t> node under the </a:t>
            </a:r>
            <a:r>
              <a:rPr lang="en-US" b="1" i="0" dirty="0">
                <a:solidFill>
                  <a:srgbClr val="161616"/>
                </a:solidFill>
                <a:effectLst/>
                <a:latin typeface="Segoe UI Light" panose="020B0502040204020203" pitchFamily="34" charset="0"/>
                <a:cs typeface="Segoe UI Light" panose="020B0502040204020203" pitchFamily="34" charset="0"/>
              </a:rPr>
              <a:t>Design</a:t>
            </a:r>
            <a:r>
              <a:rPr lang="en-US" b="0" i="0" dirty="0">
                <a:solidFill>
                  <a:srgbClr val="161616"/>
                </a:solidFill>
                <a:effectLst/>
                <a:latin typeface="Segoe UI Light" panose="020B0502040204020203" pitchFamily="34" charset="0"/>
                <a:cs typeface="Segoe UI Light" panose="020B0502040204020203" pitchFamily="34" charset="0"/>
              </a:rPr>
              <a:t> node.</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A grid contains columns and rows and will display to the user as a table in a finance and operations apps page. Groups are part of multiple form patterns and are added to the form as filters. You can add quick filters and customer filters by applying a </a:t>
            </a:r>
            <a:r>
              <a:rPr lang="en-US" b="0" i="0" dirty="0" err="1">
                <a:solidFill>
                  <a:srgbClr val="161616"/>
                </a:solidFill>
                <a:effectLst/>
                <a:latin typeface="Segoe UI Light" panose="020B0502040204020203" pitchFamily="34" charset="0"/>
                <a:cs typeface="Segoe UI Light" panose="020B0502040204020203" pitchFamily="34" charset="0"/>
              </a:rPr>
              <a:t>subpattern</a:t>
            </a:r>
            <a:r>
              <a:rPr lang="en-US" b="0" i="0" dirty="0">
                <a:solidFill>
                  <a:srgbClr val="161616"/>
                </a:solidFill>
                <a:effectLst/>
                <a:latin typeface="Segoe UI Light" panose="020B0502040204020203" pitchFamily="34" charset="0"/>
                <a:cs typeface="Segoe UI Light" panose="020B0502040204020203" pitchFamily="34" charset="0"/>
              </a:rPr>
              <a:t> to the Group control.</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399678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Forms are main elements of finance and operations development. Many standard forms are already available in the application.</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You can also create new forms. Each form consists of form methods, which can be classified as standard methods or custom methods. Standard methods must have a super() call to implement the parent method. Standard and custom methods are available with all standard and custom forms. You can extend the existing form methods and include code by using chain of command.</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Above methods can also be extended.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605150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6598860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7498073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https://www.microsoft.com/videoplayer/embed/RE3ez1b?postJsllMsg=true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562734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274723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2801466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a:t>
            </a:r>
            <a:r>
              <a:rPr lang="en-US" dirty="0"/>
              <a:t>https://learn.microsoft.com/training/modules/build-forms-optimize-finance-operations/9-exercise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818229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 Applying a form pattern is highly recommended and considered best practice when you are developing a new form, but it is not mandatory.</a:t>
            </a:r>
          </a:p>
          <a:p>
            <a:pPr marL="228600" indent="-228600">
              <a:buAutoNum type="arabicPeriod"/>
            </a:pPr>
            <a:r>
              <a:rPr lang="en-US" dirty="0"/>
              <a:t>Set the form that you want to preview as the startup object for the project: You must first set the form you want to preview as the startup object for the project by right clicking the form in the Solution Explorer window and selecting that option.</a:t>
            </a:r>
          </a:p>
          <a:p>
            <a:pPr marL="228600" indent="-228600">
              <a:buAutoNum type="arabicPeriod"/>
            </a:pPr>
            <a:r>
              <a:rPr lang="en-US" dirty="0"/>
              <a:t>Output menu item: An output menu item is used for showing and printing a result or report, such as an SSRS report.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43564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the Asset library: The VHD and the files that you need are in the Asset library under the Downloadable VHD node.</a:t>
            </a:r>
          </a:p>
          <a:p>
            <a:r>
              <a:rPr lang="en-US" dirty="0"/>
              <a:t>2. Installing a deployable package on a cloud-hosted development environment: The process to update the VHD’s finance and operations apps version is similar to that of a deployable package on a cloud-hosted development environment.</a:t>
            </a:r>
          </a:p>
          <a:p>
            <a:r>
              <a:rPr lang="en-US" dirty="0"/>
              <a:t>3. You’ll follow the directions for database operations that are provided by Microsoft to first restore the database from Production to a Tier 2/UAT environment through Lifecycle Services and then export it: The correct process is to follow the directions from Microsoft to first restore it over a Tier2/UAT environment and then export it.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8832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https://learn.microsoft.com/dynamics365/fin-ops-core/dev-itpro/user-interface/general-form-guidelines</a:t>
            </a:r>
            <a:endParaRPr lang="en-US" dirty="0"/>
          </a:p>
          <a:p>
            <a:r>
              <a:rPr lang="en-US" dirty="0">
                <a:hlinkClick r:id="rId4"/>
              </a:rPr>
              <a:t>https://learn.microsoft.com/dynamics365/fin-ops-core/dev-itpro/user-interface/form-styles-patterns</a:t>
            </a:r>
            <a:endParaRPr lang="en-US" dirty="0"/>
          </a:p>
          <a:p>
            <a:r>
              <a:rPr lang="en-US" dirty="0">
                <a:hlinkClick r:id="rId5"/>
              </a:rPr>
              <a:t>https://learn.microsoft.com/dynamics365/fin-ops-core/dev-itpro/perf-test/performance-timer</a:t>
            </a:r>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2747234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Module link: https://learn.microsoft.com/training/modules/create-classes-finance-operations/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527231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5623962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3330325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 class is a software construct that expresses the data and methods of the objects, which are later constructed from that class. These objects are also referred to as instances. Data in a class defines the state of an object, and the methods in a class define the behavior of that object. Methods are a sequence of statements that operate on the data in a class.</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Usually, methods are declared to operate on the instance variables of a class. These methods are referred to as instance or object methods. An instance variable is a variable that is bound within the instance or within an instantiated object, as opposed to a static or class variable that is bound to a class.</a:t>
            </a:r>
          </a:p>
          <a:p>
            <a:endParaRPr lang="en-US" dirty="0">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When you are creating a class, it is declared as public, even if you remove the public modifier. In addition to the public modifier, you can add the final and/or extends modifiers. Using the final modifier helps prevent the class from being inherited. The extends modifier is used when your class is derived from another class.</a:t>
            </a:r>
          </a:p>
          <a:p>
            <a:pPr algn="l"/>
            <a:endParaRPr lang="en-US" b="0" i="0" dirty="0">
              <a:solidFill>
                <a:srgbClr val="161616"/>
              </a:solidFill>
              <a:effectLst/>
              <a:latin typeface="Segoe UI Light" panose="020B0502040204020203" pitchFamily="34" charset="0"/>
              <a:cs typeface="Segoe UI Light" panose="020B0502040204020203" pitchFamily="34" charset="0"/>
            </a:endParaRPr>
          </a:p>
          <a:p>
            <a:pPr algn="l"/>
            <a:r>
              <a:rPr lang="en-US" b="0" i="0" dirty="0">
                <a:solidFill>
                  <a:srgbClr val="161616"/>
                </a:solidFill>
                <a:effectLst/>
                <a:latin typeface="Segoe UI Light" panose="020B0502040204020203" pitchFamily="34" charset="0"/>
                <a:cs typeface="Segoe UI Light" panose="020B0502040204020203" pitchFamily="34" charset="0"/>
              </a:rPr>
              <a:t>A runnable class for finance and operations apps, known previously as a job, is similar to a standard class, except that it contains a main method. You can manually add methods to your class, including a main method. Methods will be described in further detail in the next unit. The following screenshot shows the code editor window when you create a runnable class named RunnableClass1.</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8946368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Accessor keywords can be used to control whether the methods in other classes can call the methods in your class. Class inheritance is also affected by the following accessor keywords.</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public</a:t>
            </a:r>
            <a:r>
              <a:rPr lang="en-US" b="0" i="0" dirty="0">
                <a:solidFill>
                  <a:srgbClr val="161616"/>
                </a:solidFill>
                <a:effectLst/>
                <a:latin typeface="Segoe UI Light" panose="020B0502040204020203" pitchFamily="34" charset="0"/>
                <a:cs typeface="Segoe UI Light" panose="020B0502040204020203" pitchFamily="34" charset="0"/>
              </a:rPr>
              <a:t> - Methods declared as public can be called from anywhere that the class is accessible. A public method can be overridden by a subclass, unless that method is declared as final.</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protected</a:t>
            </a:r>
            <a:r>
              <a:rPr lang="en-US" b="0" i="0" dirty="0">
                <a:solidFill>
                  <a:srgbClr val="161616"/>
                </a:solidFill>
                <a:effectLst/>
                <a:latin typeface="Segoe UI Light" panose="020B0502040204020203" pitchFamily="34" charset="0"/>
                <a:cs typeface="Segoe UI Light" panose="020B0502040204020203" pitchFamily="34" charset="0"/>
              </a:rPr>
              <a:t> - Methods declared as protected can only be called from methods in the same class or methods in a subclass of that class. A protected method can still be overridden in a subclass.</a:t>
            </a:r>
          </a:p>
          <a:p>
            <a:pPr marL="171450" indent="-171450" algn="l">
              <a:buFont typeface="Arial" panose="020B0604020202020204" pitchFamily="34" charset="0"/>
              <a:buChar char="•"/>
            </a:pPr>
            <a:r>
              <a:rPr lang="en-US" b="1" i="0" dirty="0">
                <a:solidFill>
                  <a:srgbClr val="161616"/>
                </a:solidFill>
                <a:effectLst/>
                <a:latin typeface="Segoe UI Light" panose="020B0502040204020203" pitchFamily="34" charset="0"/>
                <a:cs typeface="Segoe UI Light" panose="020B0502040204020203" pitchFamily="34" charset="0"/>
              </a:rPr>
              <a:t>private</a:t>
            </a:r>
            <a:r>
              <a:rPr lang="en-US" b="0" i="0" dirty="0">
                <a:solidFill>
                  <a:srgbClr val="161616"/>
                </a:solidFill>
                <a:effectLst/>
                <a:latin typeface="Segoe UI Light" panose="020B0502040204020203" pitchFamily="34" charset="0"/>
                <a:cs typeface="Segoe UI Light" panose="020B0502040204020203" pitchFamily="34" charset="0"/>
              </a:rPr>
              <a:t> - Methods declared as private can only be called from methods within the same class. Unlike public and protected methods, private methods can't be overridden in a subclass.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209694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Light" panose="020B0502040204020203" pitchFamily="34" charset="0"/>
                <a:cs typeface="Segoe UI Light" panose="020B0502040204020203" pitchFamily="34" charset="0"/>
              </a:rPr>
              <a:t>The following are code samples for </a:t>
            </a:r>
            <a:r>
              <a:rPr lang="en-US" dirty="0">
                <a:latin typeface="Segoe UI Light" panose="020B0502040204020203" pitchFamily="34" charset="0"/>
                <a:cs typeface="Segoe UI Light" panose="020B0502040204020203" pitchFamily="34" charset="0"/>
              </a:rPr>
              <a:t>insert</a:t>
            </a:r>
            <a:r>
              <a:rPr lang="en-US" b="0" i="0" dirty="0">
                <a:solidFill>
                  <a:srgbClr val="161616"/>
                </a:solidFill>
                <a:effectLst/>
                <a:latin typeface="Segoe UI Light" panose="020B0502040204020203" pitchFamily="34" charset="0"/>
                <a:cs typeface="Segoe UI Light" panose="020B0502040204020203" pitchFamily="34" charset="0"/>
              </a:rPr>
              <a:t>, </a:t>
            </a:r>
            <a:r>
              <a:rPr lang="en-US" dirty="0">
                <a:latin typeface="Segoe UI Light" panose="020B0502040204020203" pitchFamily="34" charset="0"/>
                <a:cs typeface="Segoe UI Light" panose="020B0502040204020203" pitchFamily="34" charset="0"/>
              </a:rPr>
              <a:t>update</a:t>
            </a:r>
            <a:r>
              <a:rPr lang="en-US" b="0" i="0" dirty="0">
                <a:solidFill>
                  <a:srgbClr val="161616"/>
                </a:solidFill>
                <a:effectLst/>
                <a:latin typeface="Segoe UI Light" panose="020B0502040204020203" pitchFamily="34" charset="0"/>
                <a:cs typeface="Segoe UI Light" panose="020B0502040204020203" pitchFamily="34" charset="0"/>
              </a:rPr>
              <a:t>, and </a:t>
            </a:r>
            <a:r>
              <a:rPr lang="en-US" dirty="0">
                <a:latin typeface="Segoe UI Light" panose="020B0502040204020203" pitchFamily="34" charset="0"/>
                <a:cs typeface="Segoe UI Light" panose="020B0502040204020203" pitchFamily="34" charset="0"/>
              </a:rPr>
              <a:t>delete</a:t>
            </a:r>
            <a:r>
              <a:rPr lang="en-US" b="0" i="0" dirty="0">
                <a:solidFill>
                  <a:srgbClr val="161616"/>
                </a:solidFill>
                <a:effectLst/>
                <a:latin typeface="Segoe UI Light" panose="020B0502040204020203" pitchFamily="34" charset="0"/>
                <a:cs typeface="Segoe UI Light" panose="020B0502040204020203" pitchFamily="34" charset="0"/>
              </a:rPr>
              <a:t> methods. The samples use a fictitious </a:t>
            </a:r>
            <a:r>
              <a:rPr lang="en-US" b="1" i="0" dirty="0" err="1">
                <a:solidFill>
                  <a:srgbClr val="161616"/>
                </a:solidFill>
                <a:effectLst/>
                <a:latin typeface="Segoe UI Light" panose="020B0502040204020203" pitchFamily="34" charset="0"/>
                <a:cs typeface="Segoe UI Light" panose="020B0502040204020203" pitchFamily="34" charset="0"/>
              </a:rPr>
              <a:t>MyCustomerTable</a:t>
            </a:r>
            <a:r>
              <a:rPr lang="en-US" b="0" i="0" dirty="0">
                <a:solidFill>
                  <a:srgbClr val="161616"/>
                </a:solidFill>
                <a:effectLst/>
                <a:latin typeface="Segoe UI Light" panose="020B0502040204020203" pitchFamily="34" charset="0"/>
                <a:cs typeface="Segoe UI Light" panose="020B0502040204020203" pitchFamily="34" charset="0"/>
              </a:rPr>
              <a:t> table containing fictitious fields for </a:t>
            </a:r>
            <a:r>
              <a:rPr lang="en-US" b="1" i="0" dirty="0" err="1">
                <a:solidFill>
                  <a:srgbClr val="161616"/>
                </a:solidFill>
                <a:effectLst/>
                <a:latin typeface="Segoe UI Light" panose="020B0502040204020203" pitchFamily="34" charset="0"/>
                <a:cs typeface="Segoe UI Light" panose="020B0502040204020203" pitchFamily="34" charset="0"/>
              </a:rPr>
              <a:t>AccountNumber</a:t>
            </a:r>
            <a:r>
              <a:rPr lang="en-US" b="0" i="0" dirty="0">
                <a:solidFill>
                  <a:srgbClr val="161616"/>
                </a:solidFill>
                <a:effectLst/>
                <a:latin typeface="Segoe UI Light" panose="020B0502040204020203" pitchFamily="34" charset="0"/>
                <a:cs typeface="Segoe UI Light" panose="020B0502040204020203" pitchFamily="34" charset="0"/>
              </a:rPr>
              <a:t> and </a:t>
            </a:r>
            <a:r>
              <a:rPr lang="en-US" b="1" i="0" dirty="0" err="1">
                <a:solidFill>
                  <a:srgbClr val="161616"/>
                </a:solidFill>
                <a:effectLst/>
                <a:latin typeface="Segoe UI Light" panose="020B0502040204020203" pitchFamily="34" charset="0"/>
                <a:cs typeface="Segoe UI Light" panose="020B0502040204020203" pitchFamily="34" charset="0"/>
              </a:rPr>
              <a:t>CustomerName</a:t>
            </a:r>
            <a:r>
              <a:rPr lang="en-US" b="0" i="0" dirty="0">
                <a:solidFill>
                  <a:srgbClr val="161616"/>
                </a:solidFill>
                <a:effectLst/>
                <a:latin typeface="Segoe UI Light" panose="020B0502040204020203" pitchFamily="34" charset="0"/>
                <a:cs typeface="Segoe UI Light" panose="020B0502040204020203" pitchFamily="34" charset="0"/>
              </a:rPr>
              <a:t>.</a:t>
            </a:r>
          </a:p>
          <a:p>
            <a:endParaRPr lang="en-US" b="0" i="0" dirty="0">
              <a:solidFill>
                <a:srgbClr val="161616"/>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insert</a:t>
            </a:r>
            <a:r>
              <a:rPr lang="en-US" b="0" i="0" dirty="0">
                <a:solidFill>
                  <a:srgbClr val="161616"/>
                </a:solidFill>
                <a:effectLst/>
                <a:latin typeface="Segoe UI Light" panose="020B0502040204020203" pitchFamily="34" charset="0"/>
                <a:cs typeface="Segoe UI Light" panose="020B0502040204020203" pitchFamily="34" charset="0"/>
              </a:rPr>
              <a:t> method</a:t>
            </a:r>
          </a:p>
          <a:p>
            <a:r>
              <a:rPr lang="en-US" dirty="0">
                <a:solidFill>
                  <a:srgbClr val="00B050"/>
                </a:solidFill>
                <a:latin typeface="Segoe UI Light" panose="020B0502040204020203" pitchFamily="34" charset="0"/>
                <a:cs typeface="Segoe UI Light" panose="020B0502040204020203" pitchFamily="34" charset="0"/>
              </a:rPr>
              <a:t>//This will insert a new record into a sample </a:t>
            </a:r>
            <a:r>
              <a:rPr lang="en-US" dirty="0" err="1">
                <a:solidFill>
                  <a:srgbClr val="00B050"/>
                </a:solidFill>
                <a:latin typeface="Segoe UI Light" panose="020B0502040204020203" pitchFamily="34" charset="0"/>
                <a:cs typeface="Segoe UI Light" panose="020B0502040204020203" pitchFamily="34" charset="0"/>
              </a:rPr>
              <a:t>MyCustomerTable</a:t>
            </a:r>
            <a:r>
              <a:rPr lang="en-US" dirty="0">
                <a:solidFill>
                  <a:srgbClr val="00B050"/>
                </a:solidFill>
                <a:latin typeface="Segoe UI Light" panose="020B0502040204020203" pitchFamily="34" charset="0"/>
                <a:cs typeface="Segoe UI Light" panose="020B0502040204020203" pitchFamily="34" charset="0"/>
              </a:rPr>
              <a:t> table. The only mandatory field that is set on this table is </a:t>
            </a:r>
            <a:r>
              <a:rPr lang="en-US" dirty="0" err="1">
                <a:solidFill>
                  <a:srgbClr val="00B050"/>
                </a:solidFill>
                <a:latin typeface="Segoe UI Light" panose="020B0502040204020203" pitchFamily="34" charset="0"/>
                <a:cs typeface="Segoe UI Light" panose="020B0502040204020203" pitchFamily="34" charset="0"/>
              </a:rPr>
              <a:t>AccountNumber</a:t>
            </a:r>
            <a:r>
              <a:rPr lang="en-US" dirty="0">
                <a:solidFill>
                  <a:srgbClr val="00B050"/>
                </a:solidFill>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private void </a:t>
            </a:r>
            <a:r>
              <a:rPr lang="en-US" dirty="0" err="1">
                <a:latin typeface="Segoe UI Light" panose="020B0502040204020203" pitchFamily="34" charset="0"/>
                <a:cs typeface="Segoe UI Light" panose="020B0502040204020203" pitchFamily="34" charset="0"/>
              </a:rPr>
              <a:t>AddCustomer</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MyCustomerTable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myCustomerTable</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ttsBegin</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myCustomerTable.AccountNumber</a:t>
            </a:r>
            <a:r>
              <a:rPr lang="en-US" dirty="0">
                <a:latin typeface="Segoe UI Light" panose="020B0502040204020203" pitchFamily="34" charset="0"/>
                <a:cs typeface="Segoe UI Light" panose="020B0502040204020203" pitchFamily="34" charset="0"/>
              </a:rPr>
              <a:t> = "1234";</a:t>
            </a:r>
          </a:p>
          <a:p>
            <a:r>
              <a:rPr lang="en-US" dirty="0">
                <a:latin typeface="Segoe UI Light" panose="020B0502040204020203" pitchFamily="34" charset="0"/>
                <a:cs typeface="Segoe UI Light" panose="020B0502040204020203" pitchFamily="34" charset="0"/>
              </a:rPr>
              <a:t>         //The new record will have the account number 1234.</a:t>
            </a:r>
          </a:p>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myCustomerTable.insert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ttsCommit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a:t>
            </a:r>
            <a:endParaRPr lang="en-US" b="0" i="0" dirty="0">
              <a:solidFill>
                <a:srgbClr val="161616"/>
              </a:solidFill>
              <a:effectLst/>
              <a:latin typeface="Segoe UI Light" panose="020B0502040204020203" pitchFamily="34" charset="0"/>
              <a:cs typeface="Segoe UI Light" panose="020B0502040204020203" pitchFamily="34" charset="0"/>
            </a:endParaRPr>
          </a:p>
          <a:p>
            <a:endParaRPr lang="en-US" b="0" i="0" dirty="0">
              <a:solidFill>
                <a:srgbClr val="161616"/>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update</a:t>
            </a:r>
            <a:r>
              <a:rPr lang="en-US" b="0" i="0" dirty="0">
                <a:solidFill>
                  <a:srgbClr val="161616"/>
                </a:solidFill>
                <a:effectLst/>
                <a:latin typeface="Segoe UI Light" panose="020B0502040204020203" pitchFamily="34" charset="0"/>
                <a:cs typeface="Segoe UI Light" panose="020B0502040204020203" pitchFamily="34" charset="0"/>
              </a:rPr>
              <a:t> method</a:t>
            </a:r>
          </a:p>
          <a:p>
            <a:r>
              <a:rPr lang="en-US" b="0" i="0" dirty="0">
                <a:solidFill>
                  <a:srgbClr val="161616"/>
                </a:solidFill>
                <a:effectLst/>
                <a:latin typeface="Segoe UI Light" panose="020B0502040204020203" pitchFamily="34" charset="0"/>
                <a:cs typeface="Segoe UI Light" panose="020B0502040204020203" pitchFamily="34" charset="0"/>
              </a:rPr>
              <a:t>//This will update the record where the </a:t>
            </a:r>
            <a:r>
              <a:rPr lang="en-US" b="0" i="0" dirty="0" err="1">
                <a:solidFill>
                  <a:srgbClr val="161616"/>
                </a:solidFill>
                <a:effectLst/>
                <a:latin typeface="Segoe UI Light" panose="020B0502040204020203" pitchFamily="34" charset="0"/>
                <a:cs typeface="Segoe UI Light" panose="020B0502040204020203" pitchFamily="34" charset="0"/>
              </a:rPr>
              <a:t>AccountNumber</a:t>
            </a:r>
            <a:r>
              <a:rPr lang="en-US" b="0" i="0" dirty="0">
                <a:solidFill>
                  <a:srgbClr val="161616"/>
                </a:solidFill>
                <a:effectLst/>
                <a:latin typeface="Segoe UI Light" panose="020B0502040204020203" pitchFamily="34" charset="0"/>
                <a:cs typeface="Segoe UI Light" panose="020B0502040204020203" pitchFamily="34" charset="0"/>
              </a:rPr>
              <a:t> field is set to 1234 by adding more information in the </a:t>
            </a:r>
            <a:r>
              <a:rPr lang="en-US" b="0" i="0" dirty="0" err="1">
                <a:solidFill>
                  <a:srgbClr val="161616"/>
                </a:solidFill>
                <a:effectLst/>
                <a:latin typeface="Segoe UI Light" panose="020B0502040204020203" pitchFamily="34" charset="0"/>
                <a:cs typeface="Segoe UI Light" panose="020B0502040204020203" pitchFamily="34" charset="0"/>
              </a:rPr>
              <a:t>CustomerName</a:t>
            </a:r>
            <a:r>
              <a:rPr lang="en-US" b="0" i="0" dirty="0">
                <a:solidFill>
                  <a:srgbClr val="161616"/>
                </a:solidFill>
                <a:effectLst/>
                <a:latin typeface="Segoe UI Light" panose="020B0502040204020203" pitchFamily="34" charset="0"/>
                <a:cs typeface="Segoe UI Light" panose="020B0502040204020203" pitchFamily="34" charset="0"/>
              </a:rPr>
              <a:t> field.</a:t>
            </a:r>
          </a:p>
          <a:p>
            <a:endParaRPr lang="en-US" b="0" i="0" dirty="0">
              <a:solidFill>
                <a:srgbClr val="161616"/>
              </a:solidFill>
              <a:effectLst/>
              <a:latin typeface="Segoe UI Light" panose="020B0502040204020203" pitchFamily="34" charset="0"/>
              <a:cs typeface="Segoe UI Light" panose="020B0502040204020203" pitchFamily="34" charset="0"/>
            </a:endParaRPr>
          </a:p>
          <a:p>
            <a:r>
              <a:rPr lang="en-US" b="0" i="0" dirty="0">
                <a:solidFill>
                  <a:srgbClr val="161616"/>
                </a:solidFill>
                <a:effectLst/>
                <a:latin typeface="Segoe UI Light" panose="020B0502040204020203" pitchFamily="34" charset="0"/>
                <a:cs typeface="Segoe UI Light" panose="020B0502040204020203" pitchFamily="34" charset="0"/>
              </a:rPr>
              <a:t>private void </a:t>
            </a:r>
            <a:r>
              <a:rPr lang="en-US" b="0" i="0" dirty="0" err="1">
                <a:solidFill>
                  <a:srgbClr val="161616"/>
                </a:solidFill>
                <a:effectLst/>
                <a:latin typeface="Segoe UI Light" panose="020B0502040204020203" pitchFamily="34" charset="0"/>
                <a:cs typeface="Segoe UI Light" panose="020B0502040204020203" pitchFamily="34" charset="0"/>
              </a:rPr>
              <a:t>UpdateCustomer</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a:t>
            </a:r>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a:t>
            </a:r>
            <a:endParaRPr lang="en-US" b="0" i="0" dirty="0">
              <a:solidFill>
                <a:srgbClr val="161616"/>
              </a:solidFill>
              <a:effectLst/>
              <a:latin typeface="Segoe UI Light" panose="020B0502040204020203" pitchFamily="34" charset="0"/>
              <a:cs typeface="Segoe UI Light" panose="020B0502040204020203" pitchFamily="34" charset="0"/>
            </a:endParaRP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ttsBegin</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select </a:t>
            </a:r>
            <a:r>
              <a:rPr lang="en-US" b="0" i="0" dirty="0" err="1">
                <a:solidFill>
                  <a:srgbClr val="161616"/>
                </a:solidFill>
                <a:effectLst/>
                <a:latin typeface="Segoe UI Light" panose="020B0502040204020203" pitchFamily="34" charset="0"/>
                <a:cs typeface="Segoe UI Light" panose="020B0502040204020203" pitchFamily="34" charset="0"/>
              </a:rPr>
              <a:t>forUpdate</a:t>
            </a:r>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a:t>
            </a:r>
            <a:endParaRPr lang="en-US" b="0" i="0" dirty="0">
              <a:solidFill>
                <a:srgbClr val="161616"/>
              </a:solidFill>
              <a:effectLst/>
              <a:latin typeface="Segoe UI Light" panose="020B0502040204020203" pitchFamily="34" charset="0"/>
              <a:cs typeface="Segoe UI Light" panose="020B0502040204020203" pitchFamily="34" charset="0"/>
            </a:endParaRPr>
          </a:p>
          <a:p>
            <a:r>
              <a:rPr lang="en-US" b="0" i="0" dirty="0">
                <a:solidFill>
                  <a:srgbClr val="161616"/>
                </a:solidFill>
                <a:effectLst/>
                <a:latin typeface="Segoe UI Light" panose="020B0502040204020203" pitchFamily="34" charset="0"/>
                <a:cs typeface="Segoe UI Light" panose="020B0502040204020203" pitchFamily="34" charset="0"/>
              </a:rPr>
              <a:t>        where </a:t>
            </a:r>
            <a:r>
              <a:rPr lang="en-US" b="0" i="0" dirty="0" err="1">
                <a:solidFill>
                  <a:srgbClr val="161616"/>
                </a:solidFill>
                <a:effectLst/>
                <a:latin typeface="Segoe UI Light" panose="020B0502040204020203" pitchFamily="34" charset="0"/>
                <a:cs typeface="Segoe UI Light" panose="020B0502040204020203" pitchFamily="34" charset="0"/>
              </a:rPr>
              <a:t>myCustomerTable.AccountNumber</a:t>
            </a:r>
            <a:r>
              <a:rPr lang="en-US" b="0" i="0" dirty="0">
                <a:solidFill>
                  <a:srgbClr val="161616"/>
                </a:solidFill>
                <a:effectLst/>
                <a:latin typeface="Segoe UI Light" panose="020B0502040204020203" pitchFamily="34" charset="0"/>
                <a:cs typeface="Segoe UI Light" panose="020B0502040204020203" pitchFamily="34" charset="0"/>
              </a:rPr>
              <a:t> == "1234";</a:t>
            </a:r>
          </a:p>
          <a:p>
            <a:r>
              <a:rPr lang="en-US" b="0" i="0" dirty="0">
                <a:solidFill>
                  <a:srgbClr val="161616"/>
                </a:solidFill>
                <a:effectLst/>
                <a:latin typeface="Segoe UI Light" panose="020B0502040204020203" pitchFamily="34" charset="0"/>
                <a:cs typeface="Segoe UI Light" panose="020B0502040204020203" pitchFamily="34" charset="0"/>
              </a:rPr>
              <a:t>        //Now we will update the </a:t>
            </a:r>
            <a:r>
              <a:rPr lang="en-US" b="0" i="0" dirty="0" err="1">
                <a:solidFill>
                  <a:srgbClr val="161616"/>
                </a:solidFill>
                <a:effectLst/>
                <a:latin typeface="Segoe UI Light" panose="020B0502040204020203" pitchFamily="34" charset="0"/>
                <a:cs typeface="Segoe UI Light" panose="020B0502040204020203" pitchFamily="34" charset="0"/>
              </a:rPr>
              <a:t>CustomerName</a:t>
            </a:r>
            <a:r>
              <a:rPr lang="en-US" b="0" i="0" dirty="0">
                <a:solidFill>
                  <a:srgbClr val="161616"/>
                </a:solidFill>
                <a:effectLst/>
                <a:latin typeface="Segoe UI Light" panose="020B0502040204020203" pitchFamily="34" charset="0"/>
                <a:cs typeface="Segoe UI Light" panose="020B0502040204020203" pitchFamily="34" charset="0"/>
              </a:rPr>
              <a:t> field to be Sally</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myCustomerTable.CustomerName</a:t>
            </a:r>
            <a:r>
              <a:rPr lang="en-US" b="0" i="0" dirty="0">
                <a:solidFill>
                  <a:srgbClr val="161616"/>
                </a:solidFill>
                <a:effectLst/>
                <a:latin typeface="Segoe UI Light" panose="020B0502040204020203" pitchFamily="34" charset="0"/>
                <a:cs typeface="Segoe UI Light" panose="020B0502040204020203" pitchFamily="34" charset="0"/>
              </a:rPr>
              <a:t> = "Sally";</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myCustomerTable.update</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ttsCommit</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a:t>
            </a:r>
          </a:p>
          <a:p>
            <a:endParaRPr lang="en-US" b="0" i="0" dirty="0">
              <a:solidFill>
                <a:srgbClr val="161616"/>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delete</a:t>
            </a:r>
            <a:r>
              <a:rPr lang="en-US" b="0" i="0" dirty="0">
                <a:solidFill>
                  <a:srgbClr val="161616"/>
                </a:solidFill>
                <a:effectLst/>
                <a:latin typeface="Segoe UI Light" panose="020B0502040204020203" pitchFamily="34" charset="0"/>
                <a:cs typeface="Segoe UI Light" panose="020B0502040204020203" pitchFamily="34" charset="0"/>
              </a:rPr>
              <a:t> method</a:t>
            </a:r>
          </a:p>
          <a:p>
            <a:r>
              <a:rPr lang="en-US" b="0" i="0" dirty="0">
                <a:solidFill>
                  <a:srgbClr val="161616"/>
                </a:solidFill>
                <a:effectLst/>
                <a:latin typeface="Segoe UI Light" panose="020B0502040204020203" pitchFamily="34" charset="0"/>
                <a:cs typeface="Segoe UI Light" panose="020B0502040204020203" pitchFamily="34" charset="0"/>
              </a:rPr>
              <a:t>//This will delete the record from the </a:t>
            </a:r>
            <a:r>
              <a:rPr lang="en-US" b="0" i="0" dirty="0" err="1">
                <a:solidFill>
                  <a:srgbClr val="161616"/>
                </a:solidFill>
                <a:effectLst/>
                <a:latin typeface="Segoe UI Light" panose="020B0502040204020203" pitchFamily="34" charset="0"/>
                <a:cs typeface="Segoe UI Light" panose="020B0502040204020203" pitchFamily="34" charset="0"/>
              </a:rPr>
              <a:t>MyCustomerTable</a:t>
            </a:r>
            <a:r>
              <a:rPr lang="en-US" b="0" i="0" dirty="0">
                <a:solidFill>
                  <a:srgbClr val="161616"/>
                </a:solidFill>
                <a:effectLst/>
                <a:latin typeface="Segoe UI Light" panose="020B0502040204020203" pitchFamily="34" charset="0"/>
                <a:cs typeface="Segoe UI Light" panose="020B0502040204020203" pitchFamily="34" charset="0"/>
              </a:rPr>
              <a:t> table where the </a:t>
            </a:r>
            <a:r>
              <a:rPr lang="en-US" b="0" i="0" dirty="0" err="1">
                <a:solidFill>
                  <a:srgbClr val="161616"/>
                </a:solidFill>
                <a:effectLst/>
                <a:latin typeface="Segoe UI Light" panose="020B0502040204020203" pitchFamily="34" charset="0"/>
                <a:cs typeface="Segoe UI Light" panose="020B0502040204020203" pitchFamily="34" charset="0"/>
              </a:rPr>
              <a:t>AccountNumber</a:t>
            </a:r>
            <a:r>
              <a:rPr lang="en-US" b="0" i="0" dirty="0">
                <a:solidFill>
                  <a:srgbClr val="161616"/>
                </a:solidFill>
                <a:effectLst/>
                <a:latin typeface="Segoe UI Light" panose="020B0502040204020203" pitchFamily="34" charset="0"/>
                <a:cs typeface="Segoe UI Light" panose="020B0502040204020203" pitchFamily="34" charset="0"/>
              </a:rPr>
              <a:t> field is set to 1234.</a:t>
            </a:r>
          </a:p>
          <a:p>
            <a:endParaRPr lang="en-US" b="0" i="0" dirty="0">
              <a:solidFill>
                <a:srgbClr val="161616"/>
              </a:solidFill>
              <a:effectLst/>
              <a:latin typeface="Segoe UI Light" panose="020B0502040204020203" pitchFamily="34" charset="0"/>
              <a:cs typeface="Segoe UI Light" panose="020B0502040204020203" pitchFamily="34" charset="0"/>
            </a:endParaRPr>
          </a:p>
          <a:p>
            <a:r>
              <a:rPr lang="en-US" b="0" i="0" dirty="0">
                <a:solidFill>
                  <a:srgbClr val="161616"/>
                </a:solidFill>
                <a:effectLst/>
                <a:latin typeface="Segoe UI Light" panose="020B0502040204020203" pitchFamily="34" charset="0"/>
                <a:cs typeface="Segoe UI Light" panose="020B0502040204020203" pitchFamily="34" charset="0"/>
              </a:rPr>
              <a:t>private void </a:t>
            </a:r>
            <a:r>
              <a:rPr lang="en-US" b="0" i="0" dirty="0" err="1">
                <a:solidFill>
                  <a:srgbClr val="161616"/>
                </a:solidFill>
                <a:effectLst/>
                <a:latin typeface="Segoe UI Light" panose="020B0502040204020203" pitchFamily="34" charset="0"/>
                <a:cs typeface="Segoe UI Light" panose="020B0502040204020203" pitchFamily="34" charset="0"/>
              </a:rPr>
              <a:t>DeleteCustomer</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ttsBegin</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while select </a:t>
            </a:r>
            <a:r>
              <a:rPr lang="en-US" b="0" i="0" dirty="0" err="1">
                <a:solidFill>
                  <a:srgbClr val="161616"/>
                </a:solidFill>
                <a:effectLst/>
                <a:latin typeface="Segoe UI Light" panose="020B0502040204020203" pitchFamily="34" charset="0"/>
                <a:cs typeface="Segoe UI Light" panose="020B0502040204020203" pitchFamily="34" charset="0"/>
              </a:rPr>
              <a:t>forUpdate</a:t>
            </a:r>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a:t>
            </a:r>
            <a:endParaRPr lang="en-US" b="0" i="0" dirty="0">
              <a:solidFill>
                <a:srgbClr val="161616"/>
              </a:solidFill>
              <a:effectLst/>
              <a:latin typeface="Segoe UI Light" panose="020B0502040204020203" pitchFamily="34" charset="0"/>
              <a:cs typeface="Segoe UI Light" panose="020B0502040204020203" pitchFamily="34" charset="0"/>
            </a:endParaRPr>
          </a:p>
          <a:p>
            <a:r>
              <a:rPr lang="en-US" b="0" i="0" dirty="0">
                <a:solidFill>
                  <a:srgbClr val="161616"/>
                </a:solidFill>
                <a:effectLst/>
                <a:latin typeface="Segoe UI Light" panose="020B0502040204020203" pitchFamily="34" charset="0"/>
                <a:cs typeface="Segoe UI Light" panose="020B0502040204020203" pitchFamily="34" charset="0"/>
              </a:rPr>
              <a:t>        where </a:t>
            </a:r>
            <a:r>
              <a:rPr lang="en-US" b="0" i="0" dirty="0" err="1">
                <a:solidFill>
                  <a:srgbClr val="161616"/>
                </a:solidFill>
                <a:effectLst/>
                <a:latin typeface="Segoe UI Light" panose="020B0502040204020203" pitchFamily="34" charset="0"/>
                <a:cs typeface="Segoe UI Light" panose="020B0502040204020203" pitchFamily="34" charset="0"/>
              </a:rPr>
              <a:t>myCustomerTable.AccountNumber</a:t>
            </a:r>
            <a:r>
              <a:rPr lang="en-US" b="0" i="0" dirty="0">
                <a:solidFill>
                  <a:srgbClr val="161616"/>
                </a:solidFill>
                <a:effectLst/>
                <a:latin typeface="Segoe UI Light" panose="020B0502040204020203" pitchFamily="34" charset="0"/>
                <a:cs typeface="Segoe UI Light" panose="020B0502040204020203" pitchFamily="34" charset="0"/>
              </a:rPr>
              <a:t> == "1234"</a:t>
            </a:r>
          </a:p>
          <a:p>
            <a:r>
              <a:rPr lang="en-US" b="0" i="0" dirty="0">
                <a:solidFill>
                  <a:srgbClr val="161616"/>
                </a:solidFill>
                <a:effectLst/>
                <a:latin typeface="Segoe UI Light" panose="020B0502040204020203" pitchFamily="34" charset="0"/>
                <a:cs typeface="Segoe UI Light" panose="020B0502040204020203" pitchFamily="34" charset="0"/>
              </a:rPr>
              <a:t>        {</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myCustomerTable.delete</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        }</a:t>
            </a:r>
          </a:p>
          <a:p>
            <a:r>
              <a:rPr lang="en-US" b="0" i="0" dirty="0">
                <a:solidFill>
                  <a:srgbClr val="161616"/>
                </a:solidFill>
                <a:effectLst/>
                <a:latin typeface="Segoe UI Light" panose="020B0502040204020203" pitchFamily="34" charset="0"/>
                <a:cs typeface="Segoe UI Light" panose="020B0502040204020203" pitchFamily="34" charset="0"/>
              </a:rPr>
              <a:t>    </a:t>
            </a:r>
            <a:r>
              <a:rPr lang="en-US" b="0" i="0" dirty="0" err="1">
                <a:solidFill>
                  <a:srgbClr val="161616"/>
                </a:solidFill>
                <a:effectLst/>
                <a:latin typeface="Segoe UI Light" panose="020B0502040204020203" pitchFamily="34" charset="0"/>
                <a:cs typeface="Segoe UI Light" panose="020B0502040204020203" pitchFamily="34" charset="0"/>
              </a:rPr>
              <a:t>ttsCommit</a:t>
            </a:r>
            <a:r>
              <a:rPr lang="en-US" b="0" i="0" dirty="0">
                <a:solidFill>
                  <a:srgbClr val="161616"/>
                </a:solidFill>
                <a:effectLst/>
                <a:latin typeface="Segoe UI Light" panose="020B0502040204020203" pitchFamily="34" charset="0"/>
                <a:cs typeface="Segoe UI Light" panose="020B0502040204020203" pitchFamily="34" charset="0"/>
              </a:rPr>
              <a:t>;</a:t>
            </a:r>
          </a:p>
          <a:p>
            <a:r>
              <a:rPr lang="en-US" b="0" i="0" dirty="0">
                <a:solidFill>
                  <a:srgbClr val="161616"/>
                </a:solidFill>
                <a:effectLst/>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11012767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Light" panose="020B0502040204020203" pitchFamily="34" charset="0"/>
                <a:cs typeface="Segoe UI Light" panose="020B0502040204020203" pitchFamily="34" charset="0"/>
              </a:rPr>
              <a:t>All exercises are optional.</a:t>
            </a:r>
          </a:p>
          <a:p>
            <a:pPr algn="l"/>
            <a:r>
              <a:rPr lang="en-US" b="0" i="0" dirty="0">
                <a:solidFill>
                  <a:srgbClr val="161616"/>
                </a:solidFill>
                <a:effectLst/>
                <a:latin typeface="Segoe UI Light" panose="020B0502040204020203" pitchFamily="34" charset="0"/>
                <a:cs typeface="Segoe UI Light" panose="020B0502040204020203" pitchFamily="34" charset="0"/>
              </a:rPr>
              <a:t>Link is https://learn.microsoft.com/training/modules/create-classes-finance-operations/5-exercise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818229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main method: A main method is automatically added to a runnable class. Therefore, you would add a runnable class instead of a class to your project.</a:t>
            </a:r>
          </a:p>
          <a:p>
            <a:pPr marL="228600" indent="-228600">
              <a:buAutoNum type="arabicPeriod"/>
            </a:pPr>
            <a:r>
              <a:rPr lang="en-US" dirty="0"/>
              <a:t>A public method: Methods that are declared as public can be called from anywhere that the class is accessible.</a:t>
            </a:r>
          </a:p>
          <a:p>
            <a:pPr marL="228600" indent="-228600">
              <a:buAutoNum type="arabicPeriod"/>
            </a:pPr>
            <a:r>
              <a:rPr lang="en-US" dirty="0"/>
              <a:t>A where clause: where </a:t>
            </a:r>
            <a:r>
              <a:rPr lang="en-US" dirty="0" err="1"/>
              <a:t>sampleTable.AccountNum</a:t>
            </a:r>
            <a:r>
              <a:rPr lang="en-US" dirty="0"/>
              <a:t> == “1234”: A where clause is used to specify a condition that the update method will test as it processes each row of the </a:t>
            </a:r>
            <a:r>
              <a:rPr lang="en-US" dirty="0" err="1"/>
              <a:t>SampleTable</a:t>
            </a:r>
            <a:r>
              <a:rPr lang="en-US" dirty="0"/>
              <a:t> table.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3784563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https://learn.microsoft.com/dynamics365/fin-ops-core/dev-itpro/dev-ref/xpp-classes-methods</a:t>
            </a:r>
            <a:endParaRPr lang="en-US" dirty="0"/>
          </a:p>
          <a:p>
            <a:r>
              <a:rPr lang="en-US" dirty="0">
                <a:hlinkClick r:id="rId4"/>
              </a:rPr>
              <a:t>https://learn.microsoft.com/dynamics365/fin-ops-core/dev-itpro/dev-ref/xpp-data/xpp-data-home-page</a:t>
            </a:r>
            <a:endParaRPr lang="en-US" dirty="0"/>
          </a:p>
          <a:p>
            <a:r>
              <a:rPr lang="en-US" dirty="0">
                <a:hlinkClick r:id="rId5"/>
              </a:rPr>
              <a:t>https://learn.microsoft.com/training/modules/get-started-xpp-finance-operations/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068579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08355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1133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72733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7410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9665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807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839710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616546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51538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8497572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0438280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069917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6209300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2757435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503049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715764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05655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931674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2061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8" y="1926472"/>
            <a:ext cx="724467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231775" indent="-231775">
              <a:buFont typeface="Arial" panose="020B0604020202020204" pitchFamily="34" charset="0"/>
              <a:buChar char="•"/>
              <a:defRPr sz="1800">
                <a:solidFill>
                  <a:schemeClr val="tx1"/>
                </a:solidFill>
              </a:defRPr>
            </a:lvl1pPr>
            <a:lvl2pPr marL="568325" indent="-222250">
              <a:buFont typeface="Arial" panose="020B0604020202020204" pitchFamily="34" charset="0"/>
              <a:buChar char="•"/>
              <a:defRPr sz="1600">
                <a:solidFill>
                  <a:schemeClr val="tx1"/>
                </a:solidFill>
              </a:defRPr>
            </a:lvl2pPr>
            <a:lvl3pPr marL="798513" indent="-115888">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343294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231775" indent="-231775">
              <a:buFont typeface="Arial" panose="020B0604020202020204" pitchFamily="34" charset="0"/>
              <a:buChar char="•"/>
              <a:defRPr sz="1800">
                <a:solidFill>
                  <a:schemeClr val="tx1"/>
                </a:solidFill>
              </a:defRPr>
            </a:lvl1pPr>
            <a:lvl2pPr marL="568325" indent="-222250">
              <a:buFont typeface="Arial" panose="020B0604020202020204" pitchFamily="34" charset="0"/>
              <a:buChar char="•"/>
              <a:defRPr sz="1600">
                <a:solidFill>
                  <a:schemeClr val="tx1"/>
                </a:solidFill>
              </a:defRPr>
            </a:lvl2pPr>
            <a:lvl3pPr marL="798513" indent="-173038">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353575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231775" indent="-231775">
              <a:buFont typeface="Arial" panose="020B0604020202020204" pitchFamily="34" charset="0"/>
              <a:buChar char="•"/>
              <a:defRPr sz="1800">
                <a:solidFill>
                  <a:schemeClr val="tx1"/>
                </a:solidFill>
              </a:defRPr>
            </a:lvl1pPr>
            <a:lvl2pPr marL="568325" indent="-222250">
              <a:buFont typeface="Arial" panose="020B0604020202020204" pitchFamily="34" charset="0"/>
              <a:buChar char="•"/>
              <a:defRPr sz="1600">
                <a:solidFill>
                  <a:schemeClr val="tx1"/>
                </a:solidFill>
              </a:defRPr>
            </a:lvl2pPr>
            <a:lvl3pPr marL="798513" indent="-173038">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22590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64521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137160" indent="-137160">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sz="1600">
                <a:solidFill>
                  <a:schemeClr val="tx1"/>
                </a:solidFill>
              </a:defRPr>
            </a:lvl2pPr>
            <a:lvl3pPr marL="384048" indent="-118872">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3771556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6684794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96666339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45668091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59681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826375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4786893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3362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425208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29699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2587671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87406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291218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6906662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6559415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330698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611788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73676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7315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64593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9088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647984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9763801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1446561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88262" y="1355296"/>
            <a:ext cx="11011602"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588261" y="2104373"/>
            <a:ext cx="1101160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588262" y="2207826"/>
            <a:ext cx="11011602"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588261" y="2960179"/>
            <a:ext cx="1101160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588262" y="3063632"/>
            <a:ext cx="11011602"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588261" y="3815985"/>
            <a:ext cx="1101160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588262" y="3919438"/>
            <a:ext cx="11011602"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588261" y="4671791"/>
            <a:ext cx="1101160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588262" y="4775245"/>
            <a:ext cx="11011602"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2" name="Straight Connector 1">
            <a:extLst>
              <a:ext uri="{FF2B5EF4-FFF2-40B4-BE49-F238E27FC236}">
                <a16:creationId xmlns:a16="http://schemas.microsoft.com/office/drawing/2014/main" id="{C9D07913-F9DD-7CF7-25BC-3CFA4B4EDD33}"/>
              </a:ext>
              <a:ext uri="{C183D7F6-B498-43B3-948B-1728B52AA6E4}">
                <adec:decorative xmlns:adec="http://schemas.microsoft.com/office/drawing/2017/decorative" val="1"/>
              </a:ext>
            </a:extLst>
          </p:cNvPr>
          <p:cNvCxnSpPr>
            <a:cxnSpLocks/>
          </p:cNvCxnSpPr>
          <p:nvPr userDrawn="1"/>
        </p:nvCxnSpPr>
        <p:spPr>
          <a:xfrm>
            <a:off x="588261" y="5527598"/>
            <a:ext cx="1101160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357AB96-C171-55EF-ED77-EE057C3702F5}"/>
              </a:ext>
            </a:extLst>
          </p:cNvPr>
          <p:cNvSpPr>
            <a:spLocks noGrp="1"/>
          </p:cNvSpPr>
          <p:nvPr>
            <p:ph type="body" sz="quarter" idx="22" hasCustomPrompt="1"/>
          </p:nvPr>
        </p:nvSpPr>
        <p:spPr>
          <a:xfrm>
            <a:off x="588262" y="5631052"/>
            <a:ext cx="11011602"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3765332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6063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89065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33941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189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8770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88002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735831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47273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05259728"/>
      </p:ext>
    </p:extLst>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 id="2147484752" r:id="rId14"/>
    <p:sldLayoutId id="2147484753" r:id="rId15"/>
    <p:sldLayoutId id="2147484754" r:id="rId16"/>
    <p:sldLayoutId id="2147484755" r:id="rId17"/>
    <p:sldLayoutId id="2147484756" r:id="rId18"/>
    <p:sldLayoutId id="2147484757" r:id="rId19"/>
    <p:sldLayoutId id="2147484758" r:id="rId20"/>
    <p:sldLayoutId id="2147484759" r:id="rId21"/>
    <p:sldLayoutId id="2147484760" r:id="rId22"/>
    <p:sldLayoutId id="2147484761" r:id="rId23"/>
    <p:sldLayoutId id="2147484762" r:id="rId24"/>
    <p:sldLayoutId id="2147484763" r:id="rId25"/>
    <p:sldLayoutId id="2147484764" r:id="rId26"/>
    <p:sldLayoutId id="2147484765" r:id="rId27"/>
    <p:sldLayoutId id="2147484766" r:id="rId28"/>
    <p:sldLayoutId id="2147484767" r:id="rId29"/>
    <p:sldLayoutId id="2147484768" r:id="rId30"/>
    <p:sldLayoutId id="2147484769" r:id="rId31"/>
    <p:sldLayoutId id="2147484770" r:id="rId32"/>
    <p:sldLayoutId id="2147484771" r:id="rId33"/>
    <p:sldLayoutId id="2147484772" r:id="rId34"/>
    <p:sldLayoutId id="2147484773" r:id="rId35"/>
    <p:sldLayoutId id="2147484774" r:id="rId36"/>
    <p:sldLayoutId id="2147484775" r:id="rId37"/>
    <p:sldLayoutId id="2147484776" r:id="rId38"/>
    <p:sldLayoutId id="2147484777" r:id="rId39"/>
    <p:sldLayoutId id="2147484778" r:id="rId40"/>
    <p:sldLayoutId id="2147484779" r:id="rId41"/>
    <p:sldLayoutId id="2147484780" r:id="rId42"/>
    <p:sldLayoutId id="2147484781" r:id="rId43"/>
    <p:sldLayoutId id="2147484782" r:id="rId44"/>
    <p:sldLayoutId id="2147484783" r:id="rId45"/>
    <p:sldLayoutId id="2147484784" r:id="rId46"/>
    <p:sldLayoutId id="2147484785" r:id="rId47"/>
    <p:sldLayoutId id="2147484786" r:id="rId48"/>
    <p:sldLayoutId id="2147484787" r:id="rId49"/>
    <p:sldLayoutId id="2147484788" r:id="rId50"/>
    <p:sldLayoutId id="2147484789" r:id="rId51"/>
    <p:sldLayoutId id="2147484792" r:id="rId52"/>
    <p:sldLayoutId id="2147484790" r:id="rId53"/>
    <p:sldLayoutId id="2147484791" r:id="rId54"/>
    <p:sldLayoutId id="2147484793" r:id="rId55"/>
    <p:sldLayoutId id="2147484794"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2.xml"/><Relationship Id="rId1" Type="http://schemas.openxmlformats.org/officeDocument/2006/relationships/slideLayout" Target="../slideLayouts/slideLayout51.xml"/><Relationship Id="rId4" Type="http://schemas.openxmlformats.org/officeDocument/2006/relationships/image" Target="../media/image17.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www.microsoft.com/en-us/videoplayer/embed/RE4byCi?postJsllMsg=true" TargetMode="External"/><Relationship Id="rId2" Type="http://schemas.openxmlformats.org/officeDocument/2006/relationships/notesSlide" Target="../notesSlides/notesSlide109.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hyperlink" Target="https://www.microsoft.com/videoplayer/embed/RE4byCi"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0.xml"/><Relationship Id="rId1" Type="http://schemas.openxmlformats.org/officeDocument/2006/relationships/slideLayout" Target="../slideLayouts/slideLayout51.xml"/><Relationship Id="rId4" Type="http://schemas.openxmlformats.org/officeDocument/2006/relationships/image" Target="../media/image17.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3.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9.xml"/><Relationship Id="rId1" Type="http://schemas.openxmlformats.org/officeDocument/2006/relationships/slideLayout" Target="../slideLayouts/slideLayout51.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6.xml"/><Relationship Id="rId1" Type="http://schemas.openxmlformats.org/officeDocument/2006/relationships/slideLayout" Target="../slideLayouts/slideLayout51.xml"/><Relationship Id="rId4" Type="http://schemas.openxmlformats.org/officeDocument/2006/relationships/image" Target="../media/image17.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videoplayer/embed/RE4bbcG" TargetMode="External"/><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6.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4.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6.xml"/><Relationship Id="rId1" Type="http://schemas.openxmlformats.org/officeDocument/2006/relationships/slideLayout" Target="../slideLayouts/slideLayout50.xml"/><Relationship Id="rId4" Type="http://schemas.openxmlformats.org/officeDocument/2006/relationships/image" Target="../media/image17.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3" Type="http://schemas.openxmlformats.org/officeDocument/2006/relationships/hyperlink" Target="https://aka.ms/MB500LP2Video" TargetMode="External"/><Relationship Id="rId2" Type="http://schemas.openxmlformats.org/officeDocument/2006/relationships/notesSlide" Target="../notesSlides/notesSlide151.xml"/><Relationship Id="rId1" Type="http://schemas.openxmlformats.org/officeDocument/2006/relationships/slideLayout" Target="../slideLayouts/slideLayout27.xml"/><Relationship Id="rId4" Type="http://schemas.openxmlformats.org/officeDocument/2006/relationships/hyperlink" Target="https://learn.microsoft.com/training/modules/plan-implement-security-finance-operations/"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videoplayer/embed/RE4byCh"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hyperlink" Target="https://www.microsoft.com/videoplayer/embed/RE4bJ1i" TargetMode="External"/><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videoplayer/embed/RE4byCj" TargetMode="External"/><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0.xml"/><Relationship Id="rId4" Type="http://schemas.openxmlformats.org/officeDocument/2006/relationships/image" Target="../media/image17.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0.xml"/><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dynamics365/release-plans/?azure-portal=true"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hyperlink" Target="https://www.microsoft.com/en-us/videoplayer/embed/RE4bJ1j?postJsllMsg=true" TargetMode="External"/><Relationship Id="rId2" Type="http://schemas.openxmlformats.org/officeDocument/2006/relationships/notesSlide" Target="../notesSlides/notesSlide79.xml"/><Relationship Id="rId1" Type="http://schemas.openxmlformats.org/officeDocument/2006/relationships/slideLayout" Target="../slideLayouts/slideLayout35.xml"/><Relationship Id="rId5" Type="http://schemas.openxmlformats.org/officeDocument/2006/relationships/image" Target="../media/image21.png"/><Relationship Id="rId4" Type="http://schemas.openxmlformats.org/officeDocument/2006/relationships/hyperlink" Target="https://www.microsoft.com/videoplayer/embed/RE4bJ1j"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hyperlink" Target="https://www.microsoft.com/en-us/videoplayer/embed/RE3ez1b?postJsllMsg=true" TargetMode="External"/><Relationship Id="rId2" Type="http://schemas.openxmlformats.org/officeDocument/2006/relationships/notesSlide" Target="../notesSlides/notesSlide85.xml"/><Relationship Id="rId1" Type="http://schemas.openxmlformats.org/officeDocument/2006/relationships/slideLayout" Target="../slideLayouts/slideLayout35.xml"/><Relationship Id="rId5" Type="http://schemas.openxmlformats.org/officeDocument/2006/relationships/image" Target="../media/image21.png"/><Relationship Id="rId4" Type="http://schemas.openxmlformats.org/officeDocument/2006/relationships/hyperlink" Target="https://www.microsoft.com/videoplayer/embed/RE3ez1b"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51.xml"/><Relationship Id="rId4" Type="http://schemas.openxmlformats.org/officeDocument/2006/relationships/image" Target="../media/image17.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90.xml.rels><?xml version="1.0" encoding="UTF-8" standalone="yes"?>
<Relationships xmlns="http://schemas.openxmlformats.org/package/2006/relationships"><Relationship Id="rId3" Type="http://schemas.openxmlformats.org/officeDocument/2006/relationships/hyperlink" Target="https://learn.microsoft.com/en-us/dynamics365/fin-ops-core/dev-itpro/user-interface/general-form-guidelines" TargetMode="External"/><Relationship Id="rId2" Type="http://schemas.openxmlformats.org/officeDocument/2006/relationships/notesSlide" Target="../notesSlides/notesSlide90.xml"/><Relationship Id="rId1" Type="http://schemas.openxmlformats.org/officeDocument/2006/relationships/slideLayout" Target="../slideLayouts/slideLayout27.xml"/><Relationship Id="rId6" Type="http://schemas.openxmlformats.org/officeDocument/2006/relationships/hyperlink" Target="https://learn.microsoft.com/en-us/dynamicsax-2012/developer/how-to-create-and-use-labels" TargetMode="External"/><Relationship Id="rId5" Type="http://schemas.openxmlformats.org/officeDocument/2006/relationships/hyperlink" Target="https://learn.microsoft.com/en-us/dynamics365/fin-ops-core/dev-itpro/perf-test/performance-timer" TargetMode="External"/><Relationship Id="rId4" Type="http://schemas.openxmlformats.org/officeDocument/2006/relationships/hyperlink" Target="https://learn.microsoft.com/en-us/dynamics365/fin-ops-core/dev-itpro/user-interface/form-styles-patterns" TargetMode="Externa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3" Type="http://schemas.openxmlformats.org/officeDocument/2006/relationships/hyperlink" Target="https://learn.microsoft.com/en-us/dynamics365/fin-ops-core/dev-itpro/dev-ref/xpp-classes-methods" TargetMode="External"/><Relationship Id="rId2" Type="http://schemas.openxmlformats.org/officeDocument/2006/relationships/notesSlide" Target="../notesSlides/notesSlide99.xml"/><Relationship Id="rId1" Type="http://schemas.openxmlformats.org/officeDocument/2006/relationships/slideLayout" Target="../slideLayouts/slideLayout27.xml"/><Relationship Id="rId5" Type="http://schemas.openxmlformats.org/officeDocument/2006/relationships/hyperlink" Target="https://learn.microsoft.com/en-us/training/modules/get-started-xpp-finance-operations/" TargetMode="External"/><Relationship Id="rId4" Type="http://schemas.openxmlformats.org/officeDocument/2006/relationships/hyperlink" Target="https://learn.microsoft.com/en-us/dynamics365/fin-ops-core/dev-itpro/dev-ref/xpp-data/xpp-data-home-p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en-US" dirty="0"/>
              <a:t>Build Finance and Operations Apps</a:t>
            </a:r>
          </a:p>
        </p:txBody>
      </p:sp>
      <p:graphicFrame>
        <p:nvGraphicFramePr>
          <p:cNvPr id="2" name="Diagram 1">
            <a:extLst>
              <a:ext uri="{FF2B5EF4-FFF2-40B4-BE49-F238E27FC236}">
                <a16:creationId xmlns:a16="http://schemas.microsoft.com/office/drawing/2014/main" id="{8A3F0763-40C6-DEC0-30E4-AD5E94B436B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251358754"/>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a:t>
            </a:r>
          </a:p>
        </p:txBody>
      </p:sp>
      <p:sp>
        <p:nvSpPr>
          <p:cNvPr id="6" name="Text Placeholder 5">
            <a:extLst>
              <a:ext uri="{FF2B5EF4-FFF2-40B4-BE49-F238E27FC236}">
                <a16:creationId xmlns:a16="http://schemas.microsoft.com/office/drawing/2014/main" id="{13400CB7-8B61-607C-3754-6FE1F3BC9C8F}"/>
              </a:ext>
            </a:extLst>
          </p:cNvPr>
          <p:cNvSpPr>
            <a:spLocks noGrp="1"/>
          </p:cNvSpPr>
          <p:nvPr>
            <p:ph type="body" sz="quarter" idx="17"/>
          </p:nvPr>
        </p:nvSpPr>
        <p:spPr>
          <a:xfrm>
            <a:off x="4356038" y="1926472"/>
            <a:ext cx="7244673" cy="307777"/>
          </a:xfrm>
        </p:spPr>
        <p:txBody>
          <a:bodyPr/>
          <a:lstStyle/>
          <a:p>
            <a:r>
              <a:rPr lang="en-US" sz="2000" dirty="0"/>
              <a:t>In this module, you’ve learned: </a:t>
            </a:r>
          </a:p>
        </p:txBody>
      </p:sp>
      <p:sp>
        <p:nvSpPr>
          <p:cNvPr id="8" name="Text Placeholder 7">
            <a:extLst>
              <a:ext uri="{FF2B5EF4-FFF2-40B4-BE49-F238E27FC236}">
                <a16:creationId xmlns:a16="http://schemas.microsoft.com/office/drawing/2014/main" id="{50F19702-BB17-4B8F-0156-36BEE9BCD544}"/>
              </a:ext>
            </a:extLst>
          </p:cNvPr>
          <p:cNvSpPr>
            <a:spLocks noGrp="1"/>
          </p:cNvSpPr>
          <p:nvPr>
            <p:ph type="body" sz="quarter" idx="35"/>
          </p:nvPr>
        </p:nvSpPr>
        <p:spPr>
          <a:xfrm>
            <a:off x="4358229" y="2578100"/>
            <a:ext cx="7241633" cy="1261884"/>
          </a:xfrm>
        </p:spPr>
        <p:txBody>
          <a:bodyPr/>
          <a:lstStyle/>
          <a:p>
            <a:pPr>
              <a:spcBef>
                <a:spcPts val="600"/>
              </a:spcBef>
              <a:spcAft>
                <a:spcPts val="600"/>
              </a:spcAft>
            </a:pPr>
            <a:r>
              <a:rPr lang="en-US" dirty="0"/>
              <a:t>How to download and update a virtual hard disk (VHD) for finance and operations apps.</a:t>
            </a:r>
          </a:p>
          <a:p>
            <a:pPr>
              <a:spcBef>
                <a:spcPts val="600"/>
              </a:spcBef>
              <a:spcAft>
                <a:spcPts val="600"/>
              </a:spcAft>
            </a:pPr>
            <a:r>
              <a:rPr lang="en-US" dirty="0"/>
              <a:t>How to set up SQL Server Management Studio, Visual Studio, and more to use the VHD.</a:t>
            </a:r>
          </a:p>
        </p:txBody>
      </p:sp>
    </p:spTree>
    <p:extLst>
      <p:ext uri="{BB962C8B-B14F-4D97-AF65-F5344CB8AC3E}">
        <p14:creationId xmlns:p14="http://schemas.microsoft.com/office/powerpoint/2010/main" val="22451865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Module 10: Build Reports</a:t>
            </a:r>
          </a:p>
        </p:txBody>
      </p:sp>
      <p:graphicFrame>
        <p:nvGraphicFramePr>
          <p:cNvPr id="2" name="Diagram 1">
            <a:extLst>
              <a:ext uri="{FF2B5EF4-FFF2-40B4-BE49-F238E27FC236}">
                <a16:creationId xmlns:a16="http://schemas.microsoft.com/office/drawing/2014/main" id="{70B628BA-AF79-F8F0-253C-744B60C7D15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914059965"/>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B6B42779-5162-7001-FFEA-CCEBA257641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38415292"/>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67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Objectives       </a:t>
            </a:r>
          </a:p>
        </p:txBody>
      </p:sp>
      <p:sp>
        <p:nvSpPr>
          <p:cNvPr id="3" name="TextBox 2">
            <a:extLst>
              <a:ext uri="{FF2B5EF4-FFF2-40B4-BE49-F238E27FC236}">
                <a16:creationId xmlns:a16="http://schemas.microsoft.com/office/drawing/2014/main" id="{1E8EA9A7-B716-5B5D-AB86-EB085D5DC324}"/>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4" name="Oval 3">
            <a:extLst>
              <a:ext uri="{FF2B5EF4-FFF2-40B4-BE49-F238E27FC236}">
                <a16:creationId xmlns:a16="http://schemas.microsoft.com/office/drawing/2014/main" id="{C72C972D-A946-844C-0E9A-177A50D8AE47}"/>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79903688-8DC9-3B2F-24A3-55931259B2C6}"/>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Enable Business document management.</a:t>
            </a:r>
          </a:p>
        </p:txBody>
      </p:sp>
      <p:sp>
        <p:nvSpPr>
          <p:cNvPr id="6" name="Oval 5">
            <a:extLst>
              <a:ext uri="{FF2B5EF4-FFF2-40B4-BE49-F238E27FC236}">
                <a16:creationId xmlns:a16="http://schemas.microsoft.com/office/drawing/2014/main" id="{34047F76-F186-2995-B1BD-D895C6BEF7B4}"/>
              </a:ext>
            </a:extLst>
          </p:cNvPr>
          <p:cNvSpPr>
            <a:spLocks/>
          </p:cNvSpPr>
          <p:nvPr/>
        </p:nvSpPr>
        <p:spPr bwMode="auto">
          <a:xfrm>
            <a:off x="681412" y="249648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7" name="TextBox 6">
            <a:extLst>
              <a:ext uri="{FF2B5EF4-FFF2-40B4-BE49-F238E27FC236}">
                <a16:creationId xmlns:a16="http://schemas.microsoft.com/office/drawing/2014/main" id="{155BAF47-067E-F94D-C604-DD054903B32D}"/>
              </a:ext>
            </a:extLst>
          </p:cNvPr>
          <p:cNvSpPr txBox="1">
            <a:spLocks/>
          </p:cNvSpPr>
          <p:nvPr/>
        </p:nvSpPr>
        <p:spPr>
          <a:xfrm>
            <a:off x="1402080" y="258737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Design, create, and modify SSRS reports.</a:t>
            </a:r>
          </a:p>
        </p:txBody>
      </p:sp>
      <p:sp>
        <p:nvSpPr>
          <p:cNvPr id="8" name="Oval 7">
            <a:extLst>
              <a:ext uri="{FF2B5EF4-FFF2-40B4-BE49-F238E27FC236}">
                <a16:creationId xmlns:a16="http://schemas.microsoft.com/office/drawing/2014/main" id="{0A46786F-B624-7571-DA4C-11BEBF43758B}"/>
              </a:ext>
            </a:extLst>
          </p:cNvPr>
          <p:cNvSpPr>
            <a:spLocks/>
          </p:cNvSpPr>
          <p:nvPr/>
        </p:nvSpPr>
        <p:spPr bwMode="auto">
          <a:xfrm>
            <a:off x="681412" y="323633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9" name="TextBox 8">
            <a:extLst>
              <a:ext uri="{FF2B5EF4-FFF2-40B4-BE49-F238E27FC236}">
                <a16:creationId xmlns:a16="http://schemas.microsoft.com/office/drawing/2014/main" id="{F0CCD8BF-DF45-D6F5-2CD2-A45466868420}"/>
              </a:ext>
            </a:extLst>
          </p:cNvPr>
          <p:cNvSpPr txBox="1">
            <a:spLocks/>
          </p:cNvSpPr>
          <p:nvPr/>
        </p:nvSpPr>
        <p:spPr>
          <a:xfrm>
            <a:off x="1402080" y="332722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and modify a Power BI report by using finance and operations apps data.</a:t>
            </a:r>
          </a:p>
        </p:txBody>
      </p:sp>
      <p:sp>
        <p:nvSpPr>
          <p:cNvPr id="10" name="Oval 9">
            <a:extLst>
              <a:ext uri="{FF2B5EF4-FFF2-40B4-BE49-F238E27FC236}">
                <a16:creationId xmlns:a16="http://schemas.microsoft.com/office/drawing/2014/main" id="{E57A8ADD-99A6-955A-3A11-26454438509F}"/>
              </a:ext>
            </a:extLst>
          </p:cNvPr>
          <p:cNvSpPr>
            <a:spLocks/>
          </p:cNvSpPr>
          <p:nvPr/>
        </p:nvSpPr>
        <p:spPr bwMode="auto">
          <a:xfrm>
            <a:off x="681412" y="394815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1" name="TextBox 10">
            <a:extLst>
              <a:ext uri="{FF2B5EF4-FFF2-40B4-BE49-F238E27FC236}">
                <a16:creationId xmlns:a16="http://schemas.microsoft.com/office/drawing/2014/main" id="{5C43230E-22C5-83BC-196F-29559226476E}"/>
              </a:ext>
            </a:extLst>
          </p:cNvPr>
          <p:cNvSpPr txBox="1">
            <a:spLocks/>
          </p:cNvSpPr>
          <p:nvPr/>
        </p:nvSpPr>
        <p:spPr>
          <a:xfrm>
            <a:off x="1402080" y="4039043"/>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and modify an Excel report by using finance and operations apps data.</a:t>
            </a:r>
          </a:p>
        </p:txBody>
      </p:sp>
      <p:sp>
        <p:nvSpPr>
          <p:cNvPr id="12" name="Oval 11">
            <a:extLst>
              <a:ext uri="{FF2B5EF4-FFF2-40B4-BE49-F238E27FC236}">
                <a16:creationId xmlns:a16="http://schemas.microsoft.com/office/drawing/2014/main" id="{813C9283-5835-A0B8-4AAF-BD3021895054}"/>
              </a:ext>
            </a:extLst>
          </p:cNvPr>
          <p:cNvSpPr>
            <a:spLocks/>
          </p:cNvSpPr>
          <p:nvPr/>
        </p:nvSpPr>
        <p:spPr bwMode="auto">
          <a:xfrm>
            <a:off x="681412" y="4681723"/>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5</a:t>
            </a:r>
          </a:p>
        </p:txBody>
      </p:sp>
      <p:sp>
        <p:nvSpPr>
          <p:cNvPr id="13" name="TextBox 12">
            <a:extLst>
              <a:ext uri="{FF2B5EF4-FFF2-40B4-BE49-F238E27FC236}">
                <a16:creationId xmlns:a16="http://schemas.microsoft.com/office/drawing/2014/main" id="{401CBE53-D554-0FF3-CEDA-4FAF8F5D1F2F}"/>
              </a:ext>
            </a:extLst>
          </p:cNvPr>
          <p:cNvSpPr txBox="1">
            <a:spLocks/>
          </p:cNvSpPr>
          <p:nvPr/>
        </p:nvSpPr>
        <p:spPr>
          <a:xfrm>
            <a:off x="1402080" y="4772607"/>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Learn how to build SQL statement by using query objects.</a:t>
            </a:r>
          </a:p>
        </p:txBody>
      </p:sp>
    </p:spTree>
    <p:extLst>
      <p:ext uri="{BB962C8B-B14F-4D97-AF65-F5344CB8AC3E}">
        <p14:creationId xmlns:p14="http://schemas.microsoft.com/office/powerpoint/2010/main" val="39878725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0746488" cy="492443"/>
          </a:xfrm>
        </p:spPr>
        <p:txBody>
          <a:bodyPr/>
          <a:lstStyle/>
          <a:p>
            <a:r>
              <a:rPr lang="en-US" dirty="0"/>
              <a:t>Implement Business Document Management</a:t>
            </a:r>
          </a:p>
        </p:txBody>
      </p:sp>
      <p:grpSp>
        <p:nvGrpSpPr>
          <p:cNvPr id="24" name="Group 23" descr="Icon of gear and two arrow">
            <a:extLst>
              <a:ext uri="{FF2B5EF4-FFF2-40B4-BE49-F238E27FC236}">
                <a16:creationId xmlns:a16="http://schemas.microsoft.com/office/drawing/2014/main" id="{636C0174-914D-A740-2F7E-E225BF217900}"/>
              </a:ext>
            </a:extLst>
          </p:cNvPr>
          <p:cNvGrpSpPr>
            <a:grpSpLocks/>
          </p:cNvGrpSpPr>
          <p:nvPr/>
        </p:nvGrpSpPr>
        <p:grpSpPr>
          <a:xfrm>
            <a:off x="590755" y="1462440"/>
            <a:ext cx="640080" cy="640080"/>
            <a:chOff x="583096" y="2327444"/>
            <a:chExt cx="640080" cy="640080"/>
          </a:xfrm>
        </p:grpSpPr>
        <p:sp>
          <p:nvSpPr>
            <p:cNvPr id="25" name="Oval 24">
              <a:extLst>
                <a:ext uri="{FF2B5EF4-FFF2-40B4-BE49-F238E27FC236}">
                  <a16:creationId xmlns:a16="http://schemas.microsoft.com/office/drawing/2014/main" id="{A03A10C9-B4B7-707F-F521-BA17ADC410E8}"/>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Graphic 25">
              <a:extLst>
                <a:ext uri="{FF2B5EF4-FFF2-40B4-BE49-F238E27FC236}">
                  <a16:creationId xmlns:a16="http://schemas.microsoft.com/office/drawing/2014/main" id="{A01C36B5-021A-16A7-9C2E-95A6DEA5029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Business document management allows for creating and editing output documents like invoices without relying on SQL Server Reporting Services (SSRS) report development. </a:t>
            </a:r>
          </a:p>
        </p:txBody>
      </p:sp>
      <p:grpSp>
        <p:nvGrpSpPr>
          <p:cNvPr id="27" name="Group 26" descr="Icon of chart with a rising arrow">
            <a:extLst>
              <a:ext uri="{FF2B5EF4-FFF2-40B4-BE49-F238E27FC236}">
                <a16:creationId xmlns:a16="http://schemas.microsoft.com/office/drawing/2014/main" id="{C1D2F630-9C3A-F2EE-CAEE-06D35870B041}"/>
              </a:ext>
            </a:extLst>
          </p:cNvPr>
          <p:cNvGrpSpPr>
            <a:grpSpLocks/>
          </p:cNvGrpSpPr>
          <p:nvPr/>
        </p:nvGrpSpPr>
        <p:grpSpPr>
          <a:xfrm>
            <a:off x="590755" y="2317349"/>
            <a:ext cx="640080" cy="640080"/>
            <a:chOff x="583096" y="3371634"/>
            <a:chExt cx="640080" cy="640080"/>
          </a:xfrm>
        </p:grpSpPr>
        <p:sp>
          <p:nvSpPr>
            <p:cNvPr id="28" name="Oval 27">
              <a:extLst>
                <a:ext uri="{FF2B5EF4-FFF2-40B4-BE49-F238E27FC236}">
                  <a16:creationId xmlns:a16="http://schemas.microsoft.com/office/drawing/2014/main" id="{C5ADE958-3A3B-650A-61F6-A0339FFC308C}"/>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inancial_E7BB">
              <a:extLst>
                <a:ext uri="{FF2B5EF4-FFF2-40B4-BE49-F238E27FC236}">
                  <a16:creationId xmlns:a16="http://schemas.microsoft.com/office/drawing/2014/main" id="{82F1B5A6-5FEB-6D6B-9120-BFE24FCFF984}"/>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It supports output to Microsoft Word, Microsoft Excel, and PDF. </a:t>
            </a:r>
          </a:p>
        </p:txBody>
      </p:sp>
      <p:grpSp>
        <p:nvGrpSpPr>
          <p:cNvPr id="30" name="Group 29" descr="Icon of calendar">
            <a:extLst>
              <a:ext uri="{FF2B5EF4-FFF2-40B4-BE49-F238E27FC236}">
                <a16:creationId xmlns:a16="http://schemas.microsoft.com/office/drawing/2014/main" id="{FFE39D38-9657-9EBC-4940-13A5C632D7B3}"/>
              </a:ext>
            </a:extLst>
          </p:cNvPr>
          <p:cNvGrpSpPr>
            <a:grpSpLocks/>
          </p:cNvGrpSpPr>
          <p:nvPr/>
        </p:nvGrpSpPr>
        <p:grpSpPr>
          <a:xfrm>
            <a:off x="590755" y="3166068"/>
            <a:ext cx="640080" cy="640080"/>
            <a:chOff x="583096" y="4105259"/>
            <a:chExt cx="640080" cy="640080"/>
          </a:xfrm>
        </p:grpSpPr>
        <p:sp>
          <p:nvSpPr>
            <p:cNvPr id="31" name="Oval 30">
              <a:extLst>
                <a:ext uri="{FF2B5EF4-FFF2-40B4-BE49-F238E27FC236}">
                  <a16:creationId xmlns:a16="http://schemas.microsoft.com/office/drawing/2014/main" id="{F664B0A6-E449-F52B-153F-B4D3B34276EE}"/>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lendar">
              <a:extLst>
                <a:ext uri="{FF2B5EF4-FFF2-40B4-BE49-F238E27FC236}">
                  <a16:creationId xmlns:a16="http://schemas.microsoft.com/office/drawing/2014/main" id="{DD0095BD-F2A0-F93B-5719-1C82F436F773}"/>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Users can modify templates without needing to complete source code changes and new deployments. </a:t>
            </a:r>
          </a:p>
        </p:txBody>
      </p:sp>
      <p:grpSp>
        <p:nvGrpSpPr>
          <p:cNvPr id="33" name="Group 32" descr="Icon of crosshair">
            <a:extLst>
              <a:ext uri="{FF2B5EF4-FFF2-40B4-BE49-F238E27FC236}">
                <a16:creationId xmlns:a16="http://schemas.microsoft.com/office/drawing/2014/main" id="{55A9E150-2D0B-91D5-9906-A04D4232A76F}"/>
              </a:ext>
            </a:extLst>
          </p:cNvPr>
          <p:cNvGrpSpPr>
            <a:grpSpLocks/>
          </p:cNvGrpSpPr>
          <p:nvPr/>
        </p:nvGrpSpPr>
        <p:grpSpPr>
          <a:xfrm>
            <a:off x="590755" y="4025448"/>
            <a:ext cx="640080" cy="640080"/>
            <a:chOff x="583096" y="5111933"/>
            <a:chExt cx="640080" cy="640080"/>
          </a:xfrm>
        </p:grpSpPr>
        <p:sp>
          <p:nvSpPr>
            <p:cNvPr id="34" name="Oval 33">
              <a:extLst>
                <a:ext uri="{FF2B5EF4-FFF2-40B4-BE49-F238E27FC236}">
                  <a16:creationId xmlns:a16="http://schemas.microsoft.com/office/drawing/2014/main" id="{C0C4FF52-F013-142B-27A1-36019295AB08}"/>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8348CAF5-7204-C306-7B89-887F31656EF3}"/>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The tool is dependent on the Electronic reporting framework and uses the Print management framework to link the custom document to the printing option. </a:t>
            </a:r>
          </a:p>
        </p:txBody>
      </p:sp>
      <p:grpSp>
        <p:nvGrpSpPr>
          <p:cNvPr id="36" name="Group 35" descr="Icon of a clipboard with a checklist">
            <a:extLst>
              <a:ext uri="{FF2B5EF4-FFF2-40B4-BE49-F238E27FC236}">
                <a16:creationId xmlns:a16="http://schemas.microsoft.com/office/drawing/2014/main" id="{9A864B45-0BAE-B944-F43E-EB8D316434E7}"/>
              </a:ext>
            </a:extLst>
          </p:cNvPr>
          <p:cNvGrpSpPr>
            <a:grpSpLocks/>
          </p:cNvGrpSpPr>
          <p:nvPr/>
        </p:nvGrpSpPr>
        <p:grpSpPr>
          <a:xfrm>
            <a:off x="590755" y="4884828"/>
            <a:ext cx="640080" cy="640080"/>
            <a:chOff x="590755" y="4884828"/>
            <a:chExt cx="640080" cy="640080"/>
          </a:xfrm>
        </p:grpSpPr>
        <p:sp>
          <p:nvSpPr>
            <p:cNvPr id="37" name="Oval 36" descr="icon of a finger pushing a button">
              <a:extLst>
                <a:ext uri="{FF2B5EF4-FFF2-40B4-BE49-F238E27FC236}">
                  <a16:creationId xmlns:a16="http://schemas.microsoft.com/office/drawing/2014/main" id="{3AB5C4C3-EC24-E384-B38F-9E323B78EAD6}"/>
                </a:ext>
              </a:extLst>
            </p:cNvPr>
            <p:cNvSpPr>
              <a:spLocks noChangeAspect="1"/>
            </p:cNvSpPr>
            <p:nvPr/>
          </p:nvSpPr>
          <p:spPr bwMode="auto">
            <a:xfrm>
              <a:off x="590755" y="4884828"/>
              <a:ext cx="640080" cy="64008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rackers_EADF">
              <a:extLst>
                <a:ext uri="{FF2B5EF4-FFF2-40B4-BE49-F238E27FC236}">
                  <a16:creationId xmlns:a16="http://schemas.microsoft.com/office/drawing/2014/main" id="{A7B0A3B6-3424-7DE2-3F27-63ECB0DA8A22}"/>
                </a:ext>
                <a:ext uri="{C183D7F6-B498-43B3-948B-1728B52AA6E4}">
                  <adec:decorative xmlns:adec="http://schemas.microsoft.com/office/drawing/2017/decorative" val="1"/>
                </a:ext>
              </a:extLst>
            </p:cNvPr>
            <p:cNvSpPr>
              <a:spLocks noChangeAspect="1" noEditPoints="1"/>
            </p:cNvSpPr>
            <p:nvPr/>
          </p:nvSpPr>
          <p:spPr bwMode="auto">
            <a:xfrm>
              <a:off x="776674" y="502198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Access permissions can be set up to restrict users’ access to templates.</a:t>
            </a:r>
          </a:p>
        </p:txBody>
      </p:sp>
    </p:spTree>
    <p:extLst>
      <p:ext uri="{BB962C8B-B14F-4D97-AF65-F5344CB8AC3E}">
        <p14:creationId xmlns:p14="http://schemas.microsoft.com/office/powerpoint/2010/main" val="339258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r>
              <a:rPr lang="en-US" dirty="0"/>
              <a:t>Create and Modify Reports that Use SSRS</a:t>
            </a:r>
          </a:p>
        </p:txBody>
      </p:sp>
      <p:sp>
        <p:nvSpPr>
          <p:cNvPr id="3" name="Text Placeholder 2"/>
          <p:cNvSpPr>
            <a:spLocks noGrp="1"/>
          </p:cNvSpPr>
          <p:nvPr>
            <p:ph type="body" sz="quarter" idx="17"/>
          </p:nvPr>
        </p:nvSpPr>
        <p:spPr>
          <a:xfrm>
            <a:off x="584200" y="1242332"/>
            <a:ext cx="11010900" cy="1107996"/>
          </a:xfrm>
        </p:spPr>
        <p:txBody>
          <a:bodyPr/>
          <a:lstStyle/>
          <a:p>
            <a:r>
              <a:rPr lang="en-US" sz="1800" dirty="0"/>
              <a:t>SSRS reports allow for printing to different locations, creating parameterized views with drill-down navigation, embedding hyperlinks, and scheduling reports to run periodically, and can be used to create compliance documents, while also allowing for the creation and modification of reports using X++ development.</a:t>
            </a:r>
          </a:p>
        </p:txBody>
      </p:sp>
      <p:sp>
        <p:nvSpPr>
          <p:cNvPr id="18" name="Text Placeholder 18">
            <a:extLst>
              <a:ext uri="{FF2B5EF4-FFF2-40B4-BE49-F238E27FC236}">
                <a16:creationId xmlns:a16="http://schemas.microsoft.com/office/drawing/2014/main" id="{38388DB9-AB2E-1198-20AE-33397CBFEC3A}"/>
              </a:ext>
            </a:extLst>
          </p:cNvPr>
          <p:cNvSpPr txBox="1">
            <a:spLocks/>
          </p:cNvSpPr>
          <p:nvPr/>
        </p:nvSpPr>
        <p:spPr>
          <a:xfrm>
            <a:off x="584199" y="2467429"/>
            <a:ext cx="3521057" cy="3692071"/>
          </a:xfrm>
          <a:prstGeom prst="rect">
            <a:avLst/>
          </a:prstGeom>
          <a:noFill/>
          <a:ln w="25400">
            <a:solidFill>
              <a:srgbClr val="C73ECC"/>
            </a:solidFill>
          </a:ln>
        </p:spPr>
        <p:txBody>
          <a:bodyPr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r>
              <a:rPr lang="en-US" dirty="0">
                <a:latin typeface="+mj-lt"/>
              </a:rPr>
              <a:t>Design SSRS reports</a:t>
            </a:r>
          </a:p>
          <a:p>
            <a:pPr marL="228600" indent="-171450" defTabSz="914367">
              <a:spcBef>
                <a:spcPts val="0"/>
              </a:spcBef>
              <a:spcAft>
                <a:spcPts val="600"/>
              </a:spcAft>
              <a:tabLst>
                <a:tab pos="1143000" algn="l"/>
              </a:tabLst>
              <a:defRPr/>
            </a:pPr>
            <a:r>
              <a:rPr lang="en-US" sz="1400" dirty="0">
                <a:cs typeface="+mn-cs"/>
              </a:rPr>
              <a:t>Consider needed data when designing a report</a:t>
            </a:r>
          </a:p>
          <a:p>
            <a:pPr marL="228600" indent="-171450" defTabSz="914367">
              <a:spcBef>
                <a:spcPts val="0"/>
              </a:spcBef>
              <a:spcAft>
                <a:spcPts val="600"/>
              </a:spcAft>
              <a:tabLst>
                <a:tab pos="1143000" algn="l"/>
              </a:tabLst>
              <a:defRPr/>
            </a:pPr>
            <a:r>
              <a:rPr lang="en-US" sz="1400" dirty="0">
                <a:cs typeface="+mn-cs"/>
              </a:rPr>
              <a:t>SSRS is suitable for high-volume transaction-focused reports for email, print, archive, and bulk distribution</a:t>
            </a:r>
          </a:p>
          <a:p>
            <a:pPr marL="228600" indent="-171450" defTabSz="914367">
              <a:spcBef>
                <a:spcPts val="0"/>
              </a:spcBef>
              <a:spcAft>
                <a:spcPts val="600"/>
              </a:spcAft>
              <a:tabLst>
                <a:tab pos="1143000" algn="l"/>
              </a:tabLst>
              <a:defRPr/>
            </a:pPr>
            <a:r>
              <a:rPr lang="en-US" sz="1400" dirty="0" err="1">
                <a:cs typeface="+mn-cs"/>
              </a:rPr>
              <a:t>Autodesign</a:t>
            </a:r>
            <a:r>
              <a:rPr lang="en-US" sz="1400" dirty="0">
                <a:cs typeface="+mn-cs"/>
              </a:rPr>
              <a:t> is useful for simple reports while precision designer is for complex ones</a:t>
            </a:r>
          </a:p>
          <a:p>
            <a:pPr marL="228600" indent="-171450" defTabSz="914367">
              <a:spcBef>
                <a:spcPts val="0"/>
              </a:spcBef>
              <a:spcAft>
                <a:spcPts val="600"/>
              </a:spcAft>
              <a:tabLst>
                <a:tab pos="1143000" algn="l"/>
              </a:tabLst>
              <a:defRPr/>
            </a:pPr>
            <a:r>
              <a:rPr lang="en-US" sz="1400" dirty="0">
                <a:cs typeface="+mn-cs"/>
              </a:rPr>
              <a:t>Precision designer allows customization of layout and content</a:t>
            </a:r>
          </a:p>
          <a:p>
            <a:pPr marL="228600" indent="-171450" defTabSz="914367">
              <a:spcBef>
                <a:spcPts val="0"/>
              </a:spcBef>
              <a:spcAft>
                <a:spcPts val="600"/>
              </a:spcAft>
              <a:tabLst>
                <a:tab pos="1143000" algn="l"/>
              </a:tabLst>
              <a:defRPr/>
            </a:pPr>
            <a:r>
              <a:rPr lang="en-US" sz="1400" dirty="0">
                <a:cs typeface="+mn-cs"/>
              </a:rPr>
              <a:t>Fields, tables, margins, spacing, expressions, fonts, logos, and labels can be added</a:t>
            </a:r>
          </a:p>
        </p:txBody>
      </p:sp>
      <p:sp>
        <p:nvSpPr>
          <p:cNvPr id="19" name="Text Placeholder 3">
            <a:extLst>
              <a:ext uri="{FF2B5EF4-FFF2-40B4-BE49-F238E27FC236}">
                <a16:creationId xmlns:a16="http://schemas.microsoft.com/office/drawing/2014/main" id="{CC7EC766-478E-3406-C29F-98A15F5625FD}"/>
              </a:ext>
            </a:extLst>
          </p:cNvPr>
          <p:cNvSpPr txBox="1">
            <a:spLocks/>
          </p:cNvSpPr>
          <p:nvPr/>
        </p:nvSpPr>
        <p:spPr>
          <a:xfrm>
            <a:off x="4329471" y="2467429"/>
            <a:ext cx="3521057" cy="3692071"/>
          </a:xfrm>
          <a:prstGeom prst="rect">
            <a:avLst/>
          </a:prstGeom>
          <a:noFill/>
          <a:ln w="25400">
            <a:solidFill>
              <a:srgbClr val="C73ECC"/>
            </a:solidFill>
          </a:ln>
        </p:spPr>
        <p:txBody>
          <a:bodyPr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r>
              <a:rPr lang="en-US" dirty="0">
                <a:latin typeface="+mj-lt"/>
              </a:rPr>
              <a:t>Create SSRS reports</a:t>
            </a:r>
          </a:p>
          <a:p>
            <a:pPr marL="228600" indent="-171450" defTabSz="914367">
              <a:spcBef>
                <a:spcPts val="0"/>
              </a:spcBef>
              <a:spcAft>
                <a:spcPts val="600"/>
              </a:spcAft>
              <a:tabLst>
                <a:tab pos="1143000" algn="l"/>
              </a:tabLst>
              <a:defRPr/>
            </a:pPr>
            <a:r>
              <a:rPr lang="en-US" sz="1400" dirty="0">
                <a:cs typeface="+mn-cs"/>
              </a:rPr>
              <a:t>Creating a report requires Microsoft Visual Studio and a finance and operations apps development environment.</a:t>
            </a:r>
          </a:p>
          <a:p>
            <a:pPr marL="228600" indent="-171450" defTabSz="914367">
              <a:spcBef>
                <a:spcPts val="0"/>
              </a:spcBef>
              <a:spcAft>
                <a:spcPts val="600"/>
              </a:spcAft>
              <a:tabLst>
                <a:tab pos="1143000" algn="l"/>
              </a:tabLst>
              <a:defRPr/>
            </a:pPr>
            <a:r>
              <a:rPr lang="en-US" sz="1400" dirty="0">
                <a:cs typeface="+mn-cs"/>
              </a:rPr>
              <a:t>A data set must be assigned to the report, which defines what data is used.</a:t>
            </a:r>
          </a:p>
          <a:p>
            <a:pPr marL="228600" indent="-171450" defTabSz="914367">
              <a:spcBef>
                <a:spcPts val="0"/>
              </a:spcBef>
              <a:spcAft>
                <a:spcPts val="600"/>
              </a:spcAft>
              <a:tabLst>
                <a:tab pos="1143000" algn="l"/>
              </a:tabLst>
              <a:defRPr/>
            </a:pPr>
            <a:r>
              <a:rPr lang="en-US" sz="1400" dirty="0">
                <a:cs typeface="+mn-cs"/>
              </a:rPr>
              <a:t>Four types of data sources are available: Query, business logic, report data provider (RDP), and AX </a:t>
            </a:r>
            <a:r>
              <a:rPr lang="en-US" sz="1400" dirty="0" err="1">
                <a:cs typeface="+mn-cs"/>
              </a:rPr>
              <a:t>enum</a:t>
            </a:r>
            <a:r>
              <a:rPr lang="en-US" sz="1400" dirty="0">
                <a:cs typeface="+mn-cs"/>
              </a:rPr>
              <a:t> provider.</a:t>
            </a:r>
          </a:p>
          <a:p>
            <a:pPr marL="228600" indent="-171450" defTabSz="914367">
              <a:spcBef>
                <a:spcPts val="0"/>
              </a:spcBef>
              <a:spcAft>
                <a:spcPts val="600"/>
              </a:spcAft>
              <a:tabLst>
                <a:tab pos="1143000" algn="l"/>
              </a:tabLst>
              <a:defRPr/>
            </a:pPr>
            <a:r>
              <a:rPr lang="en-US" sz="1400" dirty="0">
                <a:cs typeface="+mn-cs"/>
              </a:rPr>
              <a:t>The finished report must be deployed before it can be run in finance and operations apps.</a:t>
            </a:r>
          </a:p>
        </p:txBody>
      </p:sp>
      <p:sp>
        <p:nvSpPr>
          <p:cNvPr id="20" name="Text Placeholder 4">
            <a:extLst>
              <a:ext uri="{FF2B5EF4-FFF2-40B4-BE49-F238E27FC236}">
                <a16:creationId xmlns:a16="http://schemas.microsoft.com/office/drawing/2014/main" id="{247F1E94-3A24-916A-9D07-326A6CCEFFE2}"/>
              </a:ext>
            </a:extLst>
          </p:cNvPr>
          <p:cNvSpPr txBox="1">
            <a:spLocks/>
          </p:cNvSpPr>
          <p:nvPr/>
        </p:nvSpPr>
        <p:spPr>
          <a:xfrm>
            <a:off x="8074743" y="2467429"/>
            <a:ext cx="3521057" cy="3692071"/>
          </a:xfrm>
          <a:prstGeom prst="rect">
            <a:avLst/>
          </a:prstGeom>
          <a:noFill/>
          <a:ln w="25400">
            <a:solidFill>
              <a:srgbClr val="C73ECC"/>
            </a:solidFill>
          </a:ln>
        </p:spPr>
        <p:txBody>
          <a:bodyPr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r>
              <a:rPr lang="en-US" dirty="0">
                <a:latin typeface="+mj-lt"/>
              </a:rPr>
              <a:t>Modify SSRS reports</a:t>
            </a:r>
          </a:p>
          <a:p>
            <a:pPr marL="228600" indent="-171450" defTabSz="914367">
              <a:spcBef>
                <a:spcPts val="0"/>
              </a:spcBef>
              <a:spcAft>
                <a:spcPts val="600"/>
              </a:spcAft>
              <a:tabLst>
                <a:tab pos="1143000" algn="l"/>
              </a:tabLst>
              <a:defRPr/>
            </a:pPr>
            <a:r>
              <a:rPr lang="en-US" sz="1400" dirty="0">
                <a:cs typeface="+mn-cs"/>
              </a:rPr>
              <a:t>Modify existing report using X++ objects in Visual Studio.</a:t>
            </a:r>
          </a:p>
          <a:p>
            <a:pPr marL="228600" indent="-171450" defTabSz="914367">
              <a:spcBef>
                <a:spcPts val="0"/>
              </a:spcBef>
              <a:spcAft>
                <a:spcPts val="600"/>
              </a:spcAft>
              <a:tabLst>
                <a:tab pos="1143000" algn="l"/>
              </a:tabLst>
              <a:defRPr/>
            </a:pPr>
            <a:r>
              <a:rPr lang="en-US" sz="1400" dirty="0">
                <a:cs typeface="+mn-cs"/>
              </a:rPr>
              <a:t>Use extensions on tables or report data provider classes to add new columns.</a:t>
            </a:r>
          </a:p>
          <a:p>
            <a:pPr marL="228600" indent="-171450" defTabSz="914367">
              <a:spcBef>
                <a:spcPts val="0"/>
              </a:spcBef>
              <a:spcAft>
                <a:spcPts val="600"/>
              </a:spcAft>
              <a:tabLst>
                <a:tab pos="1143000" algn="l"/>
              </a:tabLst>
              <a:defRPr/>
            </a:pPr>
            <a:r>
              <a:rPr lang="en-US" sz="1400" dirty="0">
                <a:cs typeface="+mn-cs"/>
              </a:rPr>
              <a:t>Extend menu items and other classes to redirect navigation to custom designed reports.</a:t>
            </a:r>
          </a:p>
          <a:p>
            <a:pPr marL="228600" indent="-171450" defTabSz="914367">
              <a:spcBef>
                <a:spcPts val="0"/>
              </a:spcBef>
              <a:spcAft>
                <a:spcPts val="600"/>
              </a:spcAft>
              <a:tabLst>
                <a:tab pos="1143000" algn="l"/>
              </a:tabLst>
              <a:defRPr/>
            </a:pPr>
            <a:r>
              <a:rPr lang="en-US" sz="1400" dirty="0">
                <a:cs typeface="+mn-cs"/>
              </a:rPr>
              <a:t>Extending reports allows changes without affecting standard report solutions.</a:t>
            </a:r>
          </a:p>
        </p:txBody>
      </p:sp>
    </p:spTree>
    <p:extLst>
      <p:ext uri="{BB962C8B-B14F-4D97-AF65-F5344CB8AC3E}">
        <p14:creationId xmlns:p14="http://schemas.microsoft.com/office/powerpoint/2010/main" val="255666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4042761" cy="1477328"/>
          </a:xfrm>
        </p:spPr>
        <p:txBody>
          <a:bodyPr/>
          <a:lstStyle/>
          <a:p>
            <a:r>
              <a:rPr lang="en-US" dirty="0"/>
              <a:t>Implement Query Objects and Query Builder: QBDS</a:t>
            </a:r>
          </a:p>
        </p:txBody>
      </p:sp>
      <p:sp>
        <p:nvSpPr>
          <p:cNvPr id="8" name="Text Placeholder 7">
            <a:extLst>
              <a:ext uri="{FF2B5EF4-FFF2-40B4-BE49-F238E27FC236}">
                <a16:creationId xmlns:a16="http://schemas.microsoft.com/office/drawing/2014/main" id="{C7B4CDF5-BF3A-0B20-F36D-89CDD606D6CD}"/>
              </a:ext>
            </a:extLst>
          </p:cNvPr>
          <p:cNvSpPr>
            <a:spLocks noGrp="1"/>
          </p:cNvSpPr>
          <p:nvPr>
            <p:ph type="body" sz="quarter" idx="15"/>
          </p:nvPr>
        </p:nvSpPr>
        <p:spPr>
          <a:xfrm>
            <a:off x="586389" y="2241855"/>
            <a:ext cx="4042761" cy="3524042"/>
          </a:xfrm>
        </p:spPr>
        <p:txBody>
          <a:bodyPr/>
          <a:lstStyle/>
          <a:p>
            <a:pPr>
              <a:spcBef>
                <a:spcPts val="1800"/>
              </a:spcBef>
            </a:pPr>
            <a:r>
              <a:rPr lang="en-US" sz="1800" dirty="0" err="1">
                <a:latin typeface="+mj-lt"/>
              </a:rPr>
              <a:t>QueryBuildDataSource</a:t>
            </a:r>
            <a:r>
              <a:rPr lang="en-US" sz="1800" dirty="0">
                <a:latin typeface="+mj-lt"/>
              </a:rPr>
              <a:t> class</a:t>
            </a:r>
          </a:p>
          <a:p>
            <a:pPr marL="342900" indent="-228600">
              <a:spcBef>
                <a:spcPts val="600"/>
              </a:spcBef>
              <a:spcAft>
                <a:spcPts val="600"/>
              </a:spcAft>
              <a:buFont typeface="Arial" panose="020B0604020202020204" pitchFamily="34" charset="0"/>
              <a:buChar char="•"/>
            </a:pPr>
            <a:r>
              <a:rPr lang="en-US" dirty="0"/>
              <a:t>The </a:t>
            </a:r>
            <a:r>
              <a:rPr lang="en-US" dirty="0" err="1"/>
              <a:t>QueryBuildDataSource</a:t>
            </a:r>
            <a:r>
              <a:rPr lang="en-US" dirty="0"/>
              <a:t> class is the building block for creating the query. </a:t>
            </a:r>
          </a:p>
          <a:p>
            <a:pPr marL="342900" indent="-228600">
              <a:spcBef>
                <a:spcPts val="600"/>
              </a:spcBef>
              <a:spcAft>
                <a:spcPts val="600"/>
              </a:spcAft>
              <a:buFont typeface="Arial" panose="020B0604020202020204" pitchFamily="34" charset="0"/>
              <a:buChar char="•"/>
            </a:pPr>
            <a:r>
              <a:rPr lang="en-US" dirty="0"/>
              <a:t>It defines the data source to be added to the query. It can specify the table fields to be added, sort order of the records, and so on. </a:t>
            </a:r>
          </a:p>
          <a:p>
            <a:pPr marL="342900" indent="-228600">
              <a:spcBef>
                <a:spcPts val="600"/>
              </a:spcBef>
              <a:spcAft>
                <a:spcPts val="600"/>
              </a:spcAft>
              <a:buFont typeface="Arial" panose="020B0604020202020204" pitchFamily="34" charset="0"/>
              <a:buChar char="•"/>
            </a:pPr>
            <a:r>
              <a:rPr lang="en-US" dirty="0"/>
              <a:t>Additionally, it can establish the relationship by applying joins between data sources.</a:t>
            </a:r>
          </a:p>
          <a:p>
            <a:pPr>
              <a:spcBef>
                <a:spcPts val="1800"/>
              </a:spcBef>
            </a:pPr>
            <a:r>
              <a:rPr lang="en-US" sz="1800" dirty="0">
                <a:latin typeface="+mj-lt"/>
              </a:rPr>
              <a:t>Example on the right </a:t>
            </a:r>
            <a:r>
              <a:rPr lang="en-US" sz="1800" dirty="0">
                <a:latin typeface="+mj-lt"/>
                <a:sym typeface="Wingdings" panose="05000000000000000000" pitchFamily="2" charset="2"/>
              </a:rPr>
              <a:t></a:t>
            </a:r>
            <a:endParaRPr lang="en-US" sz="1800" dirty="0">
              <a:latin typeface="+mj-lt"/>
            </a:endParaRPr>
          </a:p>
        </p:txBody>
      </p:sp>
      <p:sp>
        <p:nvSpPr>
          <p:cNvPr id="12" name="New shape">
            <a:extLst>
              <a:ext uri="{FF2B5EF4-FFF2-40B4-BE49-F238E27FC236}">
                <a16:creationId xmlns:a16="http://schemas.microsoft.com/office/drawing/2014/main" id="{752CB355-55E2-AAF9-FD61-B78767D7FC45}"/>
              </a:ext>
            </a:extLst>
          </p:cNvPr>
          <p:cNvSpPr>
            <a:spLocks/>
          </p:cNvSpPr>
          <p:nvPr/>
        </p:nvSpPr>
        <p:spPr>
          <a:xfrm>
            <a:off x="5800725" y="466499"/>
            <a:ext cx="579913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latin typeface="+mj-lt"/>
              </a:rPr>
              <a:t>X++</a:t>
            </a:r>
          </a:p>
        </p:txBody>
      </p:sp>
      <p:sp>
        <p:nvSpPr>
          <p:cNvPr id="13" name="New shape">
            <a:extLst>
              <a:ext uri="{FF2B5EF4-FFF2-40B4-BE49-F238E27FC236}">
                <a16:creationId xmlns:a16="http://schemas.microsoft.com/office/drawing/2014/main" id="{CAC4E7A3-1812-C58B-54D1-C591FB6B71E2}"/>
              </a:ext>
            </a:extLst>
          </p:cNvPr>
          <p:cNvSpPr>
            <a:spLocks/>
          </p:cNvSpPr>
          <p:nvPr/>
        </p:nvSpPr>
        <p:spPr>
          <a:xfrm>
            <a:off x="5800725" y="858127"/>
            <a:ext cx="5799139" cy="5588483"/>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a:solidFill>
                  <a:srgbClr val="001188"/>
                </a:solidFill>
                <a:latin typeface="Consolas" panose="020B0609020204030204" pitchFamily="49" charset="0"/>
              </a:rPr>
              <a:t>class</a:t>
            </a:r>
            <a:r>
              <a:rPr lang="en-US" sz="1400" dirty="0">
                <a:solidFill>
                  <a:schemeClr val="tx1"/>
                </a:solidFill>
                <a:latin typeface="Consolas" panose="020B0609020204030204" pitchFamily="49" charset="0"/>
              </a:rPr>
              <a:t> </a:t>
            </a:r>
            <a:r>
              <a:rPr lang="en-US" sz="1400" dirty="0" err="1">
                <a:solidFill>
                  <a:srgbClr val="0B556A"/>
                </a:solidFill>
                <a:latin typeface="Consolas" panose="020B0609020204030204" pitchFamily="49" charset="0"/>
              </a:rPr>
              <a:t>TrainingMasterQuery</a:t>
            </a:r>
            <a:r>
              <a:rPr lang="en-US" sz="1400" dirty="0">
                <a:solidFill>
                  <a:srgbClr val="0B556A"/>
                </a:solidFill>
                <a:latin typeface="Consolas" panose="020B0609020204030204" pitchFamily="49" charset="0"/>
              </a:rPr>
              <a:t> </a:t>
            </a:r>
          </a:p>
          <a:p>
            <a:pPr algn="l"/>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public static void </a:t>
            </a:r>
            <a:r>
              <a:rPr lang="en-US" sz="1400" dirty="0">
                <a:solidFill>
                  <a:srgbClr val="0B556A"/>
                </a:solidFill>
                <a:latin typeface="Consolas" panose="020B0609020204030204" pitchFamily="49" charset="0"/>
              </a:rPr>
              <a:t>main</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_</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 </a:t>
            </a:r>
          </a:p>
          <a:p>
            <a:pPr algn="l"/>
            <a:r>
              <a:rPr lang="en-US" sz="1400" dirty="0" err="1">
                <a:solidFill>
                  <a:schemeClr val="tx1"/>
                </a:solidFill>
                <a:latin typeface="Consolas" panose="020B0609020204030204" pitchFamily="49" charset="0"/>
              </a:rPr>
              <a:t>QueryBuildDataSource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qbds</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Query </a:t>
            </a:r>
            <a:r>
              <a:rPr lang="en-US" sz="1400" dirty="0" err="1">
                <a:solidFill>
                  <a:schemeClr val="tx1"/>
                </a:solidFill>
                <a:latin typeface="Consolas" panose="020B0609020204030204" pitchFamily="49" charset="0"/>
              </a:rPr>
              <a:t>query</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Query(); </a:t>
            </a:r>
          </a:p>
          <a:p>
            <a:pPr algn="l"/>
            <a:r>
              <a:rPr lang="en-US" sz="1400" dirty="0" err="1">
                <a:solidFill>
                  <a:schemeClr val="tx1"/>
                </a:solidFill>
                <a:latin typeface="Consolas" panose="020B0609020204030204" pitchFamily="49" charset="0"/>
              </a:rPr>
              <a:t>qbds</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query.addDataSource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tableNum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qbds.addSortField</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fieldNum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SortOrder</a:t>
            </a:r>
            <a:r>
              <a:rPr lang="en-US" sz="1400" dirty="0">
                <a:solidFill>
                  <a:schemeClr val="tx1"/>
                </a:solidFill>
                <a:latin typeface="Consolas" panose="020B0609020204030204" pitchFamily="49" charset="0"/>
              </a:rPr>
              <a:t>::Ascending); </a:t>
            </a:r>
          </a:p>
          <a:p>
            <a:pPr algn="l"/>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(query); </a:t>
            </a:r>
          </a:p>
          <a:p>
            <a:pPr algn="l"/>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while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err="1">
                <a:solidFill>
                  <a:srgbClr val="001188"/>
                </a:solidFill>
                <a:latin typeface="Consolas" panose="020B0609020204030204" pitchFamily="49" charset="0"/>
              </a:rPr>
              <a:t>next</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queryRun.get</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tableNum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info(</a:t>
            </a:r>
            <a:r>
              <a:rPr lang="en-US" sz="1400" dirty="0" err="1">
                <a:solidFill>
                  <a:schemeClr val="tx1"/>
                </a:solidFill>
                <a:latin typeface="Consolas" panose="020B0609020204030204" pitchFamily="49" charset="0"/>
              </a:rPr>
              <a:t>strFmt</a:t>
            </a:r>
            <a:r>
              <a:rPr lang="en-US" sz="1400" dirty="0">
                <a:solidFill>
                  <a:schemeClr val="tx1"/>
                </a:solidFill>
                <a:latin typeface="Consolas" panose="020B0609020204030204" pitchFamily="49" charset="0"/>
              </a:rPr>
              <a:t>(</a:t>
            </a:r>
            <a:r>
              <a:rPr lang="en-US" sz="1400" dirty="0">
                <a:solidFill>
                  <a:srgbClr val="C00000"/>
                </a:solidFill>
                <a:latin typeface="Consolas" panose="020B0609020204030204" pitchFamily="49" charset="0"/>
              </a:rPr>
              <a:t>"%1, %2"</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trainingMaster.TrainingID</a:t>
            </a:r>
            <a:r>
              <a:rPr lang="en-US" sz="1400" dirty="0">
                <a:solidFill>
                  <a:schemeClr val="tx1"/>
                </a:solidFill>
                <a:latin typeface="Consolas" panose="020B0609020204030204" pitchFamily="49" charset="0"/>
              </a:rPr>
              <a:t>, date2Str(</a:t>
            </a:r>
            <a:r>
              <a:rPr lang="en-US" sz="1400" dirty="0" err="1">
                <a:solidFill>
                  <a:schemeClr val="tx1"/>
                </a:solidFill>
                <a:latin typeface="Consolas" panose="020B0609020204030204" pitchFamily="49" charset="0"/>
              </a:rPr>
              <a:t>trainingMaster.TrainingDate</a:t>
            </a:r>
            <a:r>
              <a:rPr lang="en-US" sz="1400" dirty="0">
                <a:solidFill>
                  <a:schemeClr val="tx1"/>
                </a:solidFill>
                <a:latin typeface="Consolas" panose="020B0609020204030204" pitchFamily="49" charset="0"/>
              </a:rPr>
              <a:t>, 123, </a:t>
            </a:r>
            <a:r>
              <a:rPr lang="en-US" sz="1400" dirty="0" err="1">
                <a:solidFill>
                  <a:schemeClr val="tx1"/>
                </a:solidFill>
                <a:latin typeface="Consolas" panose="020B0609020204030204" pitchFamily="49" charset="0"/>
              </a:rPr>
              <a:t>DateDay</a:t>
            </a:r>
            <a:r>
              <a:rPr lang="en-US" sz="1400" dirty="0">
                <a:solidFill>
                  <a:schemeClr val="tx1"/>
                </a:solidFill>
                <a:latin typeface="Consolas" panose="020B0609020204030204" pitchFamily="49" charset="0"/>
              </a:rPr>
              <a:t>::Digits1or2, </a:t>
            </a:r>
            <a:r>
              <a:rPr lang="en-US" sz="1400" dirty="0" err="1">
                <a:solidFill>
                  <a:schemeClr val="tx1"/>
                </a:solidFill>
                <a:latin typeface="Consolas" panose="020B0609020204030204" pitchFamily="49" charset="0"/>
              </a:rPr>
              <a:t>DateSeparator</a:t>
            </a:r>
            <a:r>
              <a:rPr lang="en-US" sz="1400" dirty="0">
                <a:solidFill>
                  <a:schemeClr val="tx1"/>
                </a:solidFill>
                <a:latin typeface="Consolas" panose="020B0609020204030204" pitchFamily="49" charset="0"/>
              </a:rPr>
              <a:t>::Hyphen, </a:t>
            </a:r>
            <a:r>
              <a:rPr lang="en-US" sz="1400" dirty="0" err="1">
                <a:solidFill>
                  <a:schemeClr val="tx1"/>
                </a:solidFill>
                <a:latin typeface="Consolas" panose="020B0609020204030204" pitchFamily="49" charset="0"/>
              </a:rPr>
              <a:t>DateMonth</a:t>
            </a:r>
            <a:r>
              <a:rPr lang="en-US" sz="1400" dirty="0">
                <a:solidFill>
                  <a:schemeClr val="tx1"/>
                </a:solidFill>
                <a:latin typeface="Consolas" panose="020B0609020204030204" pitchFamily="49" charset="0"/>
              </a:rPr>
              <a:t>::Digits1or2, </a:t>
            </a:r>
            <a:r>
              <a:rPr lang="en-US" sz="1400" dirty="0" err="1">
                <a:solidFill>
                  <a:schemeClr val="tx1"/>
                </a:solidFill>
                <a:latin typeface="Consolas" panose="020B0609020204030204" pitchFamily="49" charset="0"/>
              </a:rPr>
              <a:t>DateSeparator</a:t>
            </a:r>
            <a:r>
              <a:rPr lang="en-US" sz="1400" dirty="0">
                <a:solidFill>
                  <a:schemeClr val="tx1"/>
                </a:solidFill>
                <a:latin typeface="Consolas" panose="020B0609020204030204" pitchFamily="49" charset="0"/>
              </a:rPr>
              <a:t>::Hyphen, </a:t>
            </a:r>
            <a:r>
              <a:rPr lang="en-US" sz="1400" dirty="0" err="1">
                <a:solidFill>
                  <a:schemeClr val="tx1"/>
                </a:solidFill>
                <a:latin typeface="Consolas" panose="020B0609020204030204" pitchFamily="49" charset="0"/>
              </a:rPr>
              <a:t>DateYear</a:t>
            </a:r>
            <a:r>
              <a:rPr lang="en-US" sz="1400" dirty="0">
                <a:solidFill>
                  <a:schemeClr val="tx1"/>
                </a:solidFill>
                <a:latin typeface="Consolas" panose="020B0609020204030204" pitchFamily="49" charset="0"/>
              </a:rPr>
              <a:t>::Digits4)));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72962087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4042761" cy="1477328"/>
          </a:xfrm>
        </p:spPr>
        <p:txBody>
          <a:bodyPr/>
          <a:lstStyle/>
          <a:p>
            <a:r>
              <a:rPr lang="en-US" dirty="0"/>
              <a:t>Implement Query Objects and Query Builder: QBR</a:t>
            </a:r>
          </a:p>
        </p:txBody>
      </p:sp>
      <p:sp>
        <p:nvSpPr>
          <p:cNvPr id="2" name="Text Placeholder 1">
            <a:extLst>
              <a:ext uri="{FF2B5EF4-FFF2-40B4-BE49-F238E27FC236}">
                <a16:creationId xmlns:a16="http://schemas.microsoft.com/office/drawing/2014/main" id="{3FAC75AF-DD22-70A4-DB18-F51012050A2F}"/>
              </a:ext>
            </a:extLst>
          </p:cNvPr>
          <p:cNvSpPr>
            <a:spLocks noGrp="1"/>
          </p:cNvSpPr>
          <p:nvPr>
            <p:ph type="body" sz="quarter" idx="15"/>
          </p:nvPr>
        </p:nvSpPr>
        <p:spPr>
          <a:xfrm>
            <a:off x="586389" y="2241855"/>
            <a:ext cx="4042761" cy="1708160"/>
          </a:xfrm>
        </p:spPr>
        <p:txBody>
          <a:bodyPr/>
          <a:lstStyle/>
          <a:p>
            <a:pPr>
              <a:spcBef>
                <a:spcPts val="1800"/>
              </a:spcBef>
            </a:pPr>
            <a:r>
              <a:rPr lang="en-US" sz="1800" dirty="0" err="1">
                <a:latin typeface="+mj-lt"/>
              </a:rPr>
              <a:t>QueryBuildRange</a:t>
            </a:r>
            <a:r>
              <a:rPr lang="en-US" sz="1800" dirty="0">
                <a:latin typeface="+mj-lt"/>
              </a:rPr>
              <a:t> class</a:t>
            </a:r>
          </a:p>
          <a:p>
            <a:pPr marL="342900" indent="-228600">
              <a:spcBef>
                <a:spcPts val="600"/>
              </a:spcBef>
              <a:spcAft>
                <a:spcPts val="600"/>
              </a:spcAft>
              <a:buFont typeface="Arial" panose="020B0604020202020204" pitchFamily="34" charset="0"/>
              <a:buChar char="•"/>
            </a:pPr>
            <a:r>
              <a:rPr lang="en-US" dirty="0"/>
              <a:t>The </a:t>
            </a:r>
            <a:r>
              <a:rPr lang="en-US" dirty="0" err="1"/>
              <a:t>QueryBuildRange</a:t>
            </a:r>
            <a:r>
              <a:rPr lang="en-US" dirty="0"/>
              <a:t> class defines filtering for the records that are fetched from the data source.</a:t>
            </a:r>
          </a:p>
          <a:p>
            <a:pPr>
              <a:spcBef>
                <a:spcPts val="1800"/>
              </a:spcBef>
            </a:pPr>
            <a:r>
              <a:rPr lang="en-US" sz="1800" dirty="0">
                <a:latin typeface="+mj-lt"/>
              </a:rPr>
              <a:t>Example on the right </a:t>
            </a:r>
            <a:r>
              <a:rPr lang="en-US" sz="1800" dirty="0">
                <a:latin typeface="+mj-lt"/>
                <a:sym typeface="Wingdings" panose="05000000000000000000" pitchFamily="2" charset="2"/>
              </a:rPr>
              <a:t></a:t>
            </a:r>
            <a:endParaRPr lang="en-US" sz="1800" dirty="0">
              <a:latin typeface="+mj-lt"/>
            </a:endParaRPr>
          </a:p>
        </p:txBody>
      </p:sp>
      <p:sp>
        <p:nvSpPr>
          <p:cNvPr id="4" name="New shape">
            <a:extLst>
              <a:ext uri="{FF2B5EF4-FFF2-40B4-BE49-F238E27FC236}">
                <a16:creationId xmlns:a16="http://schemas.microsoft.com/office/drawing/2014/main" id="{DC8C7F46-B764-1B6D-0681-1065A333AF2D}"/>
              </a:ext>
            </a:extLst>
          </p:cNvPr>
          <p:cNvSpPr>
            <a:spLocks/>
          </p:cNvSpPr>
          <p:nvPr/>
        </p:nvSpPr>
        <p:spPr>
          <a:xfrm>
            <a:off x="5800725" y="466499"/>
            <a:ext cx="579913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latin typeface="+mj-lt"/>
              </a:rPr>
              <a:t>X++</a:t>
            </a:r>
          </a:p>
        </p:txBody>
      </p:sp>
      <p:sp>
        <p:nvSpPr>
          <p:cNvPr id="5" name="New shape">
            <a:extLst>
              <a:ext uri="{FF2B5EF4-FFF2-40B4-BE49-F238E27FC236}">
                <a16:creationId xmlns:a16="http://schemas.microsoft.com/office/drawing/2014/main" id="{BF38F230-5B9C-656C-BA1D-2074F35E686F}"/>
              </a:ext>
            </a:extLst>
          </p:cNvPr>
          <p:cNvSpPr>
            <a:spLocks/>
          </p:cNvSpPr>
          <p:nvPr/>
        </p:nvSpPr>
        <p:spPr>
          <a:xfrm>
            <a:off x="5800725" y="858127"/>
            <a:ext cx="5799139" cy="558848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a:solidFill>
                  <a:srgbClr val="001188"/>
                </a:solidFill>
                <a:latin typeface="Consolas" panose="020B0609020204030204" pitchFamily="49" charset="0"/>
              </a:rPr>
              <a:t>class </a:t>
            </a:r>
            <a:r>
              <a:rPr lang="en-US" sz="1400" dirty="0" err="1">
                <a:solidFill>
                  <a:srgbClr val="0B556A"/>
                </a:solidFill>
                <a:latin typeface="Consolas" panose="020B0609020204030204" pitchFamily="49" charset="0"/>
              </a:rPr>
              <a:t>TrainingMasterQuery</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public static void </a:t>
            </a:r>
            <a:r>
              <a:rPr lang="en-US" sz="1400" dirty="0">
                <a:solidFill>
                  <a:srgbClr val="0B556A"/>
                </a:solidFill>
                <a:latin typeface="Consolas" panose="020B0609020204030204" pitchFamily="49" charset="0"/>
              </a:rPr>
              <a:t>main</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_</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Query </a:t>
            </a:r>
            <a:r>
              <a:rPr lang="en-US" sz="1400" dirty="0" err="1">
                <a:solidFill>
                  <a:schemeClr val="tx1"/>
                </a:solidFill>
                <a:latin typeface="Consolas" panose="020B0609020204030204" pitchFamily="49" charset="0"/>
              </a:rPr>
              <a:t>query</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Query(); </a:t>
            </a:r>
          </a:p>
          <a:p>
            <a:pPr algn="l"/>
            <a:r>
              <a:rPr lang="en-US" sz="1400" dirty="0" err="1">
                <a:solidFill>
                  <a:schemeClr val="tx1"/>
                </a:solidFill>
                <a:latin typeface="Consolas" panose="020B0609020204030204" pitchFamily="49" charset="0"/>
              </a:rPr>
              <a:t>QueryBuildDataSource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qbds</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query.addDataSource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tableNum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qbds.addSortField</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fieldNum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SortOrder</a:t>
            </a:r>
            <a:r>
              <a:rPr lang="en-US" sz="1400" dirty="0">
                <a:solidFill>
                  <a:schemeClr val="tx1"/>
                </a:solidFill>
                <a:latin typeface="Consolas" panose="020B0609020204030204" pitchFamily="49" charset="0"/>
              </a:rPr>
              <a:t>::Ascending); </a:t>
            </a:r>
          </a:p>
          <a:p>
            <a:pPr algn="l"/>
            <a:r>
              <a:rPr lang="en-US" sz="1400" dirty="0" err="1">
                <a:solidFill>
                  <a:schemeClr val="tx1"/>
                </a:solidFill>
                <a:latin typeface="Consolas" panose="020B0609020204030204" pitchFamily="49" charset="0"/>
              </a:rPr>
              <a:t>QueryBuildRange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qbr</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qbds.addRange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fieldNum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TrainingType</a:t>
            </a:r>
            <a:r>
              <a:rPr lang="en-US" sz="1400" dirty="0">
                <a:solidFill>
                  <a:schemeClr val="tx1"/>
                </a:solidFill>
                <a:latin typeface="Consolas" panose="020B0609020204030204" pitchFamily="49" charset="0"/>
              </a:rPr>
              <a:t>)); </a:t>
            </a:r>
          </a:p>
          <a:p>
            <a:pPr algn="l"/>
            <a:r>
              <a:rPr lang="en-US" sz="1400" dirty="0" err="1">
                <a:solidFill>
                  <a:schemeClr val="tx1"/>
                </a:solidFill>
                <a:latin typeface="Consolas" panose="020B0609020204030204" pitchFamily="49" charset="0"/>
              </a:rPr>
              <a:t>qbr.value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queryValue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TrainingType</a:t>
            </a:r>
            <a:r>
              <a:rPr lang="en-US" sz="1400" dirty="0">
                <a:solidFill>
                  <a:schemeClr val="tx1"/>
                </a:solidFill>
                <a:latin typeface="Consolas" panose="020B0609020204030204" pitchFamily="49" charset="0"/>
              </a:rPr>
              <a:t>::Online)); </a:t>
            </a:r>
          </a:p>
          <a:p>
            <a:pPr algn="l"/>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a:solidFill>
                  <a:schemeClr val="tx1"/>
                </a:solidFill>
                <a:latin typeface="Consolas" panose="020B0609020204030204" pitchFamily="49" charset="0"/>
              </a:rPr>
              <a:t>(query); </a:t>
            </a:r>
          </a:p>
          <a:p>
            <a:pPr algn="l"/>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while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queryRun.</a:t>
            </a:r>
            <a:r>
              <a:rPr lang="en-US" sz="1400" dirty="0" err="1">
                <a:solidFill>
                  <a:srgbClr val="001188"/>
                </a:solidFill>
                <a:latin typeface="Consolas" panose="020B0609020204030204" pitchFamily="49" charset="0"/>
              </a:rPr>
              <a:t>next</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 </a:t>
            </a:r>
          </a:p>
          <a:p>
            <a:pPr algn="l"/>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queryRun.get</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tableNum</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TrainingMaster</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info(</a:t>
            </a:r>
            <a:r>
              <a:rPr lang="en-US" sz="1400" dirty="0" err="1">
                <a:solidFill>
                  <a:schemeClr val="tx1"/>
                </a:solidFill>
                <a:latin typeface="Consolas" panose="020B0609020204030204" pitchFamily="49" charset="0"/>
              </a:rPr>
              <a:t>strFmt</a:t>
            </a:r>
            <a:r>
              <a:rPr lang="en-US" sz="1400" dirty="0">
                <a:solidFill>
                  <a:schemeClr val="tx1"/>
                </a:solidFill>
                <a:latin typeface="Consolas" panose="020B0609020204030204" pitchFamily="49" charset="0"/>
              </a:rPr>
              <a:t>(</a:t>
            </a:r>
            <a:r>
              <a:rPr lang="en-US" sz="1400" dirty="0">
                <a:solidFill>
                  <a:srgbClr val="C00000"/>
                </a:solidFill>
                <a:latin typeface="Consolas" panose="020B0609020204030204" pitchFamily="49" charset="0"/>
              </a:rPr>
              <a:t>"%1, %2"</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trainingMaster.TrainingID</a:t>
            </a:r>
            <a:r>
              <a:rPr lang="en-US" sz="1400" dirty="0">
                <a:solidFill>
                  <a:schemeClr val="tx1"/>
                </a:solidFill>
                <a:latin typeface="Consolas" panose="020B0609020204030204" pitchFamily="49" charset="0"/>
              </a:rPr>
              <a:t>, date2Str(</a:t>
            </a:r>
            <a:r>
              <a:rPr lang="en-US" sz="1400" dirty="0" err="1">
                <a:solidFill>
                  <a:schemeClr val="tx1"/>
                </a:solidFill>
                <a:latin typeface="Consolas" panose="020B0609020204030204" pitchFamily="49" charset="0"/>
              </a:rPr>
              <a:t>trainingMaster.TrainingDate</a:t>
            </a:r>
            <a:r>
              <a:rPr lang="en-US" sz="1400" dirty="0">
                <a:solidFill>
                  <a:schemeClr val="tx1"/>
                </a:solidFill>
                <a:latin typeface="Consolas" panose="020B0609020204030204" pitchFamily="49" charset="0"/>
              </a:rPr>
              <a:t>, 123, </a:t>
            </a:r>
            <a:r>
              <a:rPr lang="en-US" sz="1400" dirty="0" err="1">
                <a:solidFill>
                  <a:schemeClr val="tx1"/>
                </a:solidFill>
                <a:latin typeface="Consolas" panose="020B0609020204030204" pitchFamily="49" charset="0"/>
              </a:rPr>
              <a:t>DateDay</a:t>
            </a:r>
            <a:r>
              <a:rPr lang="en-US" sz="1400" dirty="0">
                <a:solidFill>
                  <a:schemeClr val="tx1"/>
                </a:solidFill>
                <a:latin typeface="Consolas" panose="020B0609020204030204" pitchFamily="49" charset="0"/>
              </a:rPr>
              <a:t>::Digits1or2, </a:t>
            </a:r>
            <a:r>
              <a:rPr lang="en-US" sz="1400" dirty="0" err="1">
                <a:solidFill>
                  <a:schemeClr val="tx1"/>
                </a:solidFill>
                <a:latin typeface="Consolas" panose="020B0609020204030204" pitchFamily="49" charset="0"/>
              </a:rPr>
              <a:t>DateSeparator</a:t>
            </a:r>
            <a:r>
              <a:rPr lang="en-US" sz="1400" dirty="0">
                <a:solidFill>
                  <a:schemeClr val="tx1"/>
                </a:solidFill>
                <a:latin typeface="Consolas" panose="020B0609020204030204" pitchFamily="49" charset="0"/>
              </a:rPr>
              <a:t>::Hyphen, </a:t>
            </a:r>
            <a:r>
              <a:rPr lang="en-US" sz="1400" dirty="0" err="1">
                <a:solidFill>
                  <a:schemeClr val="tx1"/>
                </a:solidFill>
                <a:latin typeface="Consolas" panose="020B0609020204030204" pitchFamily="49" charset="0"/>
              </a:rPr>
              <a:t>DateMonth</a:t>
            </a:r>
            <a:r>
              <a:rPr lang="en-US" sz="1400" dirty="0">
                <a:solidFill>
                  <a:schemeClr val="tx1"/>
                </a:solidFill>
                <a:latin typeface="Consolas" panose="020B0609020204030204" pitchFamily="49" charset="0"/>
              </a:rPr>
              <a:t>::Digits1or2, </a:t>
            </a:r>
            <a:r>
              <a:rPr lang="en-US" sz="1400" dirty="0" err="1">
                <a:solidFill>
                  <a:schemeClr val="tx1"/>
                </a:solidFill>
                <a:latin typeface="Consolas" panose="020B0609020204030204" pitchFamily="49" charset="0"/>
              </a:rPr>
              <a:t>DateSeparator</a:t>
            </a:r>
            <a:r>
              <a:rPr lang="en-US" sz="1400" dirty="0">
                <a:solidFill>
                  <a:schemeClr val="tx1"/>
                </a:solidFill>
                <a:latin typeface="Consolas" panose="020B0609020204030204" pitchFamily="49" charset="0"/>
              </a:rPr>
              <a:t>::Hyphen, </a:t>
            </a:r>
            <a:r>
              <a:rPr lang="en-US" sz="1400" dirty="0" err="1">
                <a:solidFill>
                  <a:schemeClr val="tx1"/>
                </a:solidFill>
                <a:latin typeface="Consolas" panose="020B0609020204030204" pitchFamily="49" charset="0"/>
              </a:rPr>
              <a:t>DateYear</a:t>
            </a:r>
            <a:r>
              <a:rPr lang="en-US" sz="1400" dirty="0">
                <a:solidFill>
                  <a:schemeClr val="tx1"/>
                </a:solidFill>
                <a:latin typeface="Consolas" panose="020B0609020204030204" pitchFamily="49" charset="0"/>
              </a:rPr>
              <a:t>::Digits4)));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          } </a:t>
            </a:r>
          </a:p>
          <a:p>
            <a:pPr algn="l"/>
            <a:r>
              <a:rPr lang="en-US" sz="140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13374593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4042761" cy="1477328"/>
          </a:xfrm>
        </p:spPr>
        <p:txBody>
          <a:bodyPr/>
          <a:lstStyle/>
          <a:p>
            <a:r>
              <a:rPr lang="en-US" dirty="0"/>
              <a:t>Implement Query Objects and Query Builder – Syntax</a:t>
            </a:r>
          </a:p>
        </p:txBody>
      </p:sp>
      <p:sp>
        <p:nvSpPr>
          <p:cNvPr id="10" name="Text Placeholder 9">
            <a:extLst>
              <a:ext uri="{FF2B5EF4-FFF2-40B4-BE49-F238E27FC236}">
                <a16:creationId xmlns:a16="http://schemas.microsoft.com/office/drawing/2014/main" id="{3BB3B5BB-0030-CA5D-3785-924D5428A80D}"/>
              </a:ext>
            </a:extLst>
          </p:cNvPr>
          <p:cNvSpPr>
            <a:spLocks noGrp="1"/>
          </p:cNvSpPr>
          <p:nvPr>
            <p:ph type="body" sz="quarter" idx="15"/>
          </p:nvPr>
        </p:nvSpPr>
        <p:spPr>
          <a:xfrm>
            <a:off x="586389" y="2241855"/>
            <a:ext cx="4042761" cy="3862596"/>
          </a:xfrm>
        </p:spPr>
        <p:txBody>
          <a:bodyPr/>
          <a:lstStyle/>
          <a:p>
            <a:pPr>
              <a:spcBef>
                <a:spcPts val="1800"/>
              </a:spcBef>
            </a:pPr>
            <a:r>
              <a:rPr lang="en-US" sz="1800" dirty="0">
                <a:latin typeface="+mj-lt"/>
              </a:rPr>
              <a:t>Advanced query syntax</a:t>
            </a:r>
          </a:p>
          <a:p>
            <a:pPr marL="342900" indent="-227013">
              <a:spcBef>
                <a:spcPts val="600"/>
              </a:spcBef>
              <a:spcAft>
                <a:spcPts val="600"/>
              </a:spcAft>
              <a:buFont typeface="Arial" panose="020B0604020202020204" pitchFamily="34" charset="0"/>
              <a:buChar char="•"/>
            </a:pPr>
            <a:r>
              <a:rPr lang="en-US" dirty="0"/>
              <a:t>A range of advanced query syntax exists for string, number, or date fields</a:t>
            </a:r>
          </a:p>
          <a:p>
            <a:pPr marL="342900" indent="-227013">
              <a:spcBef>
                <a:spcPts val="600"/>
              </a:spcBef>
              <a:spcAft>
                <a:spcPts val="600"/>
              </a:spcAft>
              <a:buFont typeface="Arial" panose="020B0604020202020204" pitchFamily="34" charset="0"/>
              <a:buChar char="•"/>
            </a:pPr>
            <a:r>
              <a:rPr lang="en-US" dirty="0"/>
              <a:t>For string fields, you can filter by equal, not equal, range, wildcard, and so on. </a:t>
            </a:r>
          </a:p>
          <a:p>
            <a:pPr marL="342900" indent="-227013">
              <a:spcBef>
                <a:spcPts val="600"/>
              </a:spcBef>
              <a:spcAft>
                <a:spcPts val="600"/>
              </a:spcAft>
              <a:buFont typeface="Arial" panose="020B0604020202020204" pitchFamily="34" charset="0"/>
              <a:buChar char="•"/>
            </a:pPr>
            <a:r>
              <a:rPr lang="en-US" dirty="0"/>
              <a:t>For number fields, the filter options can be equal, not equal, greater than, less than, and so on. </a:t>
            </a:r>
          </a:p>
          <a:p>
            <a:pPr marL="342900" indent="-227013">
              <a:spcBef>
                <a:spcPts val="600"/>
              </a:spcBef>
              <a:spcAft>
                <a:spcPts val="600"/>
              </a:spcAft>
              <a:buFont typeface="Arial" panose="020B0604020202020204" pitchFamily="34" charset="0"/>
              <a:buChar char="•"/>
            </a:pPr>
            <a:r>
              <a:rPr lang="en-US" dirty="0"/>
              <a:t>For date fields, the filter options can be day-based, day range, month range, year range, greater/less than dates, and so on.</a:t>
            </a:r>
          </a:p>
          <a:p>
            <a:pPr>
              <a:spcBef>
                <a:spcPts val="1800"/>
              </a:spcBef>
            </a:pPr>
            <a:r>
              <a:rPr lang="en-US" sz="1800" dirty="0">
                <a:latin typeface="+mj-lt"/>
              </a:rPr>
              <a:t>Example on the right </a:t>
            </a:r>
            <a:r>
              <a:rPr lang="en-US" sz="1800" dirty="0">
                <a:latin typeface="+mj-lt"/>
                <a:sym typeface="Wingdings" panose="05000000000000000000" pitchFamily="2" charset="2"/>
              </a:rPr>
              <a:t></a:t>
            </a:r>
            <a:endParaRPr lang="en-US" sz="1800" dirty="0">
              <a:latin typeface="+mj-lt"/>
            </a:endParaRPr>
          </a:p>
        </p:txBody>
      </p:sp>
      <p:sp>
        <p:nvSpPr>
          <p:cNvPr id="16" name="New shape">
            <a:extLst>
              <a:ext uri="{FF2B5EF4-FFF2-40B4-BE49-F238E27FC236}">
                <a16:creationId xmlns:a16="http://schemas.microsoft.com/office/drawing/2014/main" id="{429827B5-0F5C-333C-0653-ECAF008FF7A3}"/>
              </a:ext>
            </a:extLst>
          </p:cNvPr>
          <p:cNvSpPr>
            <a:spLocks/>
          </p:cNvSpPr>
          <p:nvPr/>
        </p:nvSpPr>
        <p:spPr>
          <a:xfrm>
            <a:off x="5800725" y="466499"/>
            <a:ext cx="579913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latin typeface="+mj-lt"/>
              </a:rPr>
              <a:t>X++</a:t>
            </a:r>
          </a:p>
        </p:txBody>
      </p:sp>
      <p:sp>
        <p:nvSpPr>
          <p:cNvPr id="17" name="New shape">
            <a:extLst>
              <a:ext uri="{FF2B5EF4-FFF2-40B4-BE49-F238E27FC236}">
                <a16:creationId xmlns:a16="http://schemas.microsoft.com/office/drawing/2014/main" id="{CDEF67B2-8264-D2DD-2A0B-858E850DE0DB}"/>
              </a:ext>
            </a:extLst>
          </p:cNvPr>
          <p:cNvSpPr>
            <a:spLocks/>
          </p:cNvSpPr>
          <p:nvPr/>
        </p:nvSpPr>
        <p:spPr>
          <a:xfrm>
            <a:off x="5800725" y="858127"/>
            <a:ext cx="5799139" cy="558848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200" dirty="0">
                <a:solidFill>
                  <a:srgbClr val="001188"/>
                </a:solidFill>
                <a:latin typeface="Consolas" panose="020B0609020204030204" pitchFamily="49" charset="0"/>
              </a:rPr>
              <a:t>class</a:t>
            </a:r>
            <a:r>
              <a:rPr lang="en-US" sz="1200" b="0" i="0" dirty="0">
                <a:solidFill>
                  <a:schemeClr val="tx1"/>
                </a:solidFill>
                <a:effectLst/>
                <a:latin typeface="Consolas" panose="020B0609020204030204" pitchFamily="49" charset="0"/>
              </a:rPr>
              <a:t> </a:t>
            </a:r>
            <a:r>
              <a:rPr lang="en-US" sz="1200" b="0" i="0" dirty="0" err="1">
                <a:solidFill>
                  <a:srgbClr val="0B556A"/>
                </a:solidFill>
                <a:effectLst/>
                <a:latin typeface="Consolas" panose="020B0609020204030204" pitchFamily="49" charset="0"/>
              </a:rPr>
              <a:t>TrainingMasterQuery</a:t>
            </a:r>
            <a:r>
              <a:rPr lang="en-US" sz="1200" b="0" i="0" dirty="0">
                <a:solidFill>
                  <a:schemeClr val="tx1"/>
                </a:solidFill>
                <a:effectLst/>
                <a:latin typeface="Consolas" panose="020B0609020204030204" pitchFamily="49" charset="0"/>
              </a:rPr>
              <a:t> </a:t>
            </a:r>
          </a:p>
          <a:p>
            <a:pPr algn="l"/>
            <a:r>
              <a:rPr lang="en-US" sz="1200" b="0" i="0" dirty="0">
                <a:solidFill>
                  <a:schemeClr val="tx1"/>
                </a:solidFill>
                <a:effectLst/>
                <a:latin typeface="Consolas" panose="020B0609020204030204" pitchFamily="49" charset="0"/>
              </a:rPr>
              <a:t>{ </a:t>
            </a:r>
          </a:p>
          <a:p>
            <a:pPr algn="l"/>
            <a:r>
              <a:rPr lang="en-US" sz="1200" dirty="0">
                <a:solidFill>
                  <a:schemeClr val="tx1"/>
                </a:solidFill>
                <a:latin typeface="Consolas" panose="020B0609020204030204" pitchFamily="49" charset="0"/>
              </a:rPr>
              <a:t>         </a:t>
            </a:r>
            <a:r>
              <a:rPr lang="en-US" sz="1200" dirty="0">
                <a:solidFill>
                  <a:srgbClr val="001188"/>
                </a:solidFill>
                <a:latin typeface="Consolas" panose="020B0609020204030204" pitchFamily="49" charset="0"/>
              </a:rPr>
              <a:t>public static void </a:t>
            </a:r>
            <a:r>
              <a:rPr lang="en-US" sz="1200" b="0" i="0" dirty="0">
                <a:solidFill>
                  <a:srgbClr val="0B556A"/>
                </a:solidFill>
                <a:effectLst/>
                <a:latin typeface="Consolas" panose="020B0609020204030204" pitchFamily="49" charset="0"/>
              </a:rPr>
              <a:t>main</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Args</a:t>
            </a:r>
            <a:r>
              <a:rPr lang="en-US" sz="1200" b="0" i="0" dirty="0">
                <a:solidFill>
                  <a:schemeClr val="tx1"/>
                </a:solidFill>
                <a:effectLst/>
                <a:latin typeface="Consolas" panose="020B0609020204030204" pitchFamily="49" charset="0"/>
              </a:rPr>
              <a:t> _</a:t>
            </a:r>
            <a:r>
              <a:rPr lang="en-US" sz="1200" b="0" i="0" dirty="0" err="1">
                <a:solidFill>
                  <a:schemeClr val="tx1"/>
                </a:solidFill>
                <a:effectLst/>
                <a:latin typeface="Consolas" panose="020B0609020204030204" pitchFamily="49" charset="0"/>
              </a:rPr>
              <a:t>args</a:t>
            </a:r>
            <a:r>
              <a:rPr lang="en-US" sz="1200" b="0" i="0" dirty="0">
                <a:solidFill>
                  <a:schemeClr val="tx1"/>
                </a:solidFill>
                <a:effectLst/>
                <a:latin typeface="Consolas" panose="020B0609020204030204" pitchFamily="49" charset="0"/>
              </a:rPr>
              <a:t>) </a:t>
            </a:r>
          </a:p>
          <a:p>
            <a:pPr algn="l"/>
            <a:r>
              <a:rPr lang="en-US" sz="1200" dirty="0">
                <a:solidFill>
                  <a:schemeClr val="tx1"/>
                </a:solidFill>
                <a:latin typeface="Consolas" panose="020B0609020204030204" pitchFamily="49" charset="0"/>
              </a:rPr>
              <a:t>         </a:t>
            </a:r>
            <a:r>
              <a:rPr lang="en-US" sz="1200" b="0" i="0" dirty="0">
                <a:solidFill>
                  <a:schemeClr val="tx1"/>
                </a:solidFill>
                <a:effectLst/>
                <a:latin typeface="Consolas" panose="020B0609020204030204" pitchFamily="49" charset="0"/>
              </a:rPr>
              <a:t>{ </a:t>
            </a:r>
          </a:p>
          <a:p>
            <a:pPr lvl="1"/>
            <a:r>
              <a:rPr lang="en-US" sz="1200" b="0" i="0" dirty="0">
                <a:solidFill>
                  <a:schemeClr val="tx1"/>
                </a:solidFill>
                <a:effectLst/>
                <a:latin typeface="Consolas" panose="020B0609020204030204" pitchFamily="49" charset="0"/>
              </a:rPr>
              <a:t>Query </a:t>
            </a:r>
            <a:r>
              <a:rPr lang="en-US" sz="1200" b="0" i="0" dirty="0" err="1">
                <a:solidFill>
                  <a:schemeClr val="tx1"/>
                </a:solidFill>
                <a:effectLst/>
                <a:latin typeface="Consolas" panose="020B0609020204030204" pitchFamily="49" charset="0"/>
              </a:rPr>
              <a:t>query</a:t>
            </a:r>
            <a:r>
              <a:rPr lang="en-US" sz="1200" b="0" i="0" dirty="0">
                <a:solidFill>
                  <a:schemeClr val="tx1"/>
                </a:solidFill>
                <a:effectLst/>
                <a:latin typeface="Consolas" panose="020B0609020204030204" pitchFamily="49" charset="0"/>
              </a:rPr>
              <a:t> = </a:t>
            </a:r>
            <a:r>
              <a:rPr lang="en-US" sz="1200" dirty="0">
                <a:solidFill>
                  <a:srgbClr val="001188"/>
                </a:solidFill>
                <a:latin typeface="Consolas" panose="020B0609020204030204" pitchFamily="49" charset="0"/>
              </a:rPr>
              <a:t>new</a:t>
            </a:r>
            <a:r>
              <a:rPr lang="en-US" sz="1200" b="0" i="0" dirty="0">
                <a:solidFill>
                  <a:schemeClr val="tx1"/>
                </a:solidFill>
                <a:effectLst/>
                <a:latin typeface="Consolas" panose="020B0609020204030204" pitchFamily="49" charset="0"/>
              </a:rPr>
              <a:t> Query(); </a:t>
            </a:r>
          </a:p>
          <a:p>
            <a:pPr lvl="1"/>
            <a:r>
              <a:rPr lang="en-US" sz="1200" b="0" i="0" dirty="0" err="1">
                <a:solidFill>
                  <a:schemeClr val="tx1"/>
                </a:solidFill>
                <a:effectLst/>
                <a:latin typeface="Consolas" panose="020B0609020204030204" pitchFamily="49" charset="0"/>
              </a:rPr>
              <a:t>QueryBuildDataSource</a:t>
            </a:r>
            <a:r>
              <a:rPr lang="en-US" sz="1200" b="0" i="0" dirty="0">
                <a:solidFill>
                  <a:schemeClr val="tx1"/>
                </a:solidFill>
                <a:effectLst/>
                <a:latin typeface="Consolas" panose="020B0609020204030204" pitchFamily="49" charset="0"/>
              </a:rPr>
              <a:t> qbds1 = </a:t>
            </a:r>
            <a:r>
              <a:rPr lang="en-US" sz="1200" b="0" i="0" dirty="0" err="1">
                <a:solidFill>
                  <a:schemeClr val="tx1"/>
                </a:solidFill>
                <a:effectLst/>
                <a:latin typeface="Consolas" panose="020B0609020204030204" pitchFamily="49" charset="0"/>
              </a:rPr>
              <a:t>query.addDataSource</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tableNum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qbds1.addSortField(</a:t>
            </a:r>
            <a:r>
              <a:rPr lang="en-US" sz="1200" b="0" i="0" dirty="0" err="1">
                <a:solidFill>
                  <a:schemeClr val="tx1"/>
                </a:solidFill>
                <a:effectLst/>
                <a:latin typeface="Consolas" panose="020B0609020204030204" pitchFamily="49" charset="0"/>
              </a:rPr>
              <a:t>fieldNum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TrainingID</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SortOrder</a:t>
            </a:r>
            <a:r>
              <a:rPr lang="en-US" sz="1200" b="0" i="0" dirty="0">
                <a:solidFill>
                  <a:schemeClr val="tx1"/>
                </a:solidFill>
                <a:effectLst/>
                <a:latin typeface="Consolas" panose="020B0609020204030204" pitchFamily="49" charset="0"/>
              </a:rPr>
              <a:t>::Ascending); </a:t>
            </a:r>
          </a:p>
          <a:p>
            <a:pPr lvl="1"/>
            <a:r>
              <a:rPr lang="en-US" sz="1200" b="0" i="0" dirty="0" err="1">
                <a:solidFill>
                  <a:schemeClr val="tx1"/>
                </a:solidFill>
                <a:effectLst/>
                <a:latin typeface="Consolas" panose="020B0609020204030204" pitchFamily="49" charset="0"/>
              </a:rPr>
              <a:t>QueryBuildRange</a:t>
            </a:r>
            <a:r>
              <a:rPr lang="en-US" sz="1200" b="0" i="0" dirty="0">
                <a:solidFill>
                  <a:schemeClr val="tx1"/>
                </a:solidFill>
                <a:effectLst/>
                <a:latin typeface="Consolas" panose="020B0609020204030204" pitchFamily="49" charset="0"/>
              </a:rPr>
              <a:t> qbr1 = qbds1.addRange(</a:t>
            </a:r>
            <a:r>
              <a:rPr lang="en-US" sz="1200" b="0" i="0" dirty="0" err="1">
                <a:solidFill>
                  <a:schemeClr val="tx1"/>
                </a:solidFill>
                <a:effectLst/>
                <a:latin typeface="Consolas" panose="020B0609020204030204" pitchFamily="49" charset="0"/>
              </a:rPr>
              <a:t>fieldNum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NoofDays</a:t>
            </a:r>
            <a:r>
              <a:rPr lang="en-US" sz="1200" b="0" i="0" dirty="0">
                <a:solidFill>
                  <a:schemeClr val="tx1"/>
                </a:solidFill>
                <a:effectLst/>
                <a:latin typeface="Consolas" panose="020B0609020204030204" pitchFamily="49" charset="0"/>
              </a:rPr>
              <a:t>)); </a:t>
            </a:r>
          </a:p>
          <a:p>
            <a:pPr lvl="1"/>
            <a:r>
              <a:rPr lang="en-US" sz="1200" b="0" i="0" dirty="0">
                <a:solidFill>
                  <a:schemeClr val="tx1"/>
                </a:solidFill>
                <a:effectLst/>
                <a:latin typeface="Consolas" panose="020B0609020204030204" pitchFamily="49" charset="0"/>
              </a:rPr>
              <a:t>qbr1.value(</a:t>
            </a:r>
            <a:r>
              <a:rPr lang="en-US" sz="1200" b="0" i="0" dirty="0" err="1">
                <a:solidFill>
                  <a:schemeClr val="tx1"/>
                </a:solidFill>
                <a:effectLst/>
                <a:latin typeface="Consolas" panose="020B0609020204030204" pitchFamily="49" charset="0"/>
              </a:rPr>
              <a:t>queryValue</a:t>
            </a:r>
            <a:r>
              <a:rPr lang="en-US" sz="1200" b="0" i="0" dirty="0">
                <a:solidFill>
                  <a:schemeClr val="tx1"/>
                </a:solidFill>
                <a:effectLst/>
                <a:latin typeface="Consolas" panose="020B0609020204030204" pitchFamily="49" charset="0"/>
              </a:rPr>
              <a:t>("&gt;2")); </a:t>
            </a:r>
          </a:p>
          <a:p>
            <a:pPr lvl="1"/>
            <a:r>
              <a:rPr lang="en-US" sz="1200" b="0" i="0" dirty="0" err="1">
                <a:solidFill>
                  <a:schemeClr val="tx1"/>
                </a:solidFill>
                <a:effectLst/>
                <a:latin typeface="Consolas" panose="020B0609020204030204" pitchFamily="49" charset="0"/>
              </a:rPr>
              <a:t>QueryRun</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queryRun</a:t>
            </a:r>
            <a:r>
              <a:rPr lang="en-US" sz="1200" b="0" i="0" dirty="0">
                <a:solidFill>
                  <a:schemeClr val="tx1"/>
                </a:solidFill>
                <a:effectLst/>
                <a:latin typeface="Consolas" panose="020B0609020204030204" pitchFamily="49" charset="0"/>
              </a:rPr>
              <a:t> = </a:t>
            </a:r>
            <a:r>
              <a:rPr lang="en-US" sz="1200" dirty="0">
                <a:solidFill>
                  <a:srgbClr val="001188"/>
                </a:solidFill>
                <a:latin typeface="Consolas" panose="020B0609020204030204" pitchFamily="49" charset="0"/>
              </a:rPr>
              <a:t>new</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QueryRun</a:t>
            </a:r>
            <a:r>
              <a:rPr lang="en-US" sz="1200" b="0" i="0" dirty="0">
                <a:solidFill>
                  <a:schemeClr val="tx1"/>
                </a:solidFill>
                <a:effectLst/>
                <a:latin typeface="Consolas" panose="020B0609020204030204" pitchFamily="49" charset="0"/>
              </a:rPr>
              <a:t>(query); </a:t>
            </a:r>
          </a:p>
          <a:p>
            <a:pPr lvl="1"/>
            <a:r>
              <a:rPr lang="en-US" sz="1200" dirty="0">
                <a:solidFill>
                  <a:srgbClr val="001188"/>
                </a:solidFill>
                <a:latin typeface="Consolas" panose="020B0609020204030204" pitchFamily="49" charset="0"/>
              </a:rPr>
              <a:t>while</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queryRun.</a:t>
            </a:r>
            <a:r>
              <a:rPr lang="en-US" sz="1200" dirty="0" err="1">
                <a:solidFill>
                  <a:srgbClr val="001188"/>
                </a:solidFill>
                <a:latin typeface="Consolas" panose="020B0609020204030204" pitchFamily="49" charset="0"/>
              </a:rPr>
              <a:t>next</a:t>
            </a:r>
            <a:r>
              <a:rPr lang="en-US" sz="1200" b="0" i="0" dirty="0">
                <a:solidFill>
                  <a:schemeClr val="tx1"/>
                </a:solidFill>
                <a:effectLst/>
                <a:latin typeface="Consolas" panose="020B0609020204030204" pitchFamily="49" charset="0"/>
              </a:rPr>
              <a:t>()) </a:t>
            </a:r>
          </a:p>
          <a:p>
            <a:pPr algn="l"/>
            <a:r>
              <a:rPr lang="en-US" sz="1200" b="0" i="0" dirty="0">
                <a:solidFill>
                  <a:schemeClr val="tx1"/>
                </a:solidFill>
                <a:effectLst/>
                <a:latin typeface="Consolas" panose="020B0609020204030204" pitchFamily="49" charset="0"/>
              </a:rPr>
              <a:t>            { </a:t>
            </a:r>
          </a:p>
          <a:p>
            <a:pPr lvl="2"/>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 </a:t>
            </a:r>
            <a:r>
              <a:rPr lang="en-US" sz="1200" b="0" i="0" dirty="0" err="1">
                <a:solidFill>
                  <a:schemeClr val="tx1"/>
                </a:solidFill>
                <a:effectLst/>
                <a:latin typeface="Consolas" panose="020B0609020204030204" pitchFamily="49" charset="0"/>
              </a:rPr>
              <a:t>queryRun.get</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tableNum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TrainingMaster</a:t>
            </a:r>
            <a:r>
              <a:rPr lang="en-US" sz="1200" b="0" i="0" dirty="0">
                <a:solidFill>
                  <a:schemeClr val="tx1"/>
                </a:solidFill>
                <a:effectLst/>
                <a:latin typeface="Consolas" panose="020B0609020204030204" pitchFamily="49" charset="0"/>
              </a:rPr>
              <a:t>)); </a:t>
            </a:r>
          </a:p>
          <a:p>
            <a:pPr lvl="2"/>
            <a:r>
              <a:rPr lang="en-US" sz="1200" b="0" i="0" dirty="0">
                <a:solidFill>
                  <a:schemeClr val="tx1"/>
                </a:solidFill>
                <a:effectLst/>
                <a:latin typeface="Consolas" panose="020B0609020204030204" pitchFamily="49" charset="0"/>
              </a:rPr>
              <a:t>info(</a:t>
            </a:r>
            <a:r>
              <a:rPr lang="en-US" sz="1200" b="0" i="0" dirty="0" err="1">
                <a:solidFill>
                  <a:schemeClr val="tx1"/>
                </a:solidFill>
                <a:effectLst/>
                <a:latin typeface="Consolas" panose="020B0609020204030204" pitchFamily="49" charset="0"/>
              </a:rPr>
              <a:t>strFmt</a:t>
            </a:r>
            <a:r>
              <a:rPr lang="en-US" sz="1200" b="0" i="0" dirty="0">
                <a:solidFill>
                  <a:schemeClr val="tx1"/>
                </a:solidFill>
                <a:effectLst/>
                <a:latin typeface="Consolas" panose="020B0609020204030204" pitchFamily="49" charset="0"/>
              </a:rPr>
              <a:t>(</a:t>
            </a:r>
            <a:r>
              <a:rPr lang="en-US" sz="1200" b="0" i="0" dirty="0">
                <a:solidFill>
                  <a:srgbClr val="C00000"/>
                </a:solidFill>
                <a:effectLst/>
                <a:latin typeface="Consolas" panose="020B0609020204030204" pitchFamily="49" charset="0"/>
              </a:rPr>
              <a:t>"%1, %2"</a:t>
            </a:r>
            <a:r>
              <a:rPr lang="en-US" sz="1200" b="0" i="0" dirty="0">
                <a:solidFill>
                  <a:schemeClr val="tx1"/>
                </a:solidFill>
                <a:effectLst/>
                <a:latin typeface="Consolas" panose="020B0609020204030204" pitchFamily="49" charset="0"/>
              </a:rPr>
              <a:t>, </a:t>
            </a:r>
            <a:r>
              <a:rPr lang="en-US" sz="1200" b="0" i="0" dirty="0" err="1">
                <a:solidFill>
                  <a:schemeClr val="tx1"/>
                </a:solidFill>
                <a:effectLst/>
                <a:latin typeface="Consolas" panose="020B0609020204030204" pitchFamily="49" charset="0"/>
              </a:rPr>
              <a:t>trainingMaster.TrainingID</a:t>
            </a:r>
            <a:r>
              <a:rPr lang="en-US" sz="1200" b="0" i="0" dirty="0">
                <a:solidFill>
                  <a:schemeClr val="tx1"/>
                </a:solidFill>
                <a:effectLst/>
                <a:latin typeface="Consolas" panose="020B0609020204030204" pitchFamily="49" charset="0"/>
              </a:rPr>
              <a:t>, date2Str(</a:t>
            </a:r>
            <a:r>
              <a:rPr lang="en-US" sz="1200" b="0" i="0" dirty="0" err="1">
                <a:solidFill>
                  <a:schemeClr val="tx1"/>
                </a:solidFill>
                <a:effectLst/>
                <a:latin typeface="Consolas" panose="020B0609020204030204" pitchFamily="49" charset="0"/>
              </a:rPr>
              <a:t>trainingMaster.TrainingDate</a:t>
            </a:r>
            <a:r>
              <a:rPr lang="en-US" sz="1200" b="0" i="0" dirty="0">
                <a:solidFill>
                  <a:schemeClr val="tx1"/>
                </a:solidFill>
                <a:effectLst/>
                <a:latin typeface="Consolas" panose="020B0609020204030204" pitchFamily="49" charset="0"/>
              </a:rPr>
              <a:t>, 123, </a:t>
            </a:r>
            <a:r>
              <a:rPr lang="en-US" sz="1200" b="0" i="0" dirty="0" err="1">
                <a:solidFill>
                  <a:schemeClr val="tx1"/>
                </a:solidFill>
                <a:effectLst/>
                <a:latin typeface="Consolas" panose="020B0609020204030204" pitchFamily="49" charset="0"/>
              </a:rPr>
              <a:t>DateDay</a:t>
            </a:r>
            <a:r>
              <a:rPr lang="en-US" sz="1200" b="0" i="0" dirty="0">
                <a:solidFill>
                  <a:schemeClr val="tx1"/>
                </a:solidFill>
                <a:effectLst/>
                <a:latin typeface="Consolas" panose="020B0609020204030204" pitchFamily="49" charset="0"/>
              </a:rPr>
              <a:t>::Digits1or2, </a:t>
            </a:r>
            <a:r>
              <a:rPr lang="en-US" sz="1200" b="0" i="0" dirty="0" err="1">
                <a:solidFill>
                  <a:schemeClr val="tx1"/>
                </a:solidFill>
                <a:effectLst/>
                <a:latin typeface="Consolas" panose="020B0609020204030204" pitchFamily="49" charset="0"/>
              </a:rPr>
              <a:t>DateSeparator</a:t>
            </a:r>
            <a:r>
              <a:rPr lang="en-US" sz="1200" b="0" i="0" dirty="0">
                <a:solidFill>
                  <a:schemeClr val="tx1"/>
                </a:solidFill>
                <a:effectLst/>
                <a:latin typeface="Consolas" panose="020B0609020204030204" pitchFamily="49" charset="0"/>
              </a:rPr>
              <a:t>::Hyphen, </a:t>
            </a:r>
            <a:r>
              <a:rPr lang="en-US" sz="1200" b="0" i="0" dirty="0" err="1">
                <a:solidFill>
                  <a:schemeClr val="tx1"/>
                </a:solidFill>
                <a:effectLst/>
                <a:latin typeface="Consolas" panose="020B0609020204030204" pitchFamily="49" charset="0"/>
              </a:rPr>
              <a:t>DateMonth</a:t>
            </a:r>
            <a:r>
              <a:rPr lang="en-US" sz="1200" b="0" i="0" dirty="0">
                <a:solidFill>
                  <a:schemeClr val="tx1"/>
                </a:solidFill>
                <a:effectLst/>
                <a:latin typeface="Consolas" panose="020B0609020204030204" pitchFamily="49" charset="0"/>
              </a:rPr>
              <a:t>::Digits1or2, </a:t>
            </a:r>
            <a:r>
              <a:rPr lang="en-US" sz="1200" b="0" i="0" dirty="0" err="1">
                <a:solidFill>
                  <a:schemeClr val="tx1"/>
                </a:solidFill>
                <a:effectLst/>
                <a:latin typeface="Consolas" panose="020B0609020204030204" pitchFamily="49" charset="0"/>
              </a:rPr>
              <a:t>DateSeparator</a:t>
            </a:r>
            <a:r>
              <a:rPr lang="en-US" sz="1200" b="0" i="0" dirty="0">
                <a:solidFill>
                  <a:schemeClr val="tx1"/>
                </a:solidFill>
                <a:effectLst/>
                <a:latin typeface="Consolas" panose="020B0609020204030204" pitchFamily="49" charset="0"/>
              </a:rPr>
              <a:t>::Hyphen, </a:t>
            </a:r>
            <a:r>
              <a:rPr lang="en-US" sz="1200" b="0" i="0" dirty="0" err="1">
                <a:solidFill>
                  <a:schemeClr val="tx1"/>
                </a:solidFill>
                <a:effectLst/>
                <a:latin typeface="Consolas" panose="020B0609020204030204" pitchFamily="49" charset="0"/>
              </a:rPr>
              <a:t>DateYear</a:t>
            </a:r>
            <a:r>
              <a:rPr lang="en-US" sz="1200" b="0" i="0" dirty="0">
                <a:solidFill>
                  <a:schemeClr val="tx1"/>
                </a:solidFill>
                <a:effectLst/>
                <a:latin typeface="Consolas" panose="020B0609020204030204" pitchFamily="49" charset="0"/>
              </a:rPr>
              <a:t>::Digits4))); </a:t>
            </a:r>
          </a:p>
          <a:p>
            <a:pPr algn="l"/>
            <a:r>
              <a:rPr lang="en-US" sz="1200" b="0" i="0" dirty="0">
                <a:solidFill>
                  <a:schemeClr val="tx1"/>
                </a:solidFill>
                <a:effectLst/>
                <a:latin typeface="Consolas" panose="020B0609020204030204" pitchFamily="49" charset="0"/>
              </a:rPr>
              <a:t>            } </a:t>
            </a:r>
          </a:p>
          <a:p>
            <a:pPr algn="l"/>
            <a:r>
              <a:rPr lang="en-US" sz="1200" dirty="0">
                <a:solidFill>
                  <a:schemeClr val="tx1"/>
                </a:solidFill>
                <a:latin typeface="Consolas" panose="020B0609020204030204" pitchFamily="49" charset="0"/>
              </a:rPr>
              <a:t>           </a:t>
            </a:r>
            <a:r>
              <a:rPr lang="en-US" sz="1200" b="0" i="0" dirty="0">
                <a:solidFill>
                  <a:schemeClr val="tx1"/>
                </a:solidFill>
                <a:effectLst/>
                <a:latin typeface="Consolas" panose="020B0609020204030204" pitchFamily="49" charset="0"/>
              </a:rPr>
              <a:t>} </a:t>
            </a:r>
          </a:p>
          <a:p>
            <a:pPr algn="l"/>
            <a:r>
              <a:rPr lang="en-US" sz="1200" b="0" i="0" dirty="0">
                <a:solidFill>
                  <a:schemeClr val="tx1"/>
                </a:solidFill>
                <a:effectLst/>
                <a:latin typeface="Consolas" panose="020B0609020204030204" pitchFamily="49" charset="0"/>
              </a:rPr>
              <a:t>}</a:t>
            </a: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65361501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4042761" cy="1477328"/>
          </a:xfrm>
        </p:spPr>
        <p:txBody>
          <a:bodyPr/>
          <a:lstStyle/>
          <a:p>
            <a:r>
              <a:rPr lang="en-US" dirty="0"/>
              <a:t>Implement Query Objects and Query Builder – Joins</a:t>
            </a:r>
          </a:p>
        </p:txBody>
      </p:sp>
      <p:sp>
        <p:nvSpPr>
          <p:cNvPr id="8" name="Text Placeholder 7">
            <a:extLst>
              <a:ext uri="{FF2B5EF4-FFF2-40B4-BE49-F238E27FC236}">
                <a16:creationId xmlns:a16="http://schemas.microsoft.com/office/drawing/2014/main" id="{1C4680DB-4B72-F0C0-9924-FCDCE0F21326}"/>
              </a:ext>
            </a:extLst>
          </p:cNvPr>
          <p:cNvSpPr>
            <a:spLocks noGrp="1"/>
          </p:cNvSpPr>
          <p:nvPr>
            <p:ph type="body" sz="quarter" idx="15"/>
          </p:nvPr>
        </p:nvSpPr>
        <p:spPr>
          <a:xfrm>
            <a:off x="586389" y="2217801"/>
            <a:ext cx="4042761" cy="2354491"/>
          </a:xfrm>
        </p:spPr>
        <p:txBody>
          <a:bodyPr/>
          <a:lstStyle/>
          <a:p>
            <a:pPr>
              <a:spcBef>
                <a:spcPts val="1800"/>
              </a:spcBef>
            </a:pPr>
            <a:r>
              <a:rPr lang="en-US" sz="1800" dirty="0">
                <a:latin typeface="+mj-lt"/>
              </a:rPr>
              <a:t>Build a query that includes a </a:t>
            </a:r>
            <a:br>
              <a:rPr lang="en-US" sz="1800" dirty="0">
                <a:latin typeface="+mj-lt"/>
              </a:rPr>
            </a:br>
            <a:r>
              <a:rPr lang="en-US" sz="1800" dirty="0">
                <a:latin typeface="+mj-lt"/>
              </a:rPr>
              <a:t>relational tables</a:t>
            </a:r>
          </a:p>
          <a:p>
            <a:pPr marL="342900" indent="-228600">
              <a:spcBef>
                <a:spcPts val="600"/>
              </a:spcBef>
              <a:spcAft>
                <a:spcPts val="600"/>
              </a:spcAft>
              <a:buFont typeface="Arial" panose="020B0604020202020204" pitchFamily="34" charset="0"/>
              <a:buChar char="•"/>
            </a:pPr>
            <a:r>
              <a:rPr lang="en-US" dirty="0"/>
              <a:t>By using a query object, you can build a query that includes related tables. </a:t>
            </a:r>
          </a:p>
          <a:p>
            <a:pPr marL="342900" indent="-228600">
              <a:spcBef>
                <a:spcPts val="600"/>
              </a:spcBef>
              <a:spcAft>
                <a:spcPts val="600"/>
              </a:spcAft>
              <a:buFont typeface="Arial" panose="020B0604020202020204" pitchFamily="34" charset="0"/>
              <a:buChar char="•"/>
            </a:pPr>
            <a:r>
              <a:rPr lang="en-US" dirty="0"/>
              <a:t>You can define all types of joins as required by your query.</a:t>
            </a:r>
          </a:p>
          <a:p>
            <a:pPr>
              <a:spcBef>
                <a:spcPts val="1800"/>
              </a:spcBef>
            </a:pPr>
            <a:r>
              <a:rPr lang="en-US" sz="1800" dirty="0">
                <a:latin typeface="+mj-lt"/>
              </a:rPr>
              <a:t>Example on the right </a:t>
            </a:r>
            <a:r>
              <a:rPr lang="en-US" sz="1800" dirty="0">
                <a:latin typeface="+mj-lt"/>
                <a:sym typeface="Wingdings" panose="05000000000000000000" pitchFamily="2" charset="2"/>
              </a:rPr>
              <a:t></a:t>
            </a:r>
            <a:endParaRPr lang="en-US" sz="1800" dirty="0">
              <a:latin typeface="+mj-lt"/>
            </a:endParaRPr>
          </a:p>
        </p:txBody>
      </p:sp>
      <p:sp>
        <p:nvSpPr>
          <p:cNvPr id="13" name="New shape">
            <a:extLst>
              <a:ext uri="{FF2B5EF4-FFF2-40B4-BE49-F238E27FC236}">
                <a16:creationId xmlns:a16="http://schemas.microsoft.com/office/drawing/2014/main" id="{697D2546-1086-55EC-9E55-897F948DCA9C}"/>
              </a:ext>
            </a:extLst>
          </p:cNvPr>
          <p:cNvSpPr>
            <a:spLocks/>
          </p:cNvSpPr>
          <p:nvPr/>
        </p:nvSpPr>
        <p:spPr>
          <a:xfrm>
            <a:off x="5800725" y="457200"/>
            <a:ext cx="579913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latin typeface="+mj-lt"/>
              </a:rPr>
              <a:t>X++</a:t>
            </a:r>
          </a:p>
        </p:txBody>
      </p:sp>
      <p:sp>
        <p:nvSpPr>
          <p:cNvPr id="15" name="New shape">
            <a:extLst>
              <a:ext uri="{FF2B5EF4-FFF2-40B4-BE49-F238E27FC236}">
                <a16:creationId xmlns:a16="http://schemas.microsoft.com/office/drawing/2014/main" id="{6D0D1EF5-0E20-B38F-E7FF-59F832A09F52}"/>
              </a:ext>
            </a:extLst>
          </p:cNvPr>
          <p:cNvSpPr>
            <a:spLocks/>
          </p:cNvSpPr>
          <p:nvPr/>
        </p:nvSpPr>
        <p:spPr>
          <a:xfrm>
            <a:off x="5800725" y="848828"/>
            <a:ext cx="5799139" cy="558848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200" dirty="0">
                <a:solidFill>
                  <a:srgbClr val="001188"/>
                </a:solidFill>
                <a:latin typeface="Consolas" panose="020B0609020204030204" pitchFamily="49" charset="0"/>
              </a:rPr>
              <a:t>class</a:t>
            </a:r>
            <a:r>
              <a:rPr lang="en-US" sz="1200" b="0" i="0" dirty="0">
                <a:solidFill>
                  <a:srgbClr val="161616"/>
                </a:solidFill>
                <a:effectLst/>
                <a:latin typeface="Consolas" panose="020B0609020204030204" pitchFamily="49" charset="0"/>
              </a:rPr>
              <a:t> </a:t>
            </a:r>
            <a:r>
              <a:rPr lang="en-US" sz="1200" b="0" i="0" dirty="0" err="1">
                <a:solidFill>
                  <a:srgbClr val="0B556A"/>
                </a:solidFill>
                <a:effectLst/>
                <a:latin typeface="Consolas" panose="020B0609020204030204" pitchFamily="49" charset="0"/>
              </a:rPr>
              <a:t>TrainingMasterQuery</a:t>
            </a:r>
            <a:r>
              <a:rPr lang="en-US" sz="1200" b="0" i="0" dirty="0">
                <a:solidFill>
                  <a:srgbClr val="161616"/>
                </a:solidFill>
                <a:effectLst/>
                <a:latin typeface="Consolas" panose="020B0609020204030204" pitchFamily="49" charset="0"/>
              </a:rPr>
              <a:t> { </a:t>
            </a:r>
          </a:p>
          <a:p>
            <a:pPr algn="l"/>
            <a:r>
              <a:rPr lang="en-US" sz="1200" dirty="0">
                <a:solidFill>
                  <a:srgbClr val="161616"/>
                </a:solidFill>
                <a:latin typeface="Consolas" panose="020B0609020204030204" pitchFamily="49" charset="0"/>
              </a:rPr>
              <a:t>           </a:t>
            </a:r>
            <a:r>
              <a:rPr lang="en-US" sz="1200" dirty="0">
                <a:solidFill>
                  <a:srgbClr val="001188"/>
                </a:solidFill>
                <a:latin typeface="Consolas" panose="020B0609020204030204" pitchFamily="49" charset="0"/>
              </a:rPr>
              <a:t>public static void </a:t>
            </a:r>
            <a:r>
              <a:rPr lang="en-US" sz="1200" b="0" i="0" dirty="0">
                <a:solidFill>
                  <a:srgbClr val="0B556A"/>
                </a:solidFill>
                <a:effectLst/>
                <a:latin typeface="Consolas" panose="020B0609020204030204" pitchFamily="49" charset="0"/>
              </a:rPr>
              <a:t>main</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Args</a:t>
            </a:r>
            <a:r>
              <a:rPr lang="en-US" sz="1200" b="0" i="0" dirty="0">
                <a:solidFill>
                  <a:srgbClr val="161616"/>
                </a:solidFill>
                <a:effectLst/>
                <a:latin typeface="Consolas" panose="020B0609020204030204" pitchFamily="49" charset="0"/>
              </a:rPr>
              <a:t> _</a:t>
            </a:r>
            <a:r>
              <a:rPr lang="en-US" sz="1200" b="0" i="0" dirty="0" err="1">
                <a:solidFill>
                  <a:srgbClr val="161616"/>
                </a:solidFill>
                <a:effectLst/>
                <a:latin typeface="Consolas" panose="020B0609020204030204" pitchFamily="49" charset="0"/>
              </a:rPr>
              <a:t>args</a:t>
            </a:r>
            <a:r>
              <a:rPr lang="en-US" sz="1200" b="0" i="0" dirty="0">
                <a:solidFill>
                  <a:srgbClr val="161616"/>
                </a:solidFill>
                <a:effectLst/>
                <a:latin typeface="Consolas" panose="020B0609020204030204" pitchFamily="49" charset="0"/>
              </a:rPr>
              <a:t>) { </a:t>
            </a:r>
          </a:p>
          <a:p>
            <a:pPr lvl="2"/>
            <a:r>
              <a:rPr lang="en-US" sz="1200" b="0" i="0" dirty="0">
                <a:solidFill>
                  <a:srgbClr val="161616"/>
                </a:solidFill>
                <a:effectLst/>
                <a:latin typeface="Consolas" panose="020B0609020204030204" pitchFamily="49" charset="0"/>
              </a:rPr>
              <a:t>Query </a:t>
            </a:r>
            <a:r>
              <a:rPr lang="en-US" sz="1200" b="0" i="0" dirty="0" err="1">
                <a:solidFill>
                  <a:srgbClr val="161616"/>
                </a:solidFill>
                <a:effectLst/>
                <a:latin typeface="Consolas" panose="020B0609020204030204" pitchFamily="49" charset="0"/>
              </a:rPr>
              <a:t>query</a:t>
            </a:r>
            <a:r>
              <a:rPr lang="en-US" sz="1200" b="0" i="0" dirty="0">
                <a:solidFill>
                  <a:srgbClr val="161616"/>
                </a:solidFill>
                <a:effectLst/>
                <a:latin typeface="Consolas" panose="020B0609020204030204" pitchFamily="49" charset="0"/>
              </a:rPr>
              <a:t> = </a:t>
            </a:r>
            <a:r>
              <a:rPr lang="en-US" sz="1200" dirty="0">
                <a:solidFill>
                  <a:srgbClr val="001188"/>
                </a:solidFill>
                <a:latin typeface="Consolas" panose="020B0609020204030204" pitchFamily="49" charset="0"/>
              </a:rPr>
              <a:t>new</a:t>
            </a:r>
            <a:r>
              <a:rPr lang="en-US" sz="1200" b="0" i="0" dirty="0">
                <a:solidFill>
                  <a:srgbClr val="161616"/>
                </a:solidFill>
                <a:effectLst/>
                <a:latin typeface="Consolas" panose="020B0609020204030204" pitchFamily="49" charset="0"/>
              </a:rPr>
              <a:t> Query(); </a:t>
            </a:r>
          </a:p>
          <a:p>
            <a:pPr lvl="2"/>
            <a:r>
              <a:rPr lang="en-US" sz="1200" b="0" i="0" dirty="0" err="1">
                <a:solidFill>
                  <a:srgbClr val="161616"/>
                </a:solidFill>
                <a:effectLst/>
                <a:latin typeface="Consolas" panose="020B0609020204030204" pitchFamily="49" charset="0"/>
              </a:rPr>
              <a:t>QueryBuildDataSource</a:t>
            </a:r>
            <a:r>
              <a:rPr lang="en-US" sz="1200" b="0" i="0" dirty="0">
                <a:solidFill>
                  <a:srgbClr val="161616"/>
                </a:solidFill>
                <a:effectLst/>
                <a:latin typeface="Consolas" panose="020B0609020204030204" pitchFamily="49" charset="0"/>
              </a:rPr>
              <a:t> qbds1 = </a:t>
            </a:r>
            <a:r>
              <a:rPr lang="en-US" sz="1200" b="0" i="0" dirty="0" err="1">
                <a:solidFill>
                  <a:srgbClr val="161616"/>
                </a:solidFill>
                <a:effectLst/>
                <a:latin typeface="Consolas" panose="020B0609020204030204" pitchFamily="49" charset="0"/>
              </a:rPr>
              <a:t>query.addDataSource</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tableNum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qbds1.addSortField(</a:t>
            </a:r>
            <a:r>
              <a:rPr lang="en-US" sz="1200" b="0" i="0" dirty="0" err="1">
                <a:solidFill>
                  <a:srgbClr val="161616"/>
                </a:solidFill>
                <a:effectLst/>
                <a:latin typeface="Consolas" panose="020B0609020204030204" pitchFamily="49" charset="0"/>
              </a:rPr>
              <a:t>fieldNum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TrainingID</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SortOrder</a:t>
            </a:r>
            <a:r>
              <a:rPr lang="en-US" sz="1200" b="0" i="0" dirty="0">
                <a:solidFill>
                  <a:srgbClr val="161616"/>
                </a:solidFill>
                <a:effectLst/>
                <a:latin typeface="Consolas" panose="020B0609020204030204" pitchFamily="49" charset="0"/>
              </a:rPr>
              <a:t>::Ascending); </a:t>
            </a:r>
          </a:p>
          <a:p>
            <a:pPr lvl="2"/>
            <a:r>
              <a:rPr lang="en-US" sz="1200" b="0" i="0" dirty="0" err="1">
                <a:solidFill>
                  <a:srgbClr val="161616"/>
                </a:solidFill>
                <a:effectLst/>
                <a:latin typeface="Consolas" panose="020B0609020204030204" pitchFamily="49" charset="0"/>
              </a:rPr>
              <a:t>QueryBuildRange</a:t>
            </a:r>
            <a:r>
              <a:rPr lang="en-US" sz="1200" b="0" i="0" dirty="0">
                <a:solidFill>
                  <a:srgbClr val="161616"/>
                </a:solidFill>
                <a:effectLst/>
                <a:latin typeface="Consolas" panose="020B0609020204030204" pitchFamily="49" charset="0"/>
              </a:rPr>
              <a:t> qbr1 = qbds1.addRange(</a:t>
            </a:r>
            <a:r>
              <a:rPr lang="en-US" sz="1200" b="0" i="0" dirty="0" err="1">
                <a:solidFill>
                  <a:srgbClr val="161616"/>
                </a:solidFill>
                <a:effectLst/>
                <a:latin typeface="Consolas" panose="020B0609020204030204" pitchFamily="49" charset="0"/>
              </a:rPr>
              <a:t>fieldNum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TrainingType</a:t>
            </a:r>
            <a:r>
              <a:rPr lang="en-US" sz="1200" b="0" i="0" dirty="0">
                <a:solidFill>
                  <a:srgbClr val="161616"/>
                </a:solidFill>
                <a:effectLst/>
                <a:latin typeface="Consolas" panose="020B0609020204030204" pitchFamily="49" charset="0"/>
              </a:rPr>
              <a:t>)); </a:t>
            </a:r>
          </a:p>
          <a:p>
            <a:pPr lvl="2"/>
            <a:r>
              <a:rPr lang="en-US" sz="1200" b="0" i="0" dirty="0">
                <a:solidFill>
                  <a:srgbClr val="161616"/>
                </a:solidFill>
                <a:effectLst/>
                <a:latin typeface="Consolas" panose="020B0609020204030204" pitchFamily="49" charset="0"/>
              </a:rPr>
              <a:t>qbr1.value(</a:t>
            </a:r>
            <a:r>
              <a:rPr lang="en-US" sz="1200" b="0" i="0" dirty="0" err="1">
                <a:solidFill>
                  <a:srgbClr val="161616"/>
                </a:solidFill>
                <a:effectLst/>
                <a:latin typeface="Consolas" panose="020B0609020204030204" pitchFamily="49" charset="0"/>
              </a:rPr>
              <a:t>queryValue</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TrainingType</a:t>
            </a:r>
            <a:r>
              <a:rPr lang="en-US" sz="1200" b="0" i="0" dirty="0">
                <a:solidFill>
                  <a:srgbClr val="161616"/>
                </a:solidFill>
                <a:effectLst/>
                <a:latin typeface="Consolas" panose="020B0609020204030204" pitchFamily="49" charset="0"/>
              </a:rPr>
              <a:t>::Online)); </a:t>
            </a:r>
          </a:p>
          <a:p>
            <a:pPr lvl="2"/>
            <a:r>
              <a:rPr lang="en-US" sz="1200" b="0" i="0" dirty="0" err="1">
                <a:solidFill>
                  <a:srgbClr val="161616"/>
                </a:solidFill>
                <a:effectLst/>
                <a:latin typeface="Consolas" panose="020B0609020204030204" pitchFamily="49" charset="0"/>
              </a:rPr>
              <a:t>QueryBuildDataSource</a:t>
            </a:r>
            <a:r>
              <a:rPr lang="en-US" sz="1200" b="0" i="0" dirty="0">
                <a:solidFill>
                  <a:srgbClr val="161616"/>
                </a:solidFill>
                <a:effectLst/>
                <a:latin typeface="Consolas" panose="020B0609020204030204" pitchFamily="49" charset="0"/>
              </a:rPr>
              <a:t> qbds2 = qbds1.addDataSource(</a:t>
            </a:r>
            <a:r>
              <a:rPr lang="en-US" sz="1200" b="0" i="0" dirty="0" err="1">
                <a:solidFill>
                  <a:srgbClr val="161616"/>
                </a:solidFill>
                <a:effectLst/>
                <a:latin typeface="Consolas" panose="020B0609020204030204" pitchFamily="49" charset="0"/>
              </a:rPr>
              <a:t>tableNum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TrainerTable</a:t>
            </a:r>
            <a:r>
              <a:rPr lang="en-US" sz="1200" b="0" i="0" dirty="0">
                <a:solidFill>
                  <a:srgbClr val="161616"/>
                </a:solidFill>
                <a:effectLst/>
                <a:latin typeface="Consolas" panose="020B0609020204030204" pitchFamily="49" charset="0"/>
              </a:rPr>
              <a:t>)); </a:t>
            </a:r>
          </a:p>
          <a:p>
            <a:pPr lvl="2"/>
            <a:r>
              <a:rPr lang="en-US" sz="1200" b="0" i="0" dirty="0">
                <a:solidFill>
                  <a:srgbClr val="161616"/>
                </a:solidFill>
                <a:effectLst/>
                <a:latin typeface="Consolas" panose="020B0609020204030204" pitchFamily="49" charset="0"/>
              </a:rPr>
              <a:t>qbds2.relations(</a:t>
            </a:r>
            <a:r>
              <a:rPr lang="en-US" sz="1200" b="0" i="0" dirty="0">
                <a:solidFill>
                  <a:srgbClr val="07704A"/>
                </a:solidFill>
                <a:effectLst/>
                <a:latin typeface="Consolas" panose="020B0609020204030204" pitchFamily="49" charset="0"/>
              </a:rPr>
              <a:t>true</a:t>
            </a:r>
            <a:r>
              <a:rPr lang="en-US" sz="1200" b="0" i="0" dirty="0">
                <a:solidFill>
                  <a:srgbClr val="161616"/>
                </a:solidFill>
                <a:effectLst/>
                <a:latin typeface="Consolas" panose="020B0609020204030204" pitchFamily="49" charset="0"/>
              </a:rPr>
              <a:t>); </a:t>
            </a:r>
          </a:p>
          <a:p>
            <a:pPr lvl="2"/>
            <a:r>
              <a:rPr lang="en-US" sz="1200" b="0" i="0" dirty="0">
                <a:solidFill>
                  <a:srgbClr val="161616"/>
                </a:solidFill>
                <a:effectLst/>
                <a:latin typeface="Consolas" panose="020B0609020204030204" pitchFamily="49" charset="0"/>
              </a:rPr>
              <a:t>qbds2.joinMode(</a:t>
            </a:r>
            <a:r>
              <a:rPr lang="en-US" sz="1200" b="0" i="0" dirty="0" err="1">
                <a:solidFill>
                  <a:srgbClr val="161616"/>
                </a:solidFill>
                <a:effectLst/>
                <a:latin typeface="Consolas" panose="020B0609020204030204" pitchFamily="49" charset="0"/>
              </a:rPr>
              <a:t>JoinMode</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ExistsJoin</a:t>
            </a:r>
            <a:r>
              <a:rPr lang="en-US" sz="1200" b="0" i="0" dirty="0">
                <a:solidFill>
                  <a:srgbClr val="161616"/>
                </a:solidFill>
                <a:effectLst/>
                <a:latin typeface="Consolas" panose="020B0609020204030204" pitchFamily="49" charset="0"/>
              </a:rPr>
              <a:t>); </a:t>
            </a:r>
          </a:p>
          <a:p>
            <a:pPr lvl="2"/>
            <a:r>
              <a:rPr lang="en-US" sz="1200" b="0" i="0" dirty="0" err="1">
                <a:solidFill>
                  <a:srgbClr val="161616"/>
                </a:solidFill>
                <a:effectLst/>
                <a:latin typeface="Consolas" panose="020B0609020204030204" pitchFamily="49" charset="0"/>
              </a:rPr>
              <a:t>QueryBuildRange</a:t>
            </a:r>
            <a:r>
              <a:rPr lang="en-US" sz="1200" b="0" i="0" dirty="0">
                <a:solidFill>
                  <a:srgbClr val="161616"/>
                </a:solidFill>
                <a:effectLst/>
                <a:latin typeface="Consolas" panose="020B0609020204030204" pitchFamily="49" charset="0"/>
              </a:rPr>
              <a:t> qbr2 = qbds2.addRange(</a:t>
            </a:r>
            <a:r>
              <a:rPr lang="en-US" sz="1200" b="0" i="0" dirty="0" err="1">
                <a:solidFill>
                  <a:srgbClr val="161616"/>
                </a:solidFill>
                <a:effectLst/>
                <a:latin typeface="Consolas" panose="020B0609020204030204" pitchFamily="49" charset="0"/>
              </a:rPr>
              <a:t>fieldNum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TrainerTable</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TrainerType</a:t>
            </a:r>
            <a:r>
              <a:rPr lang="en-US" sz="1200" b="0" i="0" dirty="0">
                <a:solidFill>
                  <a:srgbClr val="161616"/>
                </a:solidFill>
                <a:effectLst/>
                <a:latin typeface="Consolas" panose="020B0609020204030204" pitchFamily="49" charset="0"/>
              </a:rPr>
              <a:t>)); </a:t>
            </a:r>
          </a:p>
          <a:p>
            <a:pPr lvl="2"/>
            <a:r>
              <a:rPr lang="en-US" sz="1200" b="0" i="0" dirty="0">
                <a:solidFill>
                  <a:srgbClr val="161616"/>
                </a:solidFill>
                <a:effectLst/>
                <a:latin typeface="Consolas" panose="020B0609020204030204" pitchFamily="49" charset="0"/>
              </a:rPr>
              <a:t>qbr2.value(</a:t>
            </a:r>
            <a:r>
              <a:rPr lang="en-US" sz="1200" b="0" i="0" dirty="0" err="1">
                <a:solidFill>
                  <a:srgbClr val="161616"/>
                </a:solidFill>
                <a:effectLst/>
                <a:latin typeface="Consolas" panose="020B0609020204030204" pitchFamily="49" charset="0"/>
              </a:rPr>
              <a:t>queryValue</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TrainerType</a:t>
            </a:r>
            <a:r>
              <a:rPr lang="en-US" sz="1200" b="0" i="0" dirty="0">
                <a:solidFill>
                  <a:srgbClr val="161616"/>
                </a:solidFill>
                <a:effectLst/>
                <a:latin typeface="Consolas" panose="020B0609020204030204" pitchFamily="49" charset="0"/>
              </a:rPr>
              <a:t>::Technical)); </a:t>
            </a:r>
          </a:p>
          <a:p>
            <a:pPr lvl="2"/>
            <a:r>
              <a:rPr lang="en-US" sz="1200" b="0" i="0" dirty="0" err="1">
                <a:solidFill>
                  <a:srgbClr val="161616"/>
                </a:solidFill>
                <a:effectLst/>
                <a:latin typeface="Consolas" panose="020B0609020204030204" pitchFamily="49" charset="0"/>
              </a:rPr>
              <a:t>QueryRun</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queryRun</a:t>
            </a:r>
            <a:r>
              <a:rPr lang="en-US" sz="1200" b="0" i="0" dirty="0">
                <a:solidFill>
                  <a:srgbClr val="161616"/>
                </a:solidFill>
                <a:effectLst/>
                <a:latin typeface="Consolas" panose="020B0609020204030204" pitchFamily="49" charset="0"/>
              </a:rPr>
              <a:t> = </a:t>
            </a:r>
            <a:r>
              <a:rPr lang="en-US" sz="1200" dirty="0">
                <a:solidFill>
                  <a:srgbClr val="001188"/>
                </a:solidFill>
                <a:latin typeface="Consolas" panose="020B0609020204030204" pitchFamily="49" charset="0"/>
              </a:rPr>
              <a:t>new</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QueryRun</a:t>
            </a:r>
            <a:r>
              <a:rPr lang="en-US" sz="1200" b="0" i="0" dirty="0">
                <a:solidFill>
                  <a:srgbClr val="161616"/>
                </a:solidFill>
                <a:effectLst/>
                <a:latin typeface="Consolas" panose="020B0609020204030204" pitchFamily="49" charset="0"/>
              </a:rPr>
              <a:t>(query); </a:t>
            </a:r>
          </a:p>
          <a:p>
            <a:pPr lvl="2"/>
            <a:r>
              <a:rPr lang="en-US" sz="1200" dirty="0">
                <a:solidFill>
                  <a:srgbClr val="001188"/>
                </a:solidFill>
                <a:latin typeface="Consolas" panose="020B0609020204030204" pitchFamily="49" charset="0"/>
              </a:rPr>
              <a:t>while</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queryRun.</a:t>
            </a:r>
            <a:r>
              <a:rPr lang="en-US" sz="1200" dirty="0" err="1">
                <a:solidFill>
                  <a:srgbClr val="001188"/>
                </a:solidFill>
                <a:latin typeface="Consolas" panose="020B0609020204030204" pitchFamily="49" charset="0"/>
              </a:rPr>
              <a:t>next</a:t>
            </a:r>
            <a:r>
              <a:rPr lang="en-US" sz="1200" b="0" i="0" dirty="0">
                <a:solidFill>
                  <a:srgbClr val="161616"/>
                </a:solidFill>
                <a:effectLst/>
                <a:latin typeface="Consolas" panose="020B0609020204030204" pitchFamily="49" charset="0"/>
              </a:rPr>
              <a:t>()) { </a:t>
            </a:r>
          </a:p>
          <a:p>
            <a:pPr lvl="2"/>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 </a:t>
            </a:r>
            <a:r>
              <a:rPr lang="en-US" sz="1200" b="0" i="0" dirty="0" err="1">
                <a:solidFill>
                  <a:srgbClr val="161616"/>
                </a:solidFill>
                <a:effectLst/>
                <a:latin typeface="Consolas" panose="020B0609020204030204" pitchFamily="49" charset="0"/>
              </a:rPr>
              <a:t>queryRun.get</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tableNum</a:t>
            </a:r>
            <a:r>
              <a:rPr lang="en-US" sz="1200" b="0" i="0" dirty="0">
                <a:solidFill>
                  <a:srgbClr val="161616"/>
                </a:solidFill>
                <a:effectLst/>
                <a:latin typeface="Consolas" panose="020B0609020204030204" pitchFamily="49" charset="0"/>
              </a:rPr>
              <a:t>(</a:t>
            </a:r>
            <a:r>
              <a:rPr lang="en-US" sz="1200" b="0" i="0" dirty="0" err="1">
                <a:solidFill>
                  <a:srgbClr val="161616"/>
                </a:solidFill>
                <a:effectLst/>
                <a:latin typeface="Consolas" panose="020B0609020204030204" pitchFamily="49" charset="0"/>
              </a:rPr>
              <a:t>TrainingMaster</a:t>
            </a:r>
            <a:r>
              <a:rPr lang="en-US" sz="1200" b="0" i="0" dirty="0">
                <a:solidFill>
                  <a:srgbClr val="161616"/>
                </a:solidFill>
                <a:effectLst/>
                <a:latin typeface="Consolas" panose="020B0609020204030204" pitchFamily="49" charset="0"/>
              </a:rPr>
              <a:t>)); </a:t>
            </a:r>
          </a:p>
          <a:p>
            <a:pPr lvl="2"/>
            <a:r>
              <a:rPr lang="en-US" sz="1200" b="0" i="0" dirty="0">
                <a:solidFill>
                  <a:srgbClr val="161616"/>
                </a:solidFill>
                <a:effectLst/>
                <a:latin typeface="Consolas" panose="020B0609020204030204" pitchFamily="49" charset="0"/>
              </a:rPr>
              <a:t>info(</a:t>
            </a:r>
            <a:r>
              <a:rPr lang="en-US" sz="1200" b="0" i="0" dirty="0" err="1">
                <a:solidFill>
                  <a:srgbClr val="161616"/>
                </a:solidFill>
                <a:effectLst/>
                <a:latin typeface="Consolas" panose="020B0609020204030204" pitchFamily="49" charset="0"/>
              </a:rPr>
              <a:t>strFmt</a:t>
            </a:r>
            <a:r>
              <a:rPr lang="en-US" sz="1200" b="0" i="0" dirty="0">
                <a:solidFill>
                  <a:srgbClr val="161616"/>
                </a:solidFill>
                <a:effectLst/>
                <a:latin typeface="Consolas" panose="020B0609020204030204" pitchFamily="49" charset="0"/>
              </a:rPr>
              <a:t>(</a:t>
            </a:r>
            <a:r>
              <a:rPr lang="en-US" sz="1200" b="0" i="0" dirty="0">
                <a:solidFill>
                  <a:srgbClr val="C00000"/>
                </a:solidFill>
                <a:effectLst/>
                <a:latin typeface="Consolas" panose="020B0609020204030204" pitchFamily="49" charset="0"/>
              </a:rPr>
              <a:t>"%1, %2"</a:t>
            </a:r>
            <a:r>
              <a:rPr lang="en-US" sz="1200" b="0" i="0" dirty="0">
                <a:solidFill>
                  <a:srgbClr val="161616"/>
                </a:solidFill>
                <a:effectLst/>
                <a:latin typeface="Consolas" panose="020B0609020204030204" pitchFamily="49" charset="0"/>
              </a:rPr>
              <a:t>, </a:t>
            </a:r>
            <a:r>
              <a:rPr lang="en-US" sz="1200" b="0" i="0" dirty="0" err="1">
                <a:solidFill>
                  <a:srgbClr val="161616"/>
                </a:solidFill>
                <a:effectLst/>
                <a:latin typeface="Consolas" panose="020B0609020204030204" pitchFamily="49" charset="0"/>
              </a:rPr>
              <a:t>trainingMaster.TrainingID</a:t>
            </a:r>
            <a:r>
              <a:rPr lang="en-US" sz="1200" b="0" i="0" dirty="0">
                <a:solidFill>
                  <a:srgbClr val="161616"/>
                </a:solidFill>
                <a:effectLst/>
                <a:latin typeface="Consolas" panose="020B0609020204030204" pitchFamily="49" charset="0"/>
              </a:rPr>
              <a:t>, date2Str(</a:t>
            </a:r>
            <a:r>
              <a:rPr lang="en-US" sz="1200" b="0" i="0" dirty="0" err="1">
                <a:solidFill>
                  <a:srgbClr val="161616"/>
                </a:solidFill>
                <a:effectLst/>
                <a:latin typeface="Consolas" panose="020B0609020204030204" pitchFamily="49" charset="0"/>
              </a:rPr>
              <a:t>trainingMaster.TrainingDate</a:t>
            </a:r>
            <a:r>
              <a:rPr lang="en-US" sz="1200" b="0" i="0" dirty="0">
                <a:solidFill>
                  <a:srgbClr val="161616"/>
                </a:solidFill>
                <a:effectLst/>
                <a:latin typeface="Consolas" panose="020B0609020204030204" pitchFamily="49" charset="0"/>
              </a:rPr>
              <a:t>, 123, </a:t>
            </a:r>
            <a:r>
              <a:rPr lang="en-US" sz="1200" b="0" i="0" dirty="0" err="1">
                <a:solidFill>
                  <a:srgbClr val="161616"/>
                </a:solidFill>
                <a:effectLst/>
                <a:latin typeface="Consolas" panose="020B0609020204030204" pitchFamily="49" charset="0"/>
              </a:rPr>
              <a:t>DateDay</a:t>
            </a:r>
            <a:r>
              <a:rPr lang="en-US" sz="1200" b="0" i="0" dirty="0">
                <a:solidFill>
                  <a:srgbClr val="161616"/>
                </a:solidFill>
                <a:effectLst/>
                <a:latin typeface="Consolas" panose="020B0609020204030204" pitchFamily="49" charset="0"/>
              </a:rPr>
              <a:t>::Digits1or2, </a:t>
            </a:r>
            <a:r>
              <a:rPr lang="en-US" sz="1200" b="0" i="0" dirty="0" err="1">
                <a:solidFill>
                  <a:srgbClr val="161616"/>
                </a:solidFill>
                <a:effectLst/>
                <a:latin typeface="Consolas" panose="020B0609020204030204" pitchFamily="49" charset="0"/>
              </a:rPr>
              <a:t>DateSeparator</a:t>
            </a:r>
            <a:r>
              <a:rPr lang="en-US" sz="1200" b="0" i="0" dirty="0">
                <a:solidFill>
                  <a:srgbClr val="161616"/>
                </a:solidFill>
                <a:effectLst/>
                <a:latin typeface="Consolas" panose="020B0609020204030204" pitchFamily="49" charset="0"/>
              </a:rPr>
              <a:t>::Hyphen, </a:t>
            </a:r>
            <a:r>
              <a:rPr lang="en-US" sz="1200" b="0" i="0" dirty="0" err="1">
                <a:solidFill>
                  <a:srgbClr val="161616"/>
                </a:solidFill>
                <a:effectLst/>
                <a:latin typeface="Consolas" panose="020B0609020204030204" pitchFamily="49" charset="0"/>
              </a:rPr>
              <a:t>DateMonth</a:t>
            </a:r>
            <a:r>
              <a:rPr lang="en-US" sz="1200" b="0" i="0" dirty="0">
                <a:solidFill>
                  <a:srgbClr val="161616"/>
                </a:solidFill>
                <a:effectLst/>
                <a:latin typeface="Consolas" panose="020B0609020204030204" pitchFamily="49" charset="0"/>
              </a:rPr>
              <a:t>::Digits1or2, </a:t>
            </a:r>
            <a:r>
              <a:rPr lang="en-US" sz="1200" b="0" i="0" dirty="0" err="1">
                <a:solidFill>
                  <a:srgbClr val="161616"/>
                </a:solidFill>
                <a:effectLst/>
                <a:latin typeface="Consolas" panose="020B0609020204030204" pitchFamily="49" charset="0"/>
              </a:rPr>
              <a:t>DateSeparator</a:t>
            </a:r>
            <a:r>
              <a:rPr lang="en-US" sz="1200" b="0" i="0" dirty="0">
                <a:solidFill>
                  <a:srgbClr val="161616"/>
                </a:solidFill>
                <a:effectLst/>
                <a:latin typeface="Consolas" panose="020B0609020204030204" pitchFamily="49" charset="0"/>
              </a:rPr>
              <a:t>::Hyphen, </a:t>
            </a:r>
            <a:r>
              <a:rPr lang="en-US" sz="1200" b="0" i="0" dirty="0" err="1">
                <a:solidFill>
                  <a:srgbClr val="161616"/>
                </a:solidFill>
                <a:effectLst/>
                <a:latin typeface="Consolas" panose="020B0609020204030204" pitchFamily="49" charset="0"/>
              </a:rPr>
              <a:t>DateYear</a:t>
            </a:r>
            <a:r>
              <a:rPr lang="en-US" sz="1200" b="0" i="0" dirty="0">
                <a:solidFill>
                  <a:srgbClr val="161616"/>
                </a:solidFill>
                <a:effectLst/>
                <a:latin typeface="Consolas" panose="020B0609020204030204" pitchFamily="49" charset="0"/>
              </a:rPr>
              <a:t>::Digits4))); } } }</a:t>
            </a: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66243405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and Modify Reports by Using Power BI</a:t>
            </a:r>
          </a:p>
        </p:txBody>
      </p:sp>
      <p:sp>
        <p:nvSpPr>
          <p:cNvPr id="9" name="Text Placeholder 8">
            <a:extLst>
              <a:ext uri="{FF2B5EF4-FFF2-40B4-BE49-F238E27FC236}">
                <a16:creationId xmlns:a16="http://schemas.microsoft.com/office/drawing/2014/main" id="{F4D0483E-2EB8-3D91-8940-FA314BD0105D}"/>
              </a:ext>
            </a:extLst>
          </p:cNvPr>
          <p:cNvSpPr>
            <a:spLocks noGrp="1"/>
          </p:cNvSpPr>
          <p:nvPr>
            <p:ph type="body" sz="quarter" idx="16"/>
          </p:nvPr>
        </p:nvSpPr>
        <p:spPr>
          <a:xfrm>
            <a:off x="584200" y="1594155"/>
            <a:ext cx="5219700" cy="677108"/>
          </a:xfrm>
        </p:spPr>
        <p:txBody>
          <a:bodyPr/>
          <a:lstStyle/>
          <a:p>
            <a:r>
              <a:rPr lang="en-US" dirty="0"/>
              <a:t>Create a Power BI report with finance and operations apps data</a:t>
            </a:r>
          </a:p>
        </p:txBody>
      </p:sp>
      <p:sp>
        <p:nvSpPr>
          <p:cNvPr id="8" name="Text Placeholder 7">
            <a:extLst>
              <a:ext uri="{FF2B5EF4-FFF2-40B4-BE49-F238E27FC236}">
                <a16:creationId xmlns:a16="http://schemas.microsoft.com/office/drawing/2014/main" id="{E482CD9A-58CB-6D0B-3363-B5780951EC38}"/>
              </a:ext>
            </a:extLst>
          </p:cNvPr>
          <p:cNvSpPr>
            <a:spLocks noGrp="1"/>
          </p:cNvSpPr>
          <p:nvPr>
            <p:ph type="body" sz="quarter" idx="15"/>
          </p:nvPr>
        </p:nvSpPr>
        <p:spPr>
          <a:xfrm>
            <a:off x="586390" y="2492164"/>
            <a:ext cx="5217510" cy="3108543"/>
          </a:xfrm>
        </p:spPr>
        <p:txBody>
          <a:bodyPr/>
          <a:lstStyle/>
          <a:p>
            <a:pPr marL="231775" indent="-231775">
              <a:spcBef>
                <a:spcPts val="400"/>
              </a:spcBef>
              <a:spcAft>
                <a:spcPts val="1200"/>
              </a:spcAft>
            </a:pPr>
            <a:r>
              <a:rPr lang="en-US" sz="1800" dirty="0"/>
              <a:t>To create a report for Dynamics 365 Unified Operations data, you will need to use Visual Studio and Power BI Online or Power BI Desktop. </a:t>
            </a:r>
          </a:p>
          <a:p>
            <a:pPr marL="231775" indent="-231775">
              <a:spcBef>
                <a:spcPts val="400"/>
              </a:spcBef>
              <a:spcAft>
                <a:spcPts val="1200"/>
              </a:spcAft>
            </a:pPr>
            <a:r>
              <a:rPr lang="en-US" sz="1800" dirty="0"/>
              <a:t>Power BI connects to the data using OData endpoints. </a:t>
            </a:r>
          </a:p>
          <a:p>
            <a:pPr marL="231775" indent="-231775">
              <a:spcBef>
                <a:spcPts val="400"/>
              </a:spcBef>
              <a:spcAft>
                <a:spcPts val="1200"/>
              </a:spcAft>
            </a:pPr>
            <a:r>
              <a:rPr lang="en-US" sz="1800" dirty="0"/>
              <a:t>You can manipulate the data by dragging fields and choosing visualizations. </a:t>
            </a:r>
          </a:p>
          <a:p>
            <a:pPr marL="231775" indent="-231775">
              <a:spcBef>
                <a:spcPts val="400"/>
              </a:spcBef>
              <a:spcAft>
                <a:spcPts val="1200"/>
              </a:spcAft>
            </a:pPr>
            <a:r>
              <a:rPr lang="en-US" sz="1800" dirty="0"/>
              <a:t>The finished report can then be pushed to the production environment.</a:t>
            </a:r>
          </a:p>
        </p:txBody>
      </p:sp>
      <p:sp>
        <p:nvSpPr>
          <p:cNvPr id="10" name="Text Placeholder 9">
            <a:extLst>
              <a:ext uri="{FF2B5EF4-FFF2-40B4-BE49-F238E27FC236}">
                <a16:creationId xmlns:a16="http://schemas.microsoft.com/office/drawing/2014/main" id="{29F845D4-0F3E-7E0C-2D3C-7D1373582E56}"/>
              </a:ext>
            </a:extLst>
          </p:cNvPr>
          <p:cNvSpPr>
            <a:spLocks noGrp="1"/>
          </p:cNvSpPr>
          <p:nvPr>
            <p:ph type="body" sz="quarter" idx="19"/>
          </p:nvPr>
        </p:nvSpPr>
        <p:spPr/>
        <p:txBody>
          <a:bodyPr/>
          <a:lstStyle/>
          <a:p>
            <a:r>
              <a:rPr lang="en-US" dirty="0"/>
              <a:t>Modify a Power BI report</a:t>
            </a:r>
          </a:p>
        </p:txBody>
      </p:sp>
      <p:sp>
        <p:nvSpPr>
          <p:cNvPr id="11" name="Text Placeholder 10">
            <a:extLst>
              <a:ext uri="{FF2B5EF4-FFF2-40B4-BE49-F238E27FC236}">
                <a16:creationId xmlns:a16="http://schemas.microsoft.com/office/drawing/2014/main" id="{F43E8374-45A0-AC78-3B2D-9841AFEDF39B}"/>
              </a:ext>
            </a:extLst>
          </p:cNvPr>
          <p:cNvSpPr>
            <a:spLocks noGrp="1"/>
          </p:cNvSpPr>
          <p:nvPr>
            <p:ph type="body" sz="quarter" idx="20"/>
          </p:nvPr>
        </p:nvSpPr>
        <p:spPr>
          <a:xfrm>
            <a:off x="6253664" y="2492164"/>
            <a:ext cx="5187106" cy="1313180"/>
          </a:xfrm>
        </p:spPr>
        <p:txBody>
          <a:bodyPr/>
          <a:lstStyle/>
          <a:p>
            <a:pPr marL="231775" indent="-231775">
              <a:spcBef>
                <a:spcPts val="400"/>
              </a:spcBef>
              <a:spcAft>
                <a:spcPts val="1200"/>
              </a:spcAft>
            </a:pPr>
            <a:r>
              <a:rPr lang="en-US" sz="1800" dirty="0"/>
              <a:t>Power BI can be used for quick and simple manipulation of how your data is viewed. </a:t>
            </a:r>
          </a:p>
          <a:p>
            <a:pPr marL="231775" indent="-231775">
              <a:spcBef>
                <a:spcPts val="400"/>
              </a:spcBef>
              <a:spcAft>
                <a:spcPts val="1200"/>
              </a:spcAft>
            </a:pPr>
            <a:r>
              <a:rPr lang="en-US" sz="1800" dirty="0"/>
              <a:t>You can adjust existing reports to filter data as you need it.</a:t>
            </a:r>
          </a:p>
        </p:txBody>
      </p:sp>
    </p:spTree>
    <p:extLst>
      <p:ext uri="{BB962C8B-B14F-4D97-AF65-F5344CB8AC3E}">
        <p14:creationId xmlns:p14="http://schemas.microsoft.com/office/powerpoint/2010/main" val="60452212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a:xfrm>
            <a:off x="588262" y="585216"/>
            <a:ext cx="5652201" cy="984885"/>
          </a:xfrm>
        </p:spPr>
        <p:txBody>
          <a:bodyPr/>
          <a:lstStyle/>
          <a:p>
            <a:r>
              <a:rPr lang="en-US" dirty="0"/>
              <a:t>Demo – Connect to your Data by Using Power BI</a:t>
            </a:r>
          </a:p>
        </p:txBody>
      </p:sp>
      <p:sp>
        <p:nvSpPr>
          <p:cNvPr id="14" name="Text Placeholder 13">
            <a:extLst>
              <a:ext uri="{FF2B5EF4-FFF2-40B4-BE49-F238E27FC236}">
                <a16:creationId xmlns:a16="http://schemas.microsoft.com/office/drawing/2014/main" id="{3D0D465D-9510-E360-F3DF-687CDA5EC13A}"/>
              </a:ext>
            </a:extLst>
          </p:cNvPr>
          <p:cNvSpPr>
            <a:spLocks noGrp="1"/>
          </p:cNvSpPr>
          <p:nvPr>
            <p:ph type="body" sz="quarter" idx="16"/>
          </p:nvPr>
        </p:nvSpPr>
        <p:spPr>
          <a:xfrm>
            <a:off x="584199" y="2073127"/>
            <a:ext cx="5654573" cy="677108"/>
          </a:xfrm>
        </p:spPr>
        <p:txBody>
          <a:bodyPr/>
          <a:lstStyle/>
          <a:p>
            <a:r>
              <a:rPr lang="en-US" sz="2200" dirty="0"/>
              <a:t>Create a Power BI report with finance and operations apps data</a:t>
            </a:r>
          </a:p>
        </p:txBody>
      </p:sp>
      <p:sp>
        <p:nvSpPr>
          <p:cNvPr id="16" name="Text Placeholder 15">
            <a:extLst>
              <a:ext uri="{FF2B5EF4-FFF2-40B4-BE49-F238E27FC236}">
                <a16:creationId xmlns:a16="http://schemas.microsoft.com/office/drawing/2014/main" id="{64210DD0-D032-A2F8-52DB-1A584127C8FC}"/>
              </a:ext>
            </a:extLst>
          </p:cNvPr>
          <p:cNvSpPr>
            <a:spLocks noGrp="1"/>
          </p:cNvSpPr>
          <p:nvPr>
            <p:ph type="body" sz="quarter" idx="15"/>
          </p:nvPr>
        </p:nvSpPr>
        <p:spPr>
          <a:xfrm>
            <a:off x="586389" y="2889861"/>
            <a:ext cx="5652201" cy="553998"/>
          </a:xfrm>
        </p:spPr>
        <p:txBody>
          <a:bodyPr/>
          <a:lstStyle/>
          <a:p>
            <a:pPr marL="0" indent="0">
              <a:buNone/>
            </a:pPr>
            <a:r>
              <a:rPr lang="en-US" sz="1800" dirty="0"/>
              <a:t>Watch the </a:t>
            </a:r>
            <a:r>
              <a:rPr lang="en-US" sz="1800" dirty="0">
                <a:hlinkClick r:id="rId3"/>
              </a:rPr>
              <a:t>video</a:t>
            </a:r>
            <a:r>
              <a:rPr lang="en-US" sz="1800" dirty="0"/>
              <a:t> to learn how to connect to your data in finance and operations by using Power BI:</a:t>
            </a:r>
          </a:p>
        </p:txBody>
      </p:sp>
      <p:sp>
        <p:nvSpPr>
          <p:cNvPr id="5" name="Rectangle 4">
            <a:extLst>
              <a:ext uri="{FF2B5EF4-FFF2-40B4-BE49-F238E27FC236}">
                <a16:creationId xmlns:a16="http://schemas.microsoft.com/office/drawing/2014/main" id="{552547C8-F0D0-2312-7779-B2E3DE225FD1}"/>
              </a:ext>
              <a:ext uri="{C183D7F6-B498-43B3-948B-1728B52AA6E4}">
                <adec:decorative xmlns:adec="http://schemas.microsoft.com/office/drawing/2017/decorative" val="1"/>
              </a:ext>
            </a:extLst>
          </p:cNvPr>
          <p:cNvSpPr>
            <a:spLocks/>
          </p:cNvSpPr>
          <p:nvPr/>
        </p:nvSpPr>
        <p:spPr bwMode="auto">
          <a:xfrm>
            <a:off x="7724775" y="2041526"/>
            <a:ext cx="4467225" cy="3311524"/>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2800" dirty="0">
                <a:solidFill>
                  <a:schemeClr val="tx1"/>
                </a:solidFill>
                <a:latin typeface="+mj-lt"/>
              </a:rPr>
              <a:t>DEMO</a:t>
            </a:r>
          </a:p>
        </p:txBody>
      </p:sp>
      <p:pic>
        <p:nvPicPr>
          <p:cNvPr id="4" name="Picture 3" descr="Power BI screen">
            <a:hlinkClick r:id="rId4"/>
            <a:extLst>
              <a:ext uri="{FF2B5EF4-FFF2-40B4-BE49-F238E27FC236}">
                <a16:creationId xmlns:a16="http://schemas.microsoft.com/office/drawing/2014/main" id="{4FB7F606-7703-A3D1-6719-2BE9CBEC0893}"/>
              </a:ext>
            </a:extLst>
          </p:cNvPr>
          <p:cNvPicPr>
            <a:picLocks noChangeAspect="1"/>
          </p:cNvPicPr>
          <p:nvPr/>
        </p:nvPicPr>
        <p:blipFill>
          <a:blip r:embed="rId5"/>
          <a:stretch>
            <a:fillRect/>
          </a:stretch>
        </p:blipFill>
        <p:spPr>
          <a:xfrm>
            <a:off x="8177047" y="2124856"/>
            <a:ext cx="3838879" cy="3144863"/>
          </a:xfrm>
          <a:prstGeom prst="rect">
            <a:avLst/>
          </a:prstGeom>
        </p:spPr>
      </p:pic>
    </p:spTree>
    <p:extLst>
      <p:ext uri="{BB962C8B-B14F-4D97-AF65-F5344CB8AC3E}">
        <p14:creationId xmlns:p14="http://schemas.microsoft.com/office/powerpoint/2010/main" val="10489835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384610"/>
            <a:ext cx="6345239" cy="615553"/>
          </a:xfrm>
        </p:spPr>
        <p:txBody>
          <a:bodyPr/>
          <a:lstStyle/>
          <a:p>
            <a:r>
              <a:rPr lang="en-US" dirty="0"/>
              <a:t>Module 2: Start Developing</a:t>
            </a:r>
          </a:p>
        </p:txBody>
      </p:sp>
      <p:graphicFrame>
        <p:nvGraphicFramePr>
          <p:cNvPr id="2" name="Diagram 1">
            <a:extLst>
              <a:ext uri="{FF2B5EF4-FFF2-40B4-BE49-F238E27FC236}">
                <a16:creationId xmlns:a16="http://schemas.microsoft.com/office/drawing/2014/main" id="{4FD60695-E3E4-9817-7EC3-2D8F4E73AEF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27676623"/>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577A9A78-7349-1CE9-5CCA-BB9D0E889F4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999305042"/>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43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and Modify Reports by Using Excel</a:t>
            </a:r>
          </a:p>
        </p:txBody>
      </p:sp>
      <p:grpSp>
        <p:nvGrpSpPr>
          <p:cNvPr id="23" name="Group 22" descr="Icon of gear and two arrow">
            <a:extLst>
              <a:ext uri="{FF2B5EF4-FFF2-40B4-BE49-F238E27FC236}">
                <a16:creationId xmlns:a16="http://schemas.microsoft.com/office/drawing/2014/main" id="{8F40A5F9-C68D-9DB5-A499-6E721F73A5AB}"/>
              </a:ext>
            </a:extLst>
          </p:cNvPr>
          <p:cNvGrpSpPr>
            <a:grpSpLocks/>
          </p:cNvGrpSpPr>
          <p:nvPr/>
        </p:nvGrpSpPr>
        <p:grpSpPr>
          <a:xfrm>
            <a:off x="590755" y="1462440"/>
            <a:ext cx="640080" cy="640080"/>
            <a:chOff x="583096" y="2327444"/>
            <a:chExt cx="640080" cy="640080"/>
          </a:xfrm>
        </p:grpSpPr>
        <p:sp>
          <p:nvSpPr>
            <p:cNvPr id="24" name="Oval 23">
              <a:extLst>
                <a:ext uri="{FF2B5EF4-FFF2-40B4-BE49-F238E27FC236}">
                  <a16:creationId xmlns:a16="http://schemas.microsoft.com/office/drawing/2014/main" id="{9F44BBF9-52F9-A01F-F1C0-1A5E725F14D0}"/>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28521F8B-23DF-5A0F-67DF-F4B3262BB33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Excel can be used for viewing and analyzing transactional data, and Finance and Operations uses an Excel Data Connector to view, update, and edit data within an Excel workbook. </a:t>
            </a:r>
          </a:p>
        </p:txBody>
      </p:sp>
      <p:grpSp>
        <p:nvGrpSpPr>
          <p:cNvPr id="26" name="Group 25" descr="Icon of chart with a rising arrow">
            <a:extLst>
              <a:ext uri="{FF2B5EF4-FFF2-40B4-BE49-F238E27FC236}">
                <a16:creationId xmlns:a16="http://schemas.microsoft.com/office/drawing/2014/main" id="{37E9FD4F-304A-7F40-1F64-AB98CD458A92}"/>
              </a:ext>
            </a:extLst>
          </p:cNvPr>
          <p:cNvGrpSpPr>
            <a:grpSpLocks/>
          </p:cNvGrpSpPr>
          <p:nvPr/>
        </p:nvGrpSpPr>
        <p:grpSpPr>
          <a:xfrm>
            <a:off x="590755" y="2317349"/>
            <a:ext cx="640080" cy="640080"/>
            <a:chOff x="583096" y="3371634"/>
            <a:chExt cx="640080" cy="640080"/>
          </a:xfrm>
        </p:grpSpPr>
        <p:sp>
          <p:nvSpPr>
            <p:cNvPr id="27" name="Oval 26">
              <a:extLst>
                <a:ext uri="{FF2B5EF4-FFF2-40B4-BE49-F238E27FC236}">
                  <a16:creationId xmlns:a16="http://schemas.microsoft.com/office/drawing/2014/main" id="{A968840C-BEFE-0F0B-31CE-EB6F9EBBEDF8}"/>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inancial_E7BB">
              <a:extLst>
                <a:ext uri="{FF2B5EF4-FFF2-40B4-BE49-F238E27FC236}">
                  <a16:creationId xmlns:a16="http://schemas.microsoft.com/office/drawing/2014/main" id="{44B56B61-F912-5BDC-9552-3AF50C16E553}"/>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The Open in Excel feature lets you change data in the grid and publish the changes back to Finance and Operations apps, while the Export to Excel feature exports all the grid data to an Excel workbook. </a:t>
            </a:r>
          </a:p>
        </p:txBody>
      </p:sp>
      <p:grpSp>
        <p:nvGrpSpPr>
          <p:cNvPr id="29" name="Group 28" descr="Icon of calendar">
            <a:extLst>
              <a:ext uri="{FF2B5EF4-FFF2-40B4-BE49-F238E27FC236}">
                <a16:creationId xmlns:a16="http://schemas.microsoft.com/office/drawing/2014/main" id="{D09985FE-911C-0A5B-9645-5F140502FEC6}"/>
              </a:ext>
            </a:extLst>
          </p:cNvPr>
          <p:cNvGrpSpPr>
            <a:grpSpLocks/>
          </p:cNvGrpSpPr>
          <p:nvPr/>
        </p:nvGrpSpPr>
        <p:grpSpPr>
          <a:xfrm>
            <a:off x="590755" y="3166068"/>
            <a:ext cx="640080" cy="640080"/>
            <a:chOff x="583096" y="4105259"/>
            <a:chExt cx="640080" cy="640080"/>
          </a:xfrm>
        </p:grpSpPr>
        <p:sp>
          <p:nvSpPr>
            <p:cNvPr id="30" name="Oval 29">
              <a:extLst>
                <a:ext uri="{FF2B5EF4-FFF2-40B4-BE49-F238E27FC236}">
                  <a16:creationId xmlns:a16="http://schemas.microsoft.com/office/drawing/2014/main" id="{7251D966-CE08-8DB5-FCDC-96CB20F88880}"/>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Calendar">
              <a:extLst>
                <a:ext uri="{FF2B5EF4-FFF2-40B4-BE49-F238E27FC236}">
                  <a16:creationId xmlns:a16="http://schemas.microsoft.com/office/drawing/2014/main" id="{DBC2A412-E58F-CDC8-E4D2-197352B88129}"/>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To optimize queries for SSRS and Power BI reports, make sure to pull only necessary data and avoid excessive slicers. </a:t>
            </a:r>
          </a:p>
        </p:txBody>
      </p:sp>
      <p:grpSp>
        <p:nvGrpSpPr>
          <p:cNvPr id="32" name="Group 31" descr="Icon of crosshair">
            <a:extLst>
              <a:ext uri="{FF2B5EF4-FFF2-40B4-BE49-F238E27FC236}">
                <a16:creationId xmlns:a16="http://schemas.microsoft.com/office/drawing/2014/main" id="{E7B84AED-E46E-FF91-3A50-C37C9DA93CA6}"/>
              </a:ext>
            </a:extLst>
          </p:cNvPr>
          <p:cNvGrpSpPr>
            <a:grpSpLocks/>
          </p:cNvGrpSpPr>
          <p:nvPr/>
        </p:nvGrpSpPr>
        <p:grpSpPr>
          <a:xfrm>
            <a:off x="590755" y="4025448"/>
            <a:ext cx="640080" cy="640080"/>
            <a:chOff x="583096" y="5111933"/>
            <a:chExt cx="640080" cy="640080"/>
          </a:xfrm>
        </p:grpSpPr>
        <p:sp>
          <p:nvSpPr>
            <p:cNvPr id="33" name="Oval 32">
              <a:extLst>
                <a:ext uri="{FF2B5EF4-FFF2-40B4-BE49-F238E27FC236}">
                  <a16:creationId xmlns:a16="http://schemas.microsoft.com/office/drawing/2014/main" id="{43CDFC8A-0CA5-8D00-586B-E8E0B809FB64}"/>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B8E3B6B-0B06-60B9-E20B-11BF2F4C6EBF}"/>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Grouping and expressions can help organize and format data on reports, and labels can automatically translate text to multiple languages. </a:t>
            </a:r>
          </a:p>
        </p:txBody>
      </p:sp>
      <p:grpSp>
        <p:nvGrpSpPr>
          <p:cNvPr id="35" name="Group 34" descr="Icon of a clipboard with a checklist">
            <a:extLst>
              <a:ext uri="{FF2B5EF4-FFF2-40B4-BE49-F238E27FC236}">
                <a16:creationId xmlns:a16="http://schemas.microsoft.com/office/drawing/2014/main" id="{A5E1AE37-7D67-A1C1-06DE-631FFEC5534A}"/>
              </a:ext>
            </a:extLst>
          </p:cNvPr>
          <p:cNvGrpSpPr>
            <a:grpSpLocks/>
          </p:cNvGrpSpPr>
          <p:nvPr/>
        </p:nvGrpSpPr>
        <p:grpSpPr>
          <a:xfrm>
            <a:off x="590755" y="4884828"/>
            <a:ext cx="640080" cy="640080"/>
            <a:chOff x="590755" y="4884828"/>
            <a:chExt cx="640080" cy="640080"/>
          </a:xfrm>
        </p:grpSpPr>
        <p:sp>
          <p:nvSpPr>
            <p:cNvPr id="36" name="Oval 35">
              <a:extLst>
                <a:ext uri="{FF2B5EF4-FFF2-40B4-BE49-F238E27FC236}">
                  <a16:creationId xmlns:a16="http://schemas.microsoft.com/office/drawing/2014/main" id="{BA215C8B-1491-A282-F187-DAB8E82D1F7F}"/>
                </a:ext>
                <a:ext uri="{C183D7F6-B498-43B3-948B-1728B52AA6E4}">
                  <adec:decorative xmlns:adec="http://schemas.microsoft.com/office/drawing/2017/decorative" val="1"/>
                </a:ext>
              </a:extLst>
            </p:cNvPr>
            <p:cNvSpPr>
              <a:spLocks noChangeAspect="1"/>
            </p:cNvSpPr>
            <p:nvPr/>
          </p:nvSpPr>
          <p:spPr bwMode="auto">
            <a:xfrm>
              <a:off x="590755" y="4884828"/>
              <a:ext cx="640080" cy="64008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rackers_EADF">
              <a:extLst>
                <a:ext uri="{FF2B5EF4-FFF2-40B4-BE49-F238E27FC236}">
                  <a16:creationId xmlns:a16="http://schemas.microsoft.com/office/drawing/2014/main" id="{D13A87A8-BFAB-5391-44FC-6944875EF2A2}"/>
                </a:ext>
                <a:ext uri="{C183D7F6-B498-43B3-948B-1728B52AA6E4}">
                  <adec:decorative xmlns:adec="http://schemas.microsoft.com/office/drawing/2017/decorative" val="1"/>
                </a:ext>
              </a:extLst>
            </p:cNvPr>
            <p:cNvSpPr>
              <a:spLocks noChangeAspect="1" noEditPoints="1"/>
            </p:cNvSpPr>
            <p:nvPr/>
          </p:nvSpPr>
          <p:spPr bwMode="auto">
            <a:xfrm>
              <a:off x="776674" y="502198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Additional properties for SSRS reports can control the font, style, and margin sizes of text to make it more readable.</a:t>
            </a:r>
          </a:p>
        </p:txBody>
      </p:sp>
    </p:spTree>
    <p:extLst>
      <p:ext uri="{BB962C8B-B14F-4D97-AF65-F5344CB8AC3E}">
        <p14:creationId xmlns:p14="http://schemas.microsoft.com/office/powerpoint/2010/main" val="375908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Create and Deploy a Report</a:t>
            </a:r>
          </a:p>
        </p:txBody>
      </p:sp>
      <p:sp>
        <p:nvSpPr>
          <p:cNvPr id="15" name="Text Placeholder 14">
            <a:extLst>
              <a:ext uri="{FF2B5EF4-FFF2-40B4-BE49-F238E27FC236}">
                <a16:creationId xmlns:a16="http://schemas.microsoft.com/office/drawing/2014/main" id="{A93D12B4-EA30-22A4-5A7B-459432886626}"/>
              </a:ext>
            </a:extLst>
          </p:cNvPr>
          <p:cNvSpPr>
            <a:spLocks noGrp="1"/>
          </p:cNvSpPr>
          <p:nvPr>
            <p:ph type="body" sz="quarter" idx="17"/>
          </p:nvPr>
        </p:nvSpPr>
        <p:spPr>
          <a:xfrm>
            <a:off x="4356039" y="1926472"/>
            <a:ext cx="7243823" cy="307777"/>
          </a:xfrm>
        </p:spPr>
        <p:txBody>
          <a:bodyPr/>
          <a:lstStyle/>
          <a:p>
            <a:r>
              <a:rPr lang="en-IN" sz="2000" dirty="0"/>
              <a:t>Exercise 1: Exercise – Create and deploy a report</a:t>
            </a:r>
          </a:p>
        </p:txBody>
      </p:sp>
      <p:sp>
        <p:nvSpPr>
          <p:cNvPr id="18" name="Text Placeholder 17">
            <a:extLst>
              <a:ext uri="{FF2B5EF4-FFF2-40B4-BE49-F238E27FC236}">
                <a16:creationId xmlns:a16="http://schemas.microsoft.com/office/drawing/2014/main" id="{6315F4F8-2648-3234-8FEE-6664D3F397B0}"/>
              </a:ext>
            </a:extLst>
          </p:cNvPr>
          <p:cNvSpPr>
            <a:spLocks noGrp="1"/>
          </p:cNvSpPr>
          <p:nvPr>
            <p:ph type="body" sz="quarter" idx="35"/>
          </p:nvPr>
        </p:nvSpPr>
        <p:spPr>
          <a:xfrm>
            <a:off x="4358229" y="2578100"/>
            <a:ext cx="7241633" cy="1692771"/>
          </a:xfrm>
        </p:spPr>
        <p:txBody>
          <a:bodyPr/>
          <a:lstStyle/>
          <a:p>
            <a:pPr>
              <a:spcBef>
                <a:spcPts val="1200"/>
              </a:spcBef>
            </a:pPr>
            <a:r>
              <a:rPr lang="en-US" sz="2000" dirty="0"/>
              <a:t>Task 1: Create a query</a:t>
            </a:r>
          </a:p>
          <a:p>
            <a:pPr>
              <a:spcBef>
                <a:spcPts val="1200"/>
              </a:spcBef>
            </a:pPr>
            <a:r>
              <a:rPr lang="en-US" sz="2000" dirty="0"/>
              <a:t>Task 2: Create the report.</a:t>
            </a:r>
          </a:p>
          <a:p>
            <a:pPr>
              <a:spcBef>
                <a:spcPts val="1200"/>
              </a:spcBef>
            </a:pPr>
            <a:r>
              <a:rPr lang="en-US" sz="2000" dirty="0"/>
              <a:t>Task 3: Create a menu item to run the report.</a:t>
            </a:r>
          </a:p>
          <a:p>
            <a:pPr>
              <a:spcBef>
                <a:spcPts val="1200"/>
              </a:spcBef>
            </a:pPr>
            <a:r>
              <a:rPr lang="en-US" sz="2000" dirty="0"/>
              <a:t>Task 4: Run the report.</a:t>
            </a:r>
          </a:p>
        </p:txBody>
      </p:sp>
    </p:spTree>
    <p:extLst>
      <p:ext uri="{BB962C8B-B14F-4D97-AF65-F5344CB8AC3E}">
        <p14:creationId xmlns:p14="http://schemas.microsoft.com/office/powerpoint/2010/main" val="23416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12" name="Oval 11">
            <a:extLst>
              <a:ext uri="{FF2B5EF4-FFF2-40B4-BE49-F238E27FC236}">
                <a16:creationId xmlns:a16="http://schemas.microsoft.com/office/drawing/2014/main" id="{47639B8C-9087-6EAE-B4EA-D444804163DC}"/>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7" name="Text Placeholder 6">
            <a:extLst>
              <a:ext uri="{FF2B5EF4-FFF2-40B4-BE49-F238E27FC236}">
                <a16:creationId xmlns:a16="http://schemas.microsoft.com/office/drawing/2014/main" id="{A5DDE948-4287-E8A6-0C8B-E0063A7F64D2}"/>
              </a:ext>
            </a:extLst>
          </p:cNvPr>
          <p:cNvSpPr>
            <a:spLocks noGrp="1"/>
          </p:cNvSpPr>
          <p:nvPr>
            <p:ph type="body" sz="quarter" idx="17"/>
          </p:nvPr>
        </p:nvSpPr>
        <p:spPr>
          <a:xfrm>
            <a:off x="1235075" y="1594151"/>
            <a:ext cx="8778782" cy="215444"/>
          </a:xfrm>
        </p:spPr>
        <p:txBody>
          <a:bodyPr/>
          <a:lstStyle/>
          <a:p>
            <a:r>
              <a:rPr lang="en-US" dirty="0"/>
              <a:t>What data source types can you use when creating a report?</a:t>
            </a:r>
          </a:p>
        </p:txBody>
      </p:sp>
      <p:sp>
        <p:nvSpPr>
          <p:cNvPr id="6" name="Text Placeholder 5">
            <a:extLst>
              <a:ext uri="{FF2B5EF4-FFF2-40B4-BE49-F238E27FC236}">
                <a16:creationId xmlns:a16="http://schemas.microsoft.com/office/drawing/2014/main" id="{80DF6686-6F4D-8A32-6F00-BE83E59B1FAD}"/>
              </a:ext>
            </a:extLst>
          </p:cNvPr>
          <p:cNvSpPr>
            <a:spLocks noGrp="1"/>
          </p:cNvSpPr>
          <p:nvPr>
            <p:ph type="body" sz="quarter" idx="15"/>
          </p:nvPr>
        </p:nvSpPr>
        <p:spPr>
          <a:xfrm>
            <a:off x="1237265" y="1887444"/>
            <a:ext cx="8775098" cy="1249573"/>
          </a:xfrm>
        </p:spPr>
        <p:txBody>
          <a:bodyPr/>
          <a:lstStyle/>
          <a:p>
            <a:r>
              <a:rPr lang="en-US" dirty="0"/>
              <a:t>Query</a:t>
            </a:r>
          </a:p>
          <a:p>
            <a:r>
              <a:rPr lang="en-US" dirty="0"/>
              <a:t>Business logic</a:t>
            </a:r>
          </a:p>
          <a:p>
            <a:r>
              <a:rPr lang="en-US" dirty="0"/>
              <a:t>RDP class</a:t>
            </a:r>
          </a:p>
          <a:p>
            <a:r>
              <a:rPr lang="en-US" dirty="0"/>
              <a:t>AX </a:t>
            </a:r>
            <a:r>
              <a:rPr lang="en-US" dirty="0" err="1"/>
              <a:t>enum</a:t>
            </a:r>
            <a:r>
              <a:rPr lang="en-US" dirty="0"/>
              <a:t> provider</a:t>
            </a:r>
          </a:p>
          <a:p>
            <a:r>
              <a:rPr lang="en-US" dirty="0"/>
              <a:t>All the above</a:t>
            </a:r>
            <a:endParaRPr lang="en-IN" dirty="0"/>
          </a:p>
        </p:txBody>
      </p:sp>
      <p:sp>
        <p:nvSpPr>
          <p:cNvPr id="13" name="Oval 12">
            <a:extLst>
              <a:ext uri="{FF2B5EF4-FFF2-40B4-BE49-F238E27FC236}">
                <a16:creationId xmlns:a16="http://schemas.microsoft.com/office/drawing/2014/main" id="{5BA3D0CE-FFC1-90BE-D896-C143833C6164}"/>
              </a:ext>
            </a:extLst>
          </p:cNvPr>
          <p:cNvSpPr>
            <a:spLocks/>
          </p:cNvSpPr>
          <p:nvPr/>
        </p:nvSpPr>
        <p:spPr bwMode="auto">
          <a:xfrm>
            <a:off x="718278" y="3306464"/>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10" name="Text Placeholder 9">
            <a:extLst>
              <a:ext uri="{FF2B5EF4-FFF2-40B4-BE49-F238E27FC236}">
                <a16:creationId xmlns:a16="http://schemas.microsoft.com/office/drawing/2014/main" id="{A1E73C96-A939-8667-0ABE-86B5AA6AD2D7}"/>
              </a:ext>
            </a:extLst>
          </p:cNvPr>
          <p:cNvSpPr>
            <a:spLocks noGrp="1"/>
          </p:cNvSpPr>
          <p:nvPr>
            <p:ph type="body" sz="quarter" idx="22"/>
          </p:nvPr>
        </p:nvSpPr>
        <p:spPr>
          <a:xfrm>
            <a:off x="1235075" y="3405547"/>
            <a:ext cx="8778782" cy="215444"/>
          </a:xfrm>
        </p:spPr>
        <p:txBody>
          <a:bodyPr/>
          <a:lstStyle/>
          <a:p>
            <a:r>
              <a:rPr lang="en-US" dirty="0"/>
              <a:t>What does the function Open in Excel do that Export to Excel does not?</a:t>
            </a:r>
          </a:p>
        </p:txBody>
      </p:sp>
      <p:sp>
        <p:nvSpPr>
          <p:cNvPr id="14" name="Oval 13">
            <a:extLst>
              <a:ext uri="{FF2B5EF4-FFF2-40B4-BE49-F238E27FC236}">
                <a16:creationId xmlns:a16="http://schemas.microsoft.com/office/drawing/2014/main" id="{9459F49A-E650-7163-6F8D-CA969677B146}"/>
              </a:ext>
            </a:extLst>
          </p:cNvPr>
          <p:cNvSpPr>
            <a:spLocks/>
          </p:cNvSpPr>
          <p:nvPr/>
        </p:nvSpPr>
        <p:spPr bwMode="auto">
          <a:xfrm>
            <a:off x="718278" y="4567054"/>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8" name="Text Placeholder 7">
            <a:extLst>
              <a:ext uri="{FF2B5EF4-FFF2-40B4-BE49-F238E27FC236}">
                <a16:creationId xmlns:a16="http://schemas.microsoft.com/office/drawing/2014/main" id="{D25530E2-5189-F0D8-5223-63CB60804B35}"/>
              </a:ext>
            </a:extLst>
          </p:cNvPr>
          <p:cNvSpPr>
            <a:spLocks noGrp="1"/>
          </p:cNvSpPr>
          <p:nvPr>
            <p:ph type="body" sz="quarter" idx="20"/>
          </p:nvPr>
        </p:nvSpPr>
        <p:spPr>
          <a:xfrm>
            <a:off x="1235075" y="4567054"/>
            <a:ext cx="8778782" cy="646331"/>
          </a:xfrm>
        </p:spPr>
        <p:txBody>
          <a:bodyPr/>
          <a:lstStyle/>
          <a:p>
            <a:r>
              <a:rPr lang="en-US" dirty="0"/>
              <a:t>A report is taking a long time to run. When looking at the query, you notice that several fields are not being used in the report. To optimize this report, how should these unused fields be handled to increase performance?</a:t>
            </a:r>
          </a:p>
        </p:txBody>
      </p:sp>
      <p:sp>
        <p:nvSpPr>
          <p:cNvPr id="2" name="Graphic 26">
            <a:extLst>
              <a:ext uri="{FF2B5EF4-FFF2-40B4-BE49-F238E27FC236}">
                <a16:creationId xmlns:a16="http://schemas.microsoft.com/office/drawing/2014/main" id="{0CB2DCE5-DE16-7001-956B-6AED74B3108A}"/>
              </a:ext>
              <a:ext uri="{C183D7F6-B498-43B3-948B-1728B52AA6E4}">
                <adec:decorative xmlns:adec="http://schemas.microsoft.com/office/drawing/2017/decorative" val="1"/>
              </a:ext>
            </a:extLst>
          </p:cNvPr>
          <p:cNvSpPr/>
          <p:nvPr/>
        </p:nvSpPr>
        <p:spPr>
          <a:xfrm>
            <a:off x="1277115" y="292748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51852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1000"/>
                                        <p:tgtEl>
                                          <p:spTgt spid="8">
                                            <p:txEl>
                                              <p:pRg st="0" end="0"/>
                                            </p:txEl>
                                          </p:spTgt>
                                        </p:tgtEl>
                                      </p:cBhvr>
                                    </p:animEffect>
                                    <p:anim calcmode="lin" valueType="num">
                                      <p:cBhvr>
                                        <p:cTn id="4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build="p"/>
      <p:bldP spid="6" grpId="0" build="p"/>
      <p:bldP spid="13" grpId="0" animBg="1"/>
      <p:bldP spid="10" grpId="0" build="p"/>
      <p:bldP spid="14" grpId="0" animBg="1"/>
      <p:bldP spid="8" grpId="0" build="p"/>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262" y="585216"/>
            <a:ext cx="11011600" cy="492443"/>
          </a:xfrm>
        </p:spPr>
        <p:txBody>
          <a:bodyPr/>
          <a:lstStyle/>
          <a:p>
            <a:r>
              <a:rPr lang="en-US" dirty="0"/>
              <a:t>Summary         </a:t>
            </a:r>
          </a:p>
        </p:txBody>
      </p:sp>
      <p:sp>
        <p:nvSpPr>
          <p:cNvPr id="18" name="Text Placeholder 17">
            <a:extLst>
              <a:ext uri="{FF2B5EF4-FFF2-40B4-BE49-F238E27FC236}">
                <a16:creationId xmlns:a16="http://schemas.microsoft.com/office/drawing/2014/main" id="{FB7A5747-5D0F-7101-D0B2-2C2FB39ED8A1}"/>
              </a:ext>
            </a:extLst>
          </p:cNvPr>
          <p:cNvSpPr>
            <a:spLocks noGrp="1"/>
          </p:cNvSpPr>
          <p:nvPr>
            <p:ph type="body" sz="quarter" idx="17"/>
          </p:nvPr>
        </p:nvSpPr>
        <p:spPr>
          <a:xfrm>
            <a:off x="4356038" y="1926472"/>
            <a:ext cx="7244673" cy="307777"/>
          </a:xfrm>
        </p:spPr>
        <p:txBody>
          <a:bodyPr/>
          <a:lstStyle/>
          <a:p>
            <a:r>
              <a:rPr lang="en-US" sz="2000" dirty="0"/>
              <a:t>In this module, you learned:</a:t>
            </a:r>
          </a:p>
        </p:txBody>
      </p:sp>
      <p:sp>
        <p:nvSpPr>
          <p:cNvPr id="20" name="Text Placeholder 19">
            <a:extLst>
              <a:ext uri="{FF2B5EF4-FFF2-40B4-BE49-F238E27FC236}">
                <a16:creationId xmlns:a16="http://schemas.microsoft.com/office/drawing/2014/main" id="{0FC21188-F0D8-809C-FB7B-EB78BC503EBE}"/>
              </a:ext>
            </a:extLst>
          </p:cNvPr>
          <p:cNvSpPr>
            <a:spLocks noGrp="1"/>
          </p:cNvSpPr>
          <p:nvPr>
            <p:ph type="body" sz="quarter" idx="35"/>
          </p:nvPr>
        </p:nvSpPr>
        <p:spPr>
          <a:xfrm>
            <a:off x="4358229" y="2578100"/>
            <a:ext cx="7241633" cy="553998"/>
          </a:xfrm>
        </p:spPr>
        <p:txBody>
          <a:bodyPr/>
          <a:lstStyle/>
          <a:p>
            <a:r>
              <a:rPr lang="en-US" dirty="0"/>
              <a:t>How to create and modify SSRS reports, Power BI reports, and Excel reports by using finance and operations apps data.</a:t>
            </a:r>
          </a:p>
        </p:txBody>
      </p:sp>
    </p:spTree>
    <p:extLst>
      <p:ext uri="{BB962C8B-B14F-4D97-AF65-F5344CB8AC3E}">
        <p14:creationId xmlns:p14="http://schemas.microsoft.com/office/powerpoint/2010/main" val="19598640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11: Build Workspaces</a:t>
            </a:r>
          </a:p>
        </p:txBody>
      </p:sp>
      <p:graphicFrame>
        <p:nvGraphicFramePr>
          <p:cNvPr id="2" name="Diagram 1">
            <a:extLst>
              <a:ext uri="{FF2B5EF4-FFF2-40B4-BE49-F238E27FC236}">
                <a16:creationId xmlns:a16="http://schemas.microsoft.com/office/drawing/2014/main" id="{DAB84D73-8013-FF93-D8B4-F7F763339A5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205704734"/>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CF22F2EF-AC21-E5AE-DF81-22A45124C1D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7585388"/>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1649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Objectives </a:t>
            </a:r>
          </a:p>
        </p:txBody>
      </p:sp>
      <p:sp>
        <p:nvSpPr>
          <p:cNvPr id="4" name="TextBox 3">
            <a:extLst>
              <a:ext uri="{FF2B5EF4-FFF2-40B4-BE49-F238E27FC236}">
                <a16:creationId xmlns:a16="http://schemas.microsoft.com/office/drawing/2014/main" id="{1C7976CC-A75F-ABB0-76EA-284AB3219FCA}"/>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5" name="Oval 4">
            <a:extLst>
              <a:ext uri="{FF2B5EF4-FFF2-40B4-BE49-F238E27FC236}">
                <a16:creationId xmlns:a16="http://schemas.microsoft.com/office/drawing/2014/main" id="{F1784C1F-6CF1-E1DA-6248-5DEC6F831022}"/>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6" name="TextBox 5">
            <a:extLst>
              <a:ext uri="{FF2B5EF4-FFF2-40B4-BE49-F238E27FC236}">
                <a16:creationId xmlns:a16="http://schemas.microsoft.com/office/drawing/2014/main" id="{05B1F844-0CFC-D685-BDDD-2EDBDB96405C}"/>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Design and build key performance indicators (KPIs).</a:t>
            </a:r>
          </a:p>
        </p:txBody>
      </p:sp>
      <p:sp>
        <p:nvSpPr>
          <p:cNvPr id="7" name="Oval 6">
            <a:extLst>
              <a:ext uri="{FF2B5EF4-FFF2-40B4-BE49-F238E27FC236}">
                <a16:creationId xmlns:a16="http://schemas.microsoft.com/office/drawing/2014/main" id="{063A8EF5-2E53-5BA2-3A63-A26AA834E6CC}"/>
              </a:ext>
            </a:extLst>
          </p:cNvPr>
          <p:cNvSpPr>
            <a:spLocks/>
          </p:cNvSpPr>
          <p:nvPr/>
        </p:nvSpPr>
        <p:spPr bwMode="auto">
          <a:xfrm>
            <a:off x="681412" y="249648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8" name="TextBox 7">
            <a:extLst>
              <a:ext uri="{FF2B5EF4-FFF2-40B4-BE49-F238E27FC236}">
                <a16:creationId xmlns:a16="http://schemas.microsoft.com/office/drawing/2014/main" id="{241EE8DA-FA2D-9435-7A75-FED5BA2B807B}"/>
              </a:ext>
            </a:extLst>
          </p:cNvPr>
          <p:cNvSpPr txBox="1">
            <a:spLocks/>
          </p:cNvSpPr>
          <p:nvPr/>
        </p:nvSpPr>
        <p:spPr>
          <a:xfrm>
            <a:off x="1402080" y="258737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workspace elements.</a:t>
            </a:r>
          </a:p>
        </p:txBody>
      </p:sp>
      <p:sp>
        <p:nvSpPr>
          <p:cNvPr id="9" name="Oval 8">
            <a:extLst>
              <a:ext uri="{FF2B5EF4-FFF2-40B4-BE49-F238E27FC236}">
                <a16:creationId xmlns:a16="http://schemas.microsoft.com/office/drawing/2014/main" id="{9F31C5D8-9794-801D-C367-54FCC81AD03A}"/>
              </a:ext>
            </a:extLst>
          </p:cNvPr>
          <p:cNvSpPr>
            <a:spLocks/>
          </p:cNvSpPr>
          <p:nvPr/>
        </p:nvSpPr>
        <p:spPr bwMode="auto">
          <a:xfrm>
            <a:off x="681412" y="323633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10" name="TextBox 9">
            <a:extLst>
              <a:ext uri="{FF2B5EF4-FFF2-40B4-BE49-F238E27FC236}">
                <a16:creationId xmlns:a16="http://schemas.microsoft.com/office/drawing/2014/main" id="{02CF81C6-4479-DEFF-3EBC-72B0FFFF3961}"/>
              </a:ext>
            </a:extLst>
          </p:cNvPr>
          <p:cNvSpPr txBox="1">
            <a:spLocks/>
          </p:cNvSpPr>
          <p:nvPr/>
        </p:nvSpPr>
        <p:spPr>
          <a:xfrm>
            <a:off x="1402080" y="332722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Use Report Definition Language (RDL) to create custom reports.</a:t>
            </a:r>
          </a:p>
        </p:txBody>
      </p:sp>
      <p:sp>
        <p:nvSpPr>
          <p:cNvPr id="11" name="Oval 10">
            <a:extLst>
              <a:ext uri="{FF2B5EF4-FFF2-40B4-BE49-F238E27FC236}">
                <a16:creationId xmlns:a16="http://schemas.microsoft.com/office/drawing/2014/main" id="{40F39E18-55BA-42B7-1385-240358BCA8FD}"/>
              </a:ext>
            </a:extLst>
          </p:cNvPr>
          <p:cNvSpPr>
            <a:spLocks/>
          </p:cNvSpPr>
          <p:nvPr/>
        </p:nvSpPr>
        <p:spPr bwMode="auto">
          <a:xfrm>
            <a:off x="681412" y="394815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2" name="TextBox 11">
            <a:extLst>
              <a:ext uri="{FF2B5EF4-FFF2-40B4-BE49-F238E27FC236}">
                <a16:creationId xmlns:a16="http://schemas.microsoft.com/office/drawing/2014/main" id="{104E17D0-46C5-4362-B80C-98D4497128F0}"/>
              </a:ext>
            </a:extLst>
          </p:cNvPr>
          <p:cNvSpPr txBox="1">
            <a:spLocks/>
          </p:cNvSpPr>
          <p:nvPr/>
        </p:nvSpPr>
        <p:spPr>
          <a:xfrm>
            <a:off x="1402080" y="4039043"/>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Implement reporting components into workspaces.</a:t>
            </a:r>
          </a:p>
        </p:txBody>
      </p:sp>
    </p:spTree>
    <p:extLst>
      <p:ext uri="{BB962C8B-B14F-4D97-AF65-F5344CB8AC3E}">
        <p14:creationId xmlns:p14="http://schemas.microsoft.com/office/powerpoint/2010/main" val="41632538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KPIs – About</a:t>
            </a:r>
          </a:p>
        </p:txBody>
      </p:sp>
      <p:sp>
        <p:nvSpPr>
          <p:cNvPr id="4" name="Text Placeholder 3">
            <a:extLst>
              <a:ext uri="{FF2B5EF4-FFF2-40B4-BE49-F238E27FC236}">
                <a16:creationId xmlns:a16="http://schemas.microsoft.com/office/drawing/2014/main" id="{B0029196-047E-73DB-C7D3-F45A0FD6153E}"/>
              </a:ext>
            </a:extLst>
          </p:cNvPr>
          <p:cNvSpPr>
            <a:spLocks noGrp="1"/>
          </p:cNvSpPr>
          <p:nvPr>
            <p:ph type="body" sz="quarter" idx="15"/>
          </p:nvPr>
        </p:nvSpPr>
        <p:spPr>
          <a:xfrm>
            <a:off x="586389" y="1581150"/>
            <a:ext cx="3302217" cy="4596130"/>
          </a:xfrm>
        </p:spPr>
        <p:txBody>
          <a:bodyPr/>
          <a:lstStyle/>
          <a:p>
            <a:pPr marL="171450" indent="-171450">
              <a:spcBef>
                <a:spcPts val="400"/>
              </a:spcBef>
              <a:spcAft>
                <a:spcPts val="400"/>
              </a:spcAft>
            </a:pPr>
            <a:r>
              <a:rPr lang="en-US" sz="1400" dirty="0"/>
              <a:t>KPIs provide measurable values to track business performance.</a:t>
            </a:r>
          </a:p>
          <a:p>
            <a:pPr marL="171450" indent="-171450">
              <a:spcBef>
                <a:spcPts val="400"/>
              </a:spcBef>
              <a:spcAft>
                <a:spcPts val="400"/>
              </a:spcAft>
            </a:pPr>
            <a:r>
              <a:rPr lang="en-US" sz="1400" dirty="0"/>
              <a:t>KPIs should have clear objectives and be periodically reviewed.</a:t>
            </a:r>
          </a:p>
          <a:p>
            <a:pPr marL="171450" indent="-171450">
              <a:spcBef>
                <a:spcPts val="400"/>
              </a:spcBef>
              <a:spcAft>
                <a:spcPts val="400"/>
              </a:spcAft>
            </a:pPr>
            <a:r>
              <a:rPr lang="en-US" sz="1400" dirty="0"/>
              <a:t>Aggregate data can be used to create KPIs, with measures like total sales.</a:t>
            </a:r>
          </a:p>
          <a:p>
            <a:pPr marL="171450" indent="-171450">
              <a:spcBef>
                <a:spcPts val="400"/>
              </a:spcBef>
              <a:spcAft>
                <a:spcPts val="400"/>
              </a:spcAft>
            </a:pPr>
            <a:r>
              <a:rPr lang="en-US" sz="1400" dirty="0"/>
              <a:t>Aggregate measurements can be set to measure different properties.</a:t>
            </a:r>
          </a:p>
          <a:p>
            <a:pPr marL="171450" indent="-171450">
              <a:spcBef>
                <a:spcPts val="400"/>
              </a:spcBef>
              <a:spcAft>
                <a:spcPts val="400"/>
              </a:spcAft>
            </a:pPr>
            <a:r>
              <a:rPr lang="en-US" sz="1400" dirty="0"/>
              <a:t>Two ways to deploy aggregate measurements are </a:t>
            </a:r>
            <a:r>
              <a:rPr lang="en-US" sz="1400" dirty="0" err="1"/>
              <a:t>InMemoryRealTime</a:t>
            </a:r>
            <a:r>
              <a:rPr lang="en-US" sz="1400" dirty="0"/>
              <a:t> and </a:t>
            </a:r>
            <a:r>
              <a:rPr lang="en-US" sz="1400" dirty="0" err="1"/>
              <a:t>StagedEntityStore</a:t>
            </a:r>
            <a:r>
              <a:rPr lang="en-US" sz="1400" dirty="0"/>
              <a:t>.</a:t>
            </a:r>
          </a:p>
          <a:p>
            <a:pPr marL="171450" indent="-171450">
              <a:spcBef>
                <a:spcPts val="400"/>
              </a:spcBef>
              <a:spcAft>
                <a:spcPts val="400"/>
              </a:spcAft>
            </a:pPr>
            <a:r>
              <a:rPr lang="en-US" sz="1400" dirty="0"/>
              <a:t>Dimensions are slicers used to analyze data.</a:t>
            </a:r>
          </a:p>
          <a:p>
            <a:pPr marL="171450" indent="-171450">
              <a:spcBef>
                <a:spcPts val="400"/>
              </a:spcBef>
              <a:spcAft>
                <a:spcPts val="400"/>
              </a:spcAft>
            </a:pPr>
            <a:r>
              <a:rPr lang="en-US" sz="1400" dirty="0"/>
              <a:t>Aggregate data can be used to define KPIs using X++.</a:t>
            </a:r>
          </a:p>
          <a:p>
            <a:pPr marL="171450" indent="-171450">
              <a:spcBef>
                <a:spcPts val="400"/>
              </a:spcBef>
              <a:spcAft>
                <a:spcPts val="400"/>
              </a:spcAft>
            </a:pPr>
            <a:r>
              <a:rPr lang="en-US" sz="1400" dirty="0"/>
              <a:t>KPIs can be customized by users at run time.</a:t>
            </a:r>
          </a:p>
        </p:txBody>
      </p:sp>
      <p:pic>
        <p:nvPicPr>
          <p:cNvPr id="9" name="Picture 2" descr="Diagram of the relation between aggregate measurements and dimensions and the KPI that they define.">
            <a:extLst>
              <a:ext uri="{FF2B5EF4-FFF2-40B4-BE49-F238E27FC236}">
                <a16:creationId xmlns:a16="http://schemas.microsoft.com/office/drawing/2014/main" id="{978F0B0A-BF5E-2414-C8EA-7E0744FFB562}"/>
              </a:ext>
            </a:extLst>
          </p:cNvPr>
          <p:cNvPicPr>
            <a:picLocks noChangeArrowheads="1"/>
          </p:cNvPicPr>
          <p:nvPr/>
        </p:nvPicPr>
        <p:blipFill rotWithShape="1">
          <a:blip r:embed="rId3">
            <a:extLst>
              <a:ext uri="{28A0092B-C50C-407E-A947-70E740481C1C}">
                <a14:useLocalDpi xmlns:a14="http://schemas.microsoft.com/office/drawing/2010/main" val="0"/>
              </a:ext>
            </a:extLst>
          </a:blip>
          <a:srcRect t="-14774" b="-14774"/>
          <a:stretch/>
        </p:blipFill>
        <p:spPr bwMode="auto">
          <a:xfrm>
            <a:off x="4064000" y="1581150"/>
            <a:ext cx="7535862" cy="44307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11214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Design KPIs – Steps</a:t>
            </a:r>
          </a:p>
        </p:txBody>
      </p:sp>
      <p:sp>
        <p:nvSpPr>
          <p:cNvPr id="4" name="Text Placeholder 3">
            <a:extLst>
              <a:ext uri="{FF2B5EF4-FFF2-40B4-BE49-F238E27FC236}">
                <a16:creationId xmlns:a16="http://schemas.microsoft.com/office/drawing/2014/main" id="{3E2C69AF-45CD-5673-0675-83ECA6D4CD9A}"/>
              </a:ext>
            </a:extLst>
          </p:cNvPr>
          <p:cNvSpPr>
            <a:spLocks noGrp="1"/>
          </p:cNvSpPr>
          <p:nvPr>
            <p:ph type="body" sz="quarter" idx="17"/>
          </p:nvPr>
        </p:nvSpPr>
        <p:spPr/>
        <p:txBody>
          <a:bodyPr/>
          <a:lstStyle/>
          <a:p>
            <a:r>
              <a:rPr lang="en-US" dirty="0"/>
              <a:t>Steps on how to design KPIs:</a:t>
            </a:r>
          </a:p>
        </p:txBody>
      </p:sp>
      <p:sp>
        <p:nvSpPr>
          <p:cNvPr id="6" name="Content Placeholder 2">
            <a:extLst>
              <a:ext uri="{FF2B5EF4-FFF2-40B4-BE49-F238E27FC236}">
                <a16:creationId xmlns:a16="http://schemas.microsoft.com/office/drawing/2014/main" id="{C7CC6E94-A765-B27B-358C-FACF2538DBB5}"/>
              </a:ext>
            </a:extLst>
          </p:cNvPr>
          <p:cNvSpPr txBox="1">
            <a:spLocks/>
          </p:cNvSpPr>
          <p:nvPr/>
        </p:nvSpPr>
        <p:spPr>
          <a:xfrm>
            <a:off x="584199" y="1904361"/>
            <a:ext cx="11011601" cy="3652282"/>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lvl="1" indent="-290513">
              <a:spcBef>
                <a:spcPts val="400"/>
              </a:spcBef>
              <a:spcAft>
                <a:spcPts val="1200"/>
              </a:spcAft>
              <a:buFont typeface="+mj-lt"/>
              <a:buAutoNum type="arabicPeriod"/>
            </a:pPr>
            <a:r>
              <a:rPr lang="en-US" sz="1800" dirty="0"/>
              <a:t>Create a new project in Visual studio</a:t>
            </a:r>
          </a:p>
          <a:p>
            <a:pPr marL="290513" lvl="1" indent="-290513">
              <a:spcBef>
                <a:spcPts val="400"/>
              </a:spcBef>
              <a:spcAft>
                <a:spcPts val="1200"/>
              </a:spcAft>
              <a:buFont typeface="+mj-lt"/>
              <a:buAutoNum type="arabicPeriod"/>
            </a:pPr>
            <a:r>
              <a:rPr lang="en-US" sz="1800" dirty="0"/>
              <a:t>Create aggregate measurements</a:t>
            </a:r>
          </a:p>
          <a:p>
            <a:pPr marL="290513" lvl="1" indent="-290513">
              <a:spcBef>
                <a:spcPts val="400"/>
              </a:spcBef>
              <a:spcAft>
                <a:spcPts val="1200"/>
              </a:spcAft>
              <a:buFont typeface="+mj-lt"/>
              <a:buAutoNum type="arabicPeriod"/>
            </a:pPr>
            <a:r>
              <a:rPr lang="en-US" sz="1800" dirty="0"/>
              <a:t>Create aggregate dimensions</a:t>
            </a:r>
          </a:p>
          <a:p>
            <a:pPr marL="290513" lvl="1" indent="-290513">
              <a:spcBef>
                <a:spcPts val="400"/>
              </a:spcBef>
              <a:spcAft>
                <a:spcPts val="1200"/>
              </a:spcAft>
              <a:buFont typeface="+mj-lt"/>
              <a:buAutoNum type="arabicPeriod"/>
            </a:pPr>
            <a:r>
              <a:rPr lang="en-US" sz="1800" dirty="0"/>
              <a:t>Create model dimension references</a:t>
            </a:r>
          </a:p>
          <a:p>
            <a:pPr marL="290513" lvl="1" indent="-290513">
              <a:spcBef>
                <a:spcPts val="400"/>
              </a:spcBef>
              <a:spcAft>
                <a:spcPts val="1200"/>
              </a:spcAft>
              <a:buFont typeface="+mj-lt"/>
              <a:buAutoNum type="arabicPeriod"/>
            </a:pPr>
            <a:r>
              <a:rPr lang="en-US" sz="1800" dirty="0"/>
              <a:t>Deploy aggregate measurements</a:t>
            </a:r>
          </a:p>
          <a:p>
            <a:pPr marL="290513" lvl="1" indent="-290513">
              <a:spcBef>
                <a:spcPts val="400"/>
              </a:spcBef>
              <a:spcAft>
                <a:spcPts val="1200"/>
              </a:spcAft>
              <a:buFont typeface="+mj-lt"/>
              <a:buAutoNum type="arabicPeriod"/>
            </a:pPr>
            <a:r>
              <a:rPr lang="en-US" sz="1800" dirty="0"/>
              <a:t>Create the aggregate data entity</a:t>
            </a:r>
          </a:p>
          <a:p>
            <a:pPr marL="290513" lvl="1" indent="-290513">
              <a:spcBef>
                <a:spcPts val="400"/>
              </a:spcBef>
              <a:spcAft>
                <a:spcPts val="1200"/>
              </a:spcAft>
              <a:buFont typeface="+mj-lt"/>
              <a:buAutoNum type="arabicPeriod"/>
            </a:pPr>
            <a:r>
              <a:rPr lang="en-US" sz="1800" dirty="0"/>
              <a:t>Create a KPI</a:t>
            </a:r>
          </a:p>
          <a:p>
            <a:pPr marL="290513" lvl="1" indent="-290513">
              <a:spcBef>
                <a:spcPts val="400"/>
              </a:spcBef>
              <a:spcAft>
                <a:spcPts val="1200"/>
              </a:spcAft>
              <a:buFont typeface="+mj-lt"/>
              <a:buAutoNum type="arabicPeriod"/>
            </a:pPr>
            <a:r>
              <a:rPr lang="en-US" sz="1800" dirty="0"/>
              <a:t>Add the KPI to a workspace</a:t>
            </a:r>
          </a:p>
        </p:txBody>
      </p:sp>
    </p:spTree>
    <p:extLst>
      <p:ext uri="{BB962C8B-B14F-4D97-AF65-F5344CB8AC3E}">
        <p14:creationId xmlns:p14="http://schemas.microsoft.com/office/powerpoint/2010/main" val="346925456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Drill-through Workspace Elements</a:t>
            </a:r>
          </a:p>
        </p:txBody>
      </p:sp>
      <p:sp>
        <p:nvSpPr>
          <p:cNvPr id="4" name="Text Placeholder 3">
            <a:extLst>
              <a:ext uri="{FF2B5EF4-FFF2-40B4-BE49-F238E27FC236}">
                <a16:creationId xmlns:a16="http://schemas.microsoft.com/office/drawing/2014/main" id="{92B07832-DD7E-CE54-D74B-74677ABD1FFE}"/>
              </a:ext>
            </a:extLst>
          </p:cNvPr>
          <p:cNvSpPr>
            <a:spLocks noGrp="1"/>
          </p:cNvSpPr>
          <p:nvPr>
            <p:ph type="body" sz="quarter" idx="15"/>
          </p:nvPr>
        </p:nvSpPr>
        <p:spPr>
          <a:xfrm>
            <a:off x="586389" y="1581150"/>
            <a:ext cx="3172811" cy="4072910"/>
          </a:xfrm>
        </p:spPr>
        <p:txBody>
          <a:bodyPr/>
          <a:lstStyle/>
          <a:p>
            <a:pPr marL="171450" indent="-171450">
              <a:spcBef>
                <a:spcPts val="400"/>
              </a:spcBef>
              <a:spcAft>
                <a:spcPts val="400"/>
              </a:spcAft>
            </a:pPr>
            <a:r>
              <a:rPr lang="en-US" sz="1400" dirty="0"/>
              <a:t>Drill-through elements allow for </a:t>
            </a:r>
            <a:br>
              <a:rPr lang="en-US" sz="1400" dirty="0"/>
            </a:br>
            <a:r>
              <a:rPr lang="en-US" sz="1400" dirty="0"/>
              <a:t>more detailed data views within a workspace.</a:t>
            </a:r>
          </a:p>
          <a:p>
            <a:pPr marL="171450" indent="-171450">
              <a:spcBef>
                <a:spcPts val="400"/>
              </a:spcBef>
              <a:spcAft>
                <a:spcPts val="400"/>
              </a:spcAft>
            </a:pPr>
            <a:r>
              <a:rPr lang="en-US" sz="1400" dirty="0"/>
              <a:t>Tiles are buttons that display data and can provide drill-through access.</a:t>
            </a:r>
          </a:p>
          <a:p>
            <a:pPr marL="171450" indent="-171450">
              <a:spcBef>
                <a:spcPts val="400"/>
              </a:spcBef>
              <a:spcAft>
                <a:spcPts val="400"/>
              </a:spcAft>
            </a:pPr>
            <a:r>
              <a:rPr lang="en-US" sz="1400" dirty="0"/>
              <a:t>Tiles can be created and added to workspaces through X++ development.</a:t>
            </a:r>
          </a:p>
          <a:p>
            <a:pPr marL="171450" indent="-171450">
              <a:spcBef>
                <a:spcPts val="400"/>
              </a:spcBef>
              <a:spcAft>
                <a:spcPts val="400"/>
              </a:spcAft>
            </a:pPr>
            <a:r>
              <a:rPr lang="en-US" sz="1400" dirty="0"/>
              <a:t>To add a tile button to a workspace in the user interface, personalize the workspace and select “Add to workspace” in the Action Pane.</a:t>
            </a:r>
          </a:p>
          <a:p>
            <a:pPr marL="171450" indent="-171450">
              <a:spcBef>
                <a:spcPts val="400"/>
              </a:spcBef>
              <a:spcAft>
                <a:spcPts val="400"/>
              </a:spcAft>
            </a:pPr>
            <a:r>
              <a:rPr lang="en-US" sz="1400" dirty="0"/>
              <a:t>To add a tile button to an existing workspace in the developer environment, create an extension form and add a new control for the tile button.</a:t>
            </a:r>
          </a:p>
        </p:txBody>
      </p:sp>
      <p:pic>
        <p:nvPicPr>
          <p:cNvPr id="9" name="Picture 4" descr="Screenshot of the Personnel management workspace page.">
            <a:extLst>
              <a:ext uri="{FF2B5EF4-FFF2-40B4-BE49-F238E27FC236}">
                <a16:creationId xmlns:a16="http://schemas.microsoft.com/office/drawing/2014/main" id="{F4B0ACCD-ADEB-FB88-AA24-4D970C396A61}"/>
              </a:ext>
            </a:extLst>
          </p:cNvPr>
          <p:cNvPicPr>
            <a:picLocks noChangeArrowheads="1"/>
          </p:cNvPicPr>
          <p:nvPr/>
        </p:nvPicPr>
        <p:blipFill rotWithShape="1">
          <a:blip r:embed="rId3">
            <a:extLst>
              <a:ext uri="{28A0092B-C50C-407E-A947-70E740481C1C}">
                <a14:useLocalDpi xmlns:a14="http://schemas.microsoft.com/office/drawing/2010/main" val="0"/>
              </a:ext>
            </a:extLst>
          </a:blip>
          <a:srcRect t="-20144" b="-20144"/>
          <a:stretch/>
        </p:blipFill>
        <p:spPr bwMode="auto">
          <a:xfrm>
            <a:off x="4064000" y="1581150"/>
            <a:ext cx="7535862" cy="44307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1000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0834481" cy="492443"/>
          </a:xfrm>
        </p:spPr>
        <p:txBody>
          <a:bodyPr/>
          <a:lstStyle/>
          <a:p>
            <a:r>
              <a:rPr lang="en-US" dirty="0"/>
              <a:t>Create Custom Reusable Report Functions by Using RDL</a:t>
            </a:r>
          </a:p>
        </p:txBody>
      </p:sp>
      <p:grpSp>
        <p:nvGrpSpPr>
          <p:cNvPr id="23" name="Group 22" descr="Icon of gear and two arrow">
            <a:extLst>
              <a:ext uri="{FF2B5EF4-FFF2-40B4-BE49-F238E27FC236}">
                <a16:creationId xmlns:a16="http://schemas.microsoft.com/office/drawing/2014/main" id="{5D52AAAF-76E7-1633-54D3-32F55E046BE0}"/>
              </a:ext>
            </a:extLst>
          </p:cNvPr>
          <p:cNvGrpSpPr>
            <a:grpSpLocks/>
          </p:cNvGrpSpPr>
          <p:nvPr/>
        </p:nvGrpSpPr>
        <p:grpSpPr>
          <a:xfrm>
            <a:off x="590755" y="1462440"/>
            <a:ext cx="640080" cy="640080"/>
            <a:chOff x="583096" y="2327444"/>
            <a:chExt cx="640080" cy="640080"/>
          </a:xfrm>
        </p:grpSpPr>
        <p:sp>
          <p:nvSpPr>
            <p:cNvPr id="24" name="Oval 23">
              <a:extLst>
                <a:ext uri="{FF2B5EF4-FFF2-40B4-BE49-F238E27FC236}">
                  <a16:creationId xmlns:a16="http://schemas.microsoft.com/office/drawing/2014/main" id="{2703A367-98DB-F747-535B-EBEBB497E447}"/>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DA6EE641-EB09-49CB-D7D6-430507505F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Report Definition Language (RDL) is an XML representation of an SSRS report definition that contains data retrieval and layout information for a report.</a:t>
            </a:r>
          </a:p>
        </p:txBody>
      </p:sp>
      <p:grpSp>
        <p:nvGrpSpPr>
          <p:cNvPr id="26" name="Group 25" descr="Icon of chart with a rising arrow">
            <a:extLst>
              <a:ext uri="{FF2B5EF4-FFF2-40B4-BE49-F238E27FC236}">
                <a16:creationId xmlns:a16="http://schemas.microsoft.com/office/drawing/2014/main" id="{EB9C4FAE-D346-6BF7-678E-7D54DD5D0E9E}"/>
              </a:ext>
            </a:extLst>
          </p:cNvPr>
          <p:cNvGrpSpPr>
            <a:grpSpLocks/>
          </p:cNvGrpSpPr>
          <p:nvPr/>
        </p:nvGrpSpPr>
        <p:grpSpPr>
          <a:xfrm>
            <a:off x="590755" y="2317349"/>
            <a:ext cx="640080" cy="640080"/>
            <a:chOff x="583096" y="3371634"/>
            <a:chExt cx="640080" cy="640080"/>
          </a:xfrm>
        </p:grpSpPr>
        <p:sp>
          <p:nvSpPr>
            <p:cNvPr id="27" name="Oval 26">
              <a:extLst>
                <a:ext uri="{FF2B5EF4-FFF2-40B4-BE49-F238E27FC236}">
                  <a16:creationId xmlns:a16="http://schemas.microsoft.com/office/drawing/2014/main" id="{741881D8-4E00-E0B9-8F9B-7FE37CAE355E}"/>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inancial_E7BB">
              <a:extLst>
                <a:ext uri="{FF2B5EF4-FFF2-40B4-BE49-F238E27FC236}">
                  <a16:creationId xmlns:a16="http://schemas.microsoft.com/office/drawing/2014/main" id="{B3B3B5D2-73CF-389D-F894-3990A2C8635B}"/>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Custom functions can be added through code assemblies within report definition files. </a:t>
            </a:r>
          </a:p>
        </p:txBody>
      </p:sp>
      <p:grpSp>
        <p:nvGrpSpPr>
          <p:cNvPr id="29" name="Group 28" descr="Icon of calendar">
            <a:extLst>
              <a:ext uri="{FF2B5EF4-FFF2-40B4-BE49-F238E27FC236}">
                <a16:creationId xmlns:a16="http://schemas.microsoft.com/office/drawing/2014/main" id="{A57FD96B-1362-0E95-3BFD-98214D844E2B}"/>
              </a:ext>
            </a:extLst>
          </p:cNvPr>
          <p:cNvGrpSpPr>
            <a:grpSpLocks/>
          </p:cNvGrpSpPr>
          <p:nvPr/>
        </p:nvGrpSpPr>
        <p:grpSpPr>
          <a:xfrm>
            <a:off x="590755" y="3166068"/>
            <a:ext cx="640080" cy="640080"/>
            <a:chOff x="583096" y="4105259"/>
            <a:chExt cx="640080" cy="640080"/>
          </a:xfrm>
        </p:grpSpPr>
        <p:sp>
          <p:nvSpPr>
            <p:cNvPr id="30" name="Oval 29">
              <a:extLst>
                <a:ext uri="{FF2B5EF4-FFF2-40B4-BE49-F238E27FC236}">
                  <a16:creationId xmlns:a16="http://schemas.microsoft.com/office/drawing/2014/main" id="{A68CADD7-AE71-AE63-A402-D6D7860ED7B3}"/>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Calendar">
              <a:extLst>
                <a:ext uri="{FF2B5EF4-FFF2-40B4-BE49-F238E27FC236}">
                  <a16:creationId xmlns:a16="http://schemas.microsoft.com/office/drawing/2014/main" id="{30CE347E-B6F5-E233-5996-CC13F55FDFBE}"/>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RDL can define charts, graphs, calculations, text, images, and other report objects. </a:t>
            </a:r>
          </a:p>
        </p:txBody>
      </p:sp>
      <p:grpSp>
        <p:nvGrpSpPr>
          <p:cNvPr id="32" name="Group 31" descr="Icon of crosshair">
            <a:extLst>
              <a:ext uri="{FF2B5EF4-FFF2-40B4-BE49-F238E27FC236}">
                <a16:creationId xmlns:a16="http://schemas.microsoft.com/office/drawing/2014/main" id="{4DFACCC8-7EF1-A5D3-43E8-04A620AE1350}"/>
              </a:ext>
            </a:extLst>
          </p:cNvPr>
          <p:cNvGrpSpPr>
            <a:grpSpLocks/>
          </p:cNvGrpSpPr>
          <p:nvPr/>
        </p:nvGrpSpPr>
        <p:grpSpPr>
          <a:xfrm>
            <a:off x="590755" y="4025448"/>
            <a:ext cx="640080" cy="640080"/>
            <a:chOff x="583096" y="5111933"/>
            <a:chExt cx="640080" cy="640080"/>
          </a:xfrm>
        </p:grpSpPr>
        <p:sp>
          <p:nvSpPr>
            <p:cNvPr id="33" name="Oval 32">
              <a:extLst>
                <a:ext uri="{FF2B5EF4-FFF2-40B4-BE49-F238E27FC236}">
                  <a16:creationId xmlns:a16="http://schemas.microsoft.com/office/drawing/2014/main" id="{2597929C-5178-EA01-CDDA-17C65D7E95FB}"/>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49D8CFAA-A711-1668-F4A4-B0A8DAEDDEFE}"/>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Reports created by RDL can be exported as .</a:t>
            </a:r>
            <a:r>
              <a:rPr lang="en-US" dirty="0" err="1"/>
              <a:t>rdl</a:t>
            </a:r>
            <a:r>
              <a:rPr lang="en-US" dirty="0"/>
              <a:t> files, which contain report data, calculations, </a:t>
            </a:r>
            <a:br>
              <a:rPr lang="en-US" dirty="0"/>
            </a:br>
            <a:r>
              <a:rPr lang="en-US" dirty="0"/>
              <a:t>and layout. </a:t>
            </a:r>
          </a:p>
        </p:txBody>
      </p:sp>
      <p:grpSp>
        <p:nvGrpSpPr>
          <p:cNvPr id="35" name="Group 34" descr="Icon of a clipboard with a checklist">
            <a:extLst>
              <a:ext uri="{FF2B5EF4-FFF2-40B4-BE49-F238E27FC236}">
                <a16:creationId xmlns:a16="http://schemas.microsoft.com/office/drawing/2014/main" id="{75BFD861-0AD4-82A9-7412-4D3FCA7861CD}"/>
              </a:ext>
            </a:extLst>
          </p:cNvPr>
          <p:cNvGrpSpPr/>
          <p:nvPr/>
        </p:nvGrpSpPr>
        <p:grpSpPr>
          <a:xfrm>
            <a:off x="590755" y="4884828"/>
            <a:ext cx="640080" cy="640080"/>
            <a:chOff x="590755" y="4884828"/>
            <a:chExt cx="640080" cy="640080"/>
          </a:xfrm>
        </p:grpSpPr>
        <p:sp>
          <p:nvSpPr>
            <p:cNvPr id="36" name="Oval 35" descr="icon of a finger pushing a button">
              <a:extLst>
                <a:ext uri="{FF2B5EF4-FFF2-40B4-BE49-F238E27FC236}">
                  <a16:creationId xmlns:a16="http://schemas.microsoft.com/office/drawing/2014/main" id="{3D38E730-DE2C-5731-B8B3-77615625651C}"/>
                </a:ext>
              </a:extLst>
            </p:cNvPr>
            <p:cNvSpPr>
              <a:spLocks noChangeAspect="1"/>
            </p:cNvSpPr>
            <p:nvPr/>
          </p:nvSpPr>
          <p:spPr bwMode="auto">
            <a:xfrm>
              <a:off x="590755" y="4884828"/>
              <a:ext cx="640080" cy="64008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rackers_EADF">
              <a:extLst>
                <a:ext uri="{FF2B5EF4-FFF2-40B4-BE49-F238E27FC236}">
                  <a16:creationId xmlns:a16="http://schemas.microsoft.com/office/drawing/2014/main" id="{3C972047-8931-21CB-CA7B-FDB2F2E691E0}"/>
                </a:ext>
                <a:ext uri="{C183D7F6-B498-43B3-948B-1728B52AA6E4}">
                  <adec:decorative xmlns:adec="http://schemas.microsoft.com/office/drawing/2017/decorative" val="1"/>
                </a:ext>
              </a:extLst>
            </p:cNvPr>
            <p:cNvSpPr>
              <a:spLocks noChangeAspect="1" noEditPoints="1"/>
            </p:cNvSpPr>
            <p:nvPr/>
          </p:nvSpPr>
          <p:spPr bwMode="auto">
            <a:xfrm>
              <a:off x="776674" y="502198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All SSRS reports generate a .</a:t>
            </a:r>
            <a:r>
              <a:rPr lang="en-US" dirty="0" err="1"/>
              <a:t>rdl</a:t>
            </a:r>
            <a:r>
              <a:rPr lang="en-US" dirty="0"/>
              <a:t> file.</a:t>
            </a:r>
          </a:p>
        </p:txBody>
      </p:sp>
    </p:spTree>
    <p:extLst>
      <p:ext uri="{BB962C8B-B14F-4D97-AF65-F5344CB8AC3E}">
        <p14:creationId xmlns:p14="http://schemas.microsoft.com/office/powerpoint/2010/main" val="348309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588963" y="585788"/>
            <a:ext cx="11010900" cy="492125"/>
          </a:xfrm>
        </p:spPr>
        <p:txBody>
          <a:bodyPr/>
          <a:lstStyle/>
          <a:p>
            <a:r>
              <a:rPr lang="en-US" dirty="0"/>
              <a:t>Introduction </a:t>
            </a:r>
          </a:p>
        </p:txBody>
      </p:sp>
      <p:sp>
        <p:nvSpPr>
          <p:cNvPr id="4" name="Text Placeholder 8">
            <a:extLst>
              <a:ext uri="{FF2B5EF4-FFF2-40B4-BE49-F238E27FC236}">
                <a16:creationId xmlns:a16="http://schemas.microsoft.com/office/drawing/2014/main" id="{2B02C2A3-6C29-E1DF-B86E-8AA36504443B}"/>
              </a:ext>
            </a:extLst>
          </p:cNvPr>
          <p:cNvSpPr txBox="1">
            <a:spLocks/>
          </p:cNvSpPr>
          <p:nvPr/>
        </p:nvSpPr>
        <p:spPr>
          <a:xfrm>
            <a:off x="588963" y="1593850"/>
            <a:ext cx="3606800" cy="276999"/>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mj-lt"/>
              </a:rPr>
              <a:t>In this module, you’ll learn:</a:t>
            </a:r>
          </a:p>
        </p:txBody>
      </p:sp>
      <p:sp>
        <p:nvSpPr>
          <p:cNvPr id="5" name="Text Placeholder 6">
            <a:extLst>
              <a:ext uri="{FF2B5EF4-FFF2-40B4-BE49-F238E27FC236}">
                <a16:creationId xmlns:a16="http://schemas.microsoft.com/office/drawing/2014/main" id="{B01BC869-AEB9-F262-926A-910EEE21CA73}"/>
              </a:ext>
            </a:extLst>
          </p:cNvPr>
          <p:cNvSpPr txBox="1">
            <a:spLocks/>
          </p:cNvSpPr>
          <p:nvPr/>
        </p:nvSpPr>
        <p:spPr>
          <a:xfrm>
            <a:off x="588963" y="1987550"/>
            <a:ext cx="3605213" cy="391001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600"/>
              </a:spcBef>
              <a:spcAft>
                <a:spcPts val="600"/>
              </a:spcAft>
            </a:pPr>
            <a:r>
              <a:rPr lang="en-US" dirty="0"/>
              <a:t>Developers use Visual Studio to create and customize elements and perform other developer operations.</a:t>
            </a:r>
          </a:p>
          <a:p>
            <a:pPr marL="231775" indent="-231775">
              <a:spcBef>
                <a:spcPts val="600"/>
              </a:spcBef>
              <a:spcAft>
                <a:spcPts val="600"/>
              </a:spcAft>
            </a:pPr>
            <a:r>
              <a:rPr lang="en-US" dirty="0"/>
              <a:t>The Element Designer is used to create elements, while the Application Explorer is used to manage elements.</a:t>
            </a:r>
          </a:p>
          <a:p>
            <a:pPr marL="231775" indent="-231775">
              <a:spcBef>
                <a:spcPts val="600"/>
              </a:spcBef>
              <a:spcAft>
                <a:spcPts val="600"/>
              </a:spcAft>
            </a:pPr>
            <a:r>
              <a:rPr lang="en-US" dirty="0"/>
              <a:t>It is important to synchronize </a:t>
            </a:r>
            <a:br>
              <a:rPr lang="en-US" dirty="0"/>
            </a:br>
            <a:r>
              <a:rPr lang="en-US" dirty="0"/>
              <a:t>any data changes with the </a:t>
            </a:r>
            <a:br>
              <a:rPr lang="en-US" dirty="0"/>
            </a:br>
            <a:r>
              <a:rPr lang="en-US" dirty="0"/>
              <a:t>database to Ensure that all </a:t>
            </a:r>
            <a:br>
              <a:rPr lang="en-US" dirty="0"/>
            </a:br>
            <a:r>
              <a:rPr lang="en-US" dirty="0"/>
              <a:t>elements are up to date in the Application Object Tree (AOT).</a:t>
            </a:r>
          </a:p>
          <a:p>
            <a:pPr marL="231775" indent="-231775">
              <a:spcBef>
                <a:spcPts val="600"/>
              </a:spcBef>
              <a:spcAft>
                <a:spcPts val="600"/>
              </a:spcAft>
            </a:pPr>
            <a:r>
              <a:rPr lang="en-US" dirty="0"/>
              <a:t>Screenshot of the Visual Studio</a:t>
            </a:r>
            <a:br>
              <a:rPr lang="en-US" dirty="0"/>
            </a:br>
            <a:r>
              <a:rPr lang="en-US" dirty="0"/>
              <a:t>user interface.</a:t>
            </a:r>
          </a:p>
        </p:txBody>
      </p:sp>
      <p:pic>
        <p:nvPicPr>
          <p:cNvPr id="12" name="Picture 11" descr="Screenshot of the Visual Studio user interface included&#10;">
            <a:extLst>
              <a:ext uri="{FF2B5EF4-FFF2-40B4-BE49-F238E27FC236}">
                <a16:creationId xmlns:a16="http://schemas.microsoft.com/office/drawing/2014/main" id="{2FCE4F45-C35E-D46D-95C1-EDAAFF4F29D0}"/>
              </a:ext>
            </a:extLst>
          </p:cNvPr>
          <p:cNvPicPr>
            <a:picLocks/>
          </p:cNvPicPr>
          <p:nvPr/>
        </p:nvPicPr>
        <p:blipFill rotWithShape="1">
          <a:blip r:embed="rId3"/>
          <a:srcRect l="-372" r="-372"/>
          <a:stretch/>
        </p:blipFill>
        <p:spPr>
          <a:xfrm>
            <a:off x="4364736" y="1581150"/>
            <a:ext cx="6759926" cy="4139712"/>
          </a:xfrm>
          <a:prstGeom prst="rect">
            <a:avLst/>
          </a:prstGeom>
          <a:ln w="38100">
            <a:solidFill>
              <a:srgbClr val="C73ECC"/>
            </a:solidFill>
          </a:ln>
        </p:spPr>
      </p:pic>
    </p:spTree>
    <p:extLst>
      <p:ext uri="{BB962C8B-B14F-4D97-AF65-F5344CB8AC3E}">
        <p14:creationId xmlns:p14="http://schemas.microsoft.com/office/powerpoint/2010/main" val="309712918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44938" cy="984885"/>
          </a:xfrm>
        </p:spPr>
        <p:txBody>
          <a:bodyPr/>
          <a:lstStyle/>
          <a:p>
            <a:r>
              <a:rPr lang="en-US" dirty="0"/>
              <a:t>Implement Built-in KPIs, Charts, and Other Reporting Components</a:t>
            </a:r>
          </a:p>
        </p:txBody>
      </p:sp>
      <p:sp>
        <p:nvSpPr>
          <p:cNvPr id="4" name="Text Placeholder 3">
            <a:extLst>
              <a:ext uri="{FF2B5EF4-FFF2-40B4-BE49-F238E27FC236}">
                <a16:creationId xmlns:a16="http://schemas.microsoft.com/office/drawing/2014/main" id="{B8F821A5-DA74-6759-8D9C-20D4E42A6E40}"/>
              </a:ext>
            </a:extLst>
          </p:cNvPr>
          <p:cNvSpPr>
            <a:spLocks noGrp="1"/>
          </p:cNvSpPr>
          <p:nvPr>
            <p:ph type="body" sz="quarter" idx="15"/>
          </p:nvPr>
        </p:nvSpPr>
        <p:spPr>
          <a:xfrm>
            <a:off x="586389" y="1581150"/>
            <a:ext cx="3369662" cy="4606389"/>
          </a:xfrm>
        </p:spPr>
        <p:txBody>
          <a:bodyPr/>
          <a:lstStyle/>
          <a:p>
            <a:pPr marL="171450" indent="-171450">
              <a:spcBef>
                <a:spcPts val="400"/>
              </a:spcBef>
              <a:spcAft>
                <a:spcPts val="400"/>
              </a:spcAft>
            </a:pPr>
            <a:r>
              <a:rPr lang="en-US" sz="1400" dirty="0"/>
              <a:t>Workspaces in finance and operations apps can contain various elements, including KPIs, charts, and other components. </a:t>
            </a:r>
          </a:p>
          <a:p>
            <a:pPr marL="171450" indent="-171450">
              <a:spcBef>
                <a:spcPts val="400"/>
              </a:spcBef>
              <a:spcAft>
                <a:spcPts val="400"/>
              </a:spcAft>
            </a:pPr>
            <a:r>
              <a:rPr lang="en-US" sz="1400" dirty="0"/>
              <a:t>Users can add existing elements to a workspace from the user interface and choose presentation types such as Tile, List, or Link. </a:t>
            </a:r>
          </a:p>
          <a:p>
            <a:pPr marL="171450" indent="-171450">
              <a:spcBef>
                <a:spcPts val="400"/>
              </a:spcBef>
              <a:spcAft>
                <a:spcPts val="400"/>
              </a:spcAft>
            </a:pPr>
            <a:r>
              <a:rPr lang="en-US" sz="1400" dirty="0"/>
              <a:t>In the developer environment, KPI tiles can display calculated measures and Power BI reports can be embedded in the workspace. </a:t>
            </a:r>
          </a:p>
          <a:p>
            <a:pPr marL="171450" indent="-171450">
              <a:spcBef>
                <a:spcPts val="400"/>
              </a:spcBef>
              <a:spcAft>
                <a:spcPts val="400"/>
              </a:spcAft>
            </a:pPr>
            <a:r>
              <a:rPr lang="en-US" sz="1400" dirty="0"/>
              <a:t>Creating KPIs involves defining KPI range, goals, and/or trends, creating a tile for the KPI, and adding the KPI to the tile. </a:t>
            </a:r>
          </a:p>
          <a:p>
            <a:pPr marL="171450" indent="-171450">
              <a:spcBef>
                <a:spcPts val="400"/>
              </a:spcBef>
              <a:spcAft>
                <a:spcPts val="400"/>
              </a:spcAft>
            </a:pPr>
            <a:r>
              <a:rPr lang="en-US" sz="1400" dirty="0"/>
              <a:t>Users can customize KPIs at runtime. </a:t>
            </a:r>
          </a:p>
          <a:p>
            <a:pPr marL="171450" indent="-171450">
              <a:spcBef>
                <a:spcPts val="400"/>
              </a:spcBef>
              <a:spcAft>
                <a:spcPts val="400"/>
              </a:spcAft>
            </a:pPr>
            <a:r>
              <a:rPr lang="en-US" sz="1400" dirty="0"/>
              <a:t>You can also embed Power BI reports into your workspace</a:t>
            </a:r>
          </a:p>
        </p:txBody>
      </p:sp>
      <p:pic>
        <p:nvPicPr>
          <p:cNvPr id="9" name="Picture 2" descr="Screenshot of the Add to workspace form in the Personalize group under the Options tab.">
            <a:extLst>
              <a:ext uri="{FF2B5EF4-FFF2-40B4-BE49-F238E27FC236}">
                <a16:creationId xmlns:a16="http://schemas.microsoft.com/office/drawing/2014/main" id="{2638D415-FBF7-81A1-CFEE-C2B77F96795A}"/>
              </a:ext>
            </a:extLst>
          </p:cNvPr>
          <p:cNvPicPr>
            <a:picLocks noChangeArrowheads="1"/>
          </p:cNvPicPr>
          <p:nvPr/>
        </p:nvPicPr>
        <p:blipFill rotWithShape="1">
          <a:blip r:embed="rId3">
            <a:extLst>
              <a:ext uri="{28A0092B-C50C-407E-A947-70E740481C1C}">
                <a14:useLocalDpi xmlns:a14="http://schemas.microsoft.com/office/drawing/2010/main" val="0"/>
              </a:ext>
            </a:extLst>
          </a:blip>
          <a:srcRect t="-6694" b="-6694"/>
          <a:stretch/>
        </p:blipFill>
        <p:spPr bwMode="auto">
          <a:xfrm>
            <a:off x="4064000" y="1581150"/>
            <a:ext cx="7535862" cy="401478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8134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984885"/>
          </a:xfrm>
        </p:spPr>
        <p:txBody>
          <a:bodyPr/>
          <a:lstStyle/>
          <a:p>
            <a:r>
              <a:rPr lang="en-US" dirty="0"/>
              <a:t>Exercise – Create a Workspace and Add a Tile, List, Link, and Power BI Element</a:t>
            </a:r>
          </a:p>
        </p:txBody>
      </p:sp>
      <p:sp>
        <p:nvSpPr>
          <p:cNvPr id="28" name="Text Placeholder 27">
            <a:extLst>
              <a:ext uri="{FF2B5EF4-FFF2-40B4-BE49-F238E27FC236}">
                <a16:creationId xmlns:a16="http://schemas.microsoft.com/office/drawing/2014/main" id="{697215EC-9438-3EFA-38E2-0A1354E3AC5E}"/>
              </a:ext>
            </a:extLst>
          </p:cNvPr>
          <p:cNvSpPr>
            <a:spLocks noGrp="1"/>
          </p:cNvSpPr>
          <p:nvPr>
            <p:ph type="body" sz="quarter" idx="17"/>
          </p:nvPr>
        </p:nvSpPr>
        <p:spPr>
          <a:xfrm>
            <a:off x="4356039" y="1926472"/>
            <a:ext cx="7243823" cy="615553"/>
          </a:xfrm>
        </p:spPr>
        <p:txBody>
          <a:bodyPr/>
          <a:lstStyle/>
          <a:p>
            <a:r>
              <a:rPr lang="en-US" sz="2000" dirty="0"/>
              <a:t>Exercise 1: Create a workspace and add a tile, list, link, and Power BI element</a:t>
            </a:r>
          </a:p>
        </p:txBody>
      </p:sp>
      <p:sp>
        <p:nvSpPr>
          <p:cNvPr id="29" name="Text Placeholder 28">
            <a:extLst>
              <a:ext uri="{FF2B5EF4-FFF2-40B4-BE49-F238E27FC236}">
                <a16:creationId xmlns:a16="http://schemas.microsoft.com/office/drawing/2014/main" id="{E5C6B342-66EA-F433-7A6F-900E206B2C7B}"/>
              </a:ext>
            </a:extLst>
          </p:cNvPr>
          <p:cNvSpPr>
            <a:spLocks noGrp="1"/>
          </p:cNvSpPr>
          <p:nvPr>
            <p:ph type="body" sz="quarter" idx="35"/>
          </p:nvPr>
        </p:nvSpPr>
        <p:spPr>
          <a:xfrm>
            <a:off x="4358229" y="2692400"/>
            <a:ext cx="7241633" cy="2687915"/>
          </a:xfrm>
        </p:spPr>
        <p:txBody>
          <a:bodyPr/>
          <a:lstStyle/>
          <a:p>
            <a:pPr>
              <a:spcBef>
                <a:spcPts val="1200"/>
              </a:spcBef>
              <a:spcAft>
                <a:spcPts val="400"/>
              </a:spcAft>
              <a:buSzPct val="90000"/>
            </a:pPr>
            <a:r>
              <a:rPr lang="en-US" dirty="0">
                <a:latin typeface="+mj-lt"/>
              </a:rPr>
              <a:t>Task 1: </a:t>
            </a:r>
            <a:r>
              <a:rPr lang="en-US" dirty="0"/>
              <a:t>Scenario:</a:t>
            </a:r>
          </a:p>
          <a:p>
            <a:pPr>
              <a:spcBef>
                <a:spcPts val="1200"/>
              </a:spcBef>
              <a:spcAft>
                <a:spcPts val="400"/>
              </a:spcAft>
              <a:buSzPct val="90000"/>
            </a:pPr>
            <a:r>
              <a:rPr lang="en-US" dirty="0">
                <a:latin typeface="+mj-lt"/>
              </a:rPr>
              <a:t>Task 2: </a:t>
            </a:r>
            <a:r>
              <a:rPr lang="en-US" dirty="0"/>
              <a:t>Create a new workspace</a:t>
            </a:r>
          </a:p>
          <a:p>
            <a:pPr>
              <a:spcBef>
                <a:spcPts val="1200"/>
              </a:spcBef>
              <a:spcAft>
                <a:spcPts val="400"/>
              </a:spcAft>
              <a:buSzPct val="90000"/>
            </a:pPr>
            <a:r>
              <a:rPr lang="en-US" dirty="0">
                <a:latin typeface="+mj-lt"/>
              </a:rPr>
              <a:t>Task 3: </a:t>
            </a:r>
            <a:r>
              <a:rPr lang="en-US" dirty="0"/>
              <a:t>Add a tile to your workspace</a:t>
            </a:r>
          </a:p>
          <a:p>
            <a:pPr>
              <a:spcBef>
                <a:spcPts val="1200"/>
              </a:spcBef>
              <a:spcAft>
                <a:spcPts val="400"/>
              </a:spcAft>
              <a:buSzPct val="90000"/>
            </a:pPr>
            <a:r>
              <a:rPr lang="en-US" dirty="0">
                <a:latin typeface="+mj-lt"/>
              </a:rPr>
              <a:t>Task 4: </a:t>
            </a:r>
            <a:r>
              <a:rPr lang="en-US" dirty="0"/>
              <a:t>Add a list to your workspace</a:t>
            </a:r>
          </a:p>
          <a:p>
            <a:pPr>
              <a:spcBef>
                <a:spcPts val="1200"/>
              </a:spcBef>
              <a:spcAft>
                <a:spcPts val="400"/>
              </a:spcAft>
              <a:buSzPct val="90000"/>
            </a:pPr>
            <a:r>
              <a:rPr lang="en-US" dirty="0">
                <a:latin typeface="+mj-lt"/>
              </a:rPr>
              <a:t>Task 5: </a:t>
            </a:r>
            <a:r>
              <a:rPr lang="en-US" dirty="0"/>
              <a:t>Add a link to your workspace</a:t>
            </a:r>
          </a:p>
          <a:p>
            <a:pPr>
              <a:spcBef>
                <a:spcPts val="1200"/>
              </a:spcBef>
              <a:spcAft>
                <a:spcPts val="400"/>
              </a:spcAft>
              <a:buSzPct val="90000"/>
            </a:pPr>
            <a:r>
              <a:rPr lang="en-US" dirty="0">
                <a:latin typeface="+mj-lt"/>
              </a:rPr>
              <a:t>Task 6: </a:t>
            </a:r>
            <a:r>
              <a:rPr lang="en-US" dirty="0"/>
              <a:t>Embed a Power BI report</a:t>
            </a:r>
          </a:p>
        </p:txBody>
      </p:sp>
    </p:spTree>
    <p:extLst>
      <p:ext uri="{BB962C8B-B14F-4D97-AF65-F5344CB8AC3E}">
        <p14:creationId xmlns:p14="http://schemas.microsoft.com/office/powerpoint/2010/main" val="18416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26" name="Oval 25">
            <a:extLst>
              <a:ext uri="{FF2B5EF4-FFF2-40B4-BE49-F238E27FC236}">
                <a16:creationId xmlns:a16="http://schemas.microsoft.com/office/drawing/2014/main" id="{C192FE71-ACD4-4D9F-6056-05D958FD12F8}"/>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21" name="Text Placeholder 20">
            <a:extLst>
              <a:ext uri="{FF2B5EF4-FFF2-40B4-BE49-F238E27FC236}">
                <a16:creationId xmlns:a16="http://schemas.microsoft.com/office/drawing/2014/main" id="{81D19F0F-36A3-B2EE-A125-59B1D40546F4}"/>
              </a:ext>
            </a:extLst>
          </p:cNvPr>
          <p:cNvSpPr>
            <a:spLocks noGrp="1"/>
          </p:cNvSpPr>
          <p:nvPr>
            <p:ph type="body" sz="quarter" idx="17"/>
          </p:nvPr>
        </p:nvSpPr>
        <p:spPr>
          <a:xfrm>
            <a:off x="1235075" y="1594151"/>
            <a:ext cx="8778782" cy="215444"/>
          </a:xfrm>
        </p:spPr>
        <p:txBody>
          <a:bodyPr/>
          <a:lstStyle/>
          <a:p>
            <a:r>
              <a:rPr lang="en-US" dirty="0"/>
              <a:t>Why would a KPI need to be used by a business?</a:t>
            </a:r>
          </a:p>
        </p:txBody>
      </p:sp>
      <p:sp>
        <p:nvSpPr>
          <p:cNvPr id="27" name="Oval 26">
            <a:extLst>
              <a:ext uri="{FF2B5EF4-FFF2-40B4-BE49-F238E27FC236}">
                <a16:creationId xmlns:a16="http://schemas.microsoft.com/office/drawing/2014/main" id="{C321535B-1DF0-A632-D963-A8F9C1689B98}"/>
              </a:ext>
            </a:extLst>
          </p:cNvPr>
          <p:cNvSpPr>
            <a:spLocks/>
          </p:cNvSpPr>
          <p:nvPr/>
        </p:nvSpPr>
        <p:spPr bwMode="auto">
          <a:xfrm>
            <a:off x="718278" y="2627235"/>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24" name="Text Placeholder 23">
            <a:extLst>
              <a:ext uri="{FF2B5EF4-FFF2-40B4-BE49-F238E27FC236}">
                <a16:creationId xmlns:a16="http://schemas.microsoft.com/office/drawing/2014/main" id="{76DAD139-25E6-A885-BCB1-53CB8118712E}"/>
              </a:ext>
            </a:extLst>
          </p:cNvPr>
          <p:cNvSpPr>
            <a:spLocks noGrp="1"/>
          </p:cNvSpPr>
          <p:nvPr>
            <p:ph type="body" sz="quarter" idx="22"/>
          </p:nvPr>
        </p:nvSpPr>
        <p:spPr>
          <a:xfrm>
            <a:off x="1235075" y="2627235"/>
            <a:ext cx="8778782" cy="861774"/>
          </a:xfrm>
        </p:spPr>
        <p:txBody>
          <a:bodyPr/>
          <a:lstStyle/>
          <a:p>
            <a:r>
              <a:rPr lang="en-US" dirty="0"/>
              <a:t>You want to add an element to your workspace to quickly see sales orders that have been marked as Pending confirmation. Normally, you filter the Sales order list page to find if you have any orders that are waiting for confirmation. What workspace element would help you quickly identify the pending confirmation orders that you must process?</a:t>
            </a:r>
          </a:p>
        </p:txBody>
      </p:sp>
      <p:sp>
        <p:nvSpPr>
          <p:cNvPr id="28" name="Oval 27">
            <a:extLst>
              <a:ext uri="{FF2B5EF4-FFF2-40B4-BE49-F238E27FC236}">
                <a16:creationId xmlns:a16="http://schemas.microsoft.com/office/drawing/2014/main" id="{BFC9DE41-93CF-1078-4AF4-F20984C52033}"/>
              </a:ext>
            </a:extLst>
          </p:cNvPr>
          <p:cNvSpPr>
            <a:spLocks/>
          </p:cNvSpPr>
          <p:nvPr/>
        </p:nvSpPr>
        <p:spPr bwMode="auto">
          <a:xfrm>
            <a:off x="718278" y="4213881"/>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22" name="Text Placeholder 21">
            <a:extLst>
              <a:ext uri="{FF2B5EF4-FFF2-40B4-BE49-F238E27FC236}">
                <a16:creationId xmlns:a16="http://schemas.microsoft.com/office/drawing/2014/main" id="{7989F6D2-2C42-276E-6AA3-4075F017FF56}"/>
              </a:ext>
            </a:extLst>
          </p:cNvPr>
          <p:cNvSpPr>
            <a:spLocks noGrp="1"/>
          </p:cNvSpPr>
          <p:nvPr>
            <p:ph type="body" sz="quarter" idx="20"/>
          </p:nvPr>
        </p:nvSpPr>
        <p:spPr>
          <a:xfrm>
            <a:off x="1235075" y="4312964"/>
            <a:ext cx="8778782" cy="215444"/>
          </a:xfrm>
        </p:spPr>
        <p:txBody>
          <a:bodyPr/>
          <a:lstStyle/>
          <a:p>
            <a:r>
              <a:rPr lang="en-US" dirty="0"/>
              <a:t>What are the benefits of using a workspace?</a:t>
            </a:r>
          </a:p>
        </p:txBody>
      </p:sp>
      <p:sp>
        <p:nvSpPr>
          <p:cNvPr id="23" name="Text Placeholder 22">
            <a:extLst>
              <a:ext uri="{FF2B5EF4-FFF2-40B4-BE49-F238E27FC236}">
                <a16:creationId xmlns:a16="http://schemas.microsoft.com/office/drawing/2014/main" id="{B690CE8B-8A27-46DD-7F49-A8E3FBDBEF84}"/>
              </a:ext>
            </a:extLst>
          </p:cNvPr>
          <p:cNvSpPr>
            <a:spLocks noGrp="1"/>
          </p:cNvSpPr>
          <p:nvPr>
            <p:ph type="body" sz="quarter" idx="21"/>
          </p:nvPr>
        </p:nvSpPr>
        <p:spPr>
          <a:xfrm>
            <a:off x="1237265" y="4615013"/>
            <a:ext cx="8775098" cy="1249573"/>
          </a:xfrm>
        </p:spPr>
        <p:txBody>
          <a:bodyPr/>
          <a:lstStyle/>
          <a:p>
            <a:r>
              <a:rPr lang="en-US" dirty="0"/>
              <a:t>Users can create and edit workspaces through the user interface without the need of a developer.</a:t>
            </a:r>
          </a:p>
          <a:p>
            <a:r>
              <a:rPr lang="en-US" dirty="0"/>
              <a:t>Workspaces can be personalized and shared across users.</a:t>
            </a:r>
          </a:p>
          <a:p>
            <a:r>
              <a:rPr lang="en-US" dirty="0"/>
              <a:t>You can embed Power BI reports to generate data visualizations.</a:t>
            </a:r>
          </a:p>
          <a:p>
            <a:r>
              <a:rPr lang="en-US" dirty="0"/>
              <a:t>Workspaces let users work from one location to view required data in one location.</a:t>
            </a:r>
          </a:p>
          <a:p>
            <a:r>
              <a:rPr lang="en-US" dirty="0"/>
              <a:t>All of the above</a:t>
            </a:r>
          </a:p>
        </p:txBody>
      </p:sp>
      <p:sp>
        <p:nvSpPr>
          <p:cNvPr id="2" name="Graphic 26">
            <a:extLst>
              <a:ext uri="{FF2B5EF4-FFF2-40B4-BE49-F238E27FC236}">
                <a16:creationId xmlns:a16="http://schemas.microsoft.com/office/drawing/2014/main" id="{5CFE73DF-2A79-CBB1-631F-2F0A610C2D9A}"/>
              </a:ext>
              <a:ext uri="{C183D7F6-B498-43B3-948B-1728B52AA6E4}">
                <adec:decorative xmlns:adec="http://schemas.microsoft.com/office/drawing/2017/decorative" val="1"/>
              </a:ext>
            </a:extLst>
          </p:cNvPr>
          <p:cNvSpPr/>
          <p:nvPr/>
        </p:nvSpPr>
        <p:spPr>
          <a:xfrm>
            <a:off x="1256095" y="565019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67003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 calcmode="lin" valueType="num">
                                      <p:cBhvr additive="base">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fade">
                                      <p:cBhvr>
                                        <p:cTn id="28" dur="1000"/>
                                        <p:tgtEl>
                                          <p:spTgt spid="22">
                                            <p:txEl>
                                              <p:pRg st="0" end="0"/>
                                            </p:txEl>
                                          </p:spTgt>
                                        </p:tgtEl>
                                      </p:cBhvr>
                                    </p:animEffect>
                                    <p:anim calcmode="lin" valueType="num">
                                      <p:cBhvr>
                                        <p:cTn id="2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fade">
                                      <p:cBhvr>
                                        <p:cTn id="33" dur="1000"/>
                                        <p:tgtEl>
                                          <p:spTgt spid="23">
                                            <p:txEl>
                                              <p:pRg st="0" end="0"/>
                                            </p:txEl>
                                          </p:spTgt>
                                        </p:tgtEl>
                                      </p:cBhvr>
                                    </p:animEffect>
                                    <p:anim calcmode="lin" valueType="num">
                                      <p:cBhvr>
                                        <p:cTn id="34"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
                                            <p:txEl>
                                              <p:pRg st="1" end="1"/>
                                            </p:txEl>
                                          </p:spTgt>
                                        </p:tgtEl>
                                        <p:attrNameLst>
                                          <p:attrName>style.visibility</p:attrName>
                                        </p:attrNameLst>
                                      </p:cBhvr>
                                      <p:to>
                                        <p:strVal val="visible"/>
                                      </p:to>
                                    </p:set>
                                    <p:animEffect transition="in" filter="fade">
                                      <p:cBhvr>
                                        <p:cTn id="38" dur="1000"/>
                                        <p:tgtEl>
                                          <p:spTgt spid="23">
                                            <p:txEl>
                                              <p:pRg st="1" end="1"/>
                                            </p:txEl>
                                          </p:spTgt>
                                        </p:tgtEl>
                                      </p:cBhvr>
                                    </p:animEffect>
                                    <p:anim calcmode="lin" valueType="num">
                                      <p:cBhvr>
                                        <p:cTn id="39"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3">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
                                            <p:txEl>
                                              <p:pRg st="2" end="2"/>
                                            </p:txEl>
                                          </p:spTgt>
                                        </p:tgtEl>
                                        <p:attrNameLst>
                                          <p:attrName>style.visibility</p:attrName>
                                        </p:attrNameLst>
                                      </p:cBhvr>
                                      <p:to>
                                        <p:strVal val="visible"/>
                                      </p:to>
                                    </p:set>
                                    <p:animEffect transition="in" filter="fade">
                                      <p:cBhvr>
                                        <p:cTn id="43" dur="1000"/>
                                        <p:tgtEl>
                                          <p:spTgt spid="23">
                                            <p:txEl>
                                              <p:pRg st="2" end="2"/>
                                            </p:txEl>
                                          </p:spTgt>
                                        </p:tgtEl>
                                      </p:cBhvr>
                                    </p:animEffect>
                                    <p:anim calcmode="lin" valueType="num">
                                      <p:cBhvr>
                                        <p:cTn id="44"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23">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xEl>
                                              <p:pRg st="3" end="3"/>
                                            </p:txEl>
                                          </p:spTgt>
                                        </p:tgtEl>
                                        <p:attrNameLst>
                                          <p:attrName>style.visibility</p:attrName>
                                        </p:attrNameLst>
                                      </p:cBhvr>
                                      <p:to>
                                        <p:strVal val="visible"/>
                                      </p:to>
                                    </p:set>
                                    <p:animEffect transition="in" filter="fade">
                                      <p:cBhvr>
                                        <p:cTn id="48" dur="1000"/>
                                        <p:tgtEl>
                                          <p:spTgt spid="23">
                                            <p:txEl>
                                              <p:pRg st="3" end="3"/>
                                            </p:txEl>
                                          </p:spTgt>
                                        </p:tgtEl>
                                      </p:cBhvr>
                                    </p:animEffect>
                                    <p:anim calcmode="lin" valueType="num">
                                      <p:cBhvr>
                                        <p:cTn id="4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23">
                                            <p:txEl>
                                              <p:pRg st="3" end="3"/>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
                                            <p:txEl>
                                              <p:pRg st="4" end="4"/>
                                            </p:txEl>
                                          </p:spTgt>
                                        </p:tgtEl>
                                        <p:attrNameLst>
                                          <p:attrName>style.visibility</p:attrName>
                                        </p:attrNameLst>
                                      </p:cBhvr>
                                      <p:to>
                                        <p:strVal val="visible"/>
                                      </p:to>
                                    </p:set>
                                    <p:animEffect transition="in" filter="fade">
                                      <p:cBhvr>
                                        <p:cTn id="53" dur="1000"/>
                                        <p:tgtEl>
                                          <p:spTgt spid="23">
                                            <p:txEl>
                                              <p:pRg st="4" end="4"/>
                                            </p:txEl>
                                          </p:spTgt>
                                        </p:tgtEl>
                                      </p:cBhvr>
                                    </p:animEffect>
                                    <p:anim calcmode="lin" valueType="num">
                                      <p:cBhvr>
                                        <p:cTn id="54"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build="p"/>
      <p:bldP spid="27" grpId="0" animBg="1"/>
      <p:bldP spid="24" grpId="0" build="p"/>
      <p:bldP spid="28" grpId="0" animBg="1"/>
      <p:bldP spid="22" grpId="0" build="p"/>
      <p:bldP spid="23" grpId="0" build="p"/>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262" y="585216"/>
            <a:ext cx="11011600" cy="492443"/>
          </a:xfrm>
        </p:spPr>
        <p:txBody>
          <a:bodyPr/>
          <a:lstStyle/>
          <a:p>
            <a:r>
              <a:rPr lang="en-US" dirty="0"/>
              <a:t>Summary          </a:t>
            </a:r>
          </a:p>
        </p:txBody>
      </p:sp>
      <p:sp>
        <p:nvSpPr>
          <p:cNvPr id="4" name="Text Placeholder 3">
            <a:extLst>
              <a:ext uri="{FF2B5EF4-FFF2-40B4-BE49-F238E27FC236}">
                <a16:creationId xmlns:a16="http://schemas.microsoft.com/office/drawing/2014/main" id="{51182951-7562-DE52-3305-B7F770D53ABE}"/>
              </a:ext>
            </a:extLst>
          </p:cNvPr>
          <p:cNvSpPr>
            <a:spLocks noGrp="1"/>
          </p:cNvSpPr>
          <p:nvPr>
            <p:ph type="body" sz="quarter" idx="17"/>
          </p:nvPr>
        </p:nvSpPr>
        <p:spPr>
          <a:xfrm>
            <a:off x="4356038" y="1926472"/>
            <a:ext cx="7244673" cy="307777"/>
          </a:xfrm>
        </p:spPr>
        <p:txBody>
          <a:bodyPr/>
          <a:lstStyle/>
          <a:p>
            <a:r>
              <a:rPr lang="en-US" sz="2000" dirty="0"/>
              <a:t>In this module, you learned:</a:t>
            </a:r>
          </a:p>
        </p:txBody>
      </p:sp>
      <p:sp>
        <p:nvSpPr>
          <p:cNvPr id="6" name="Text Placeholder 5">
            <a:extLst>
              <a:ext uri="{FF2B5EF4-FFF2-40B4-BE49-F238E27FC236}">
                <a16:creationId xmlns:a16="http://schemas.microsoft.com/office/drawing/2014/main" id="{42CD27EF-1779-0F6C-CAEB-4087C33D5F4C}"/>
              </a:ext>
            </a:extLst>
          </p:cNvPr>
          <p:cNvSpPr>
            <a:spLocks noGrp="1"/>
          </p:cNvSpPr>
          <p:nvPr>
            <p:ph type="body" sz="quarter" idx="35"/>
          </p:nvPr>
        </p:nvSpPr>
        <p:spPr>
          <a:xfrm>
            <a:off x="4358229" y="2578100"/>
            <a:ext cx="7241633" cy="830997"/>
          </a:xfrm>
        </p:spPr>
        <p:txBody>
          <a:bodyPr/>
          <a:lstStyle/>
          <a:p>
            <a:r>
              <a:rPr lang="en-US" dirty="0"/>
              <a:t>The steps and information necessary to design, create, and modify these workspaces to work for your business, and to provide users with what they need.</a:t>
            </a:r>
          </a:p>
        </p:txBody>
      </p:sp>
    </p:spTree>
    <p:extLst>
      <p:ext uri="{BB962C8B-B14F-4D97-AF65-F5344CB8AC3E}">
        <p14:creationId xmlns:p14="http://schemas.microsoft.com/office/powerpoint/2010/main" val="279619488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12: Implement </a:t>
            </a:r>
            <a:br>
              <a:rPr lang="en-US" dirty="0"/>
            </a:br>
            <a:r>
              <a:rPr lang="en-US" dirty="0"/>
              <a:t>Role-based Security</a:t>
            </a:r>
          </a:p>
        </p:txBody>
      </p:sp>
      <p:graphicFrame>
        <p:nvGraphicFramePr>
          <p:cNvPr id="2" name="Diagram 1">
            <a:extLst>
              <a:ext uri="{FF2B5EF4-FFF2-40B4-BE49-F238E27FC236}">
                <a16:creationId xmlns:a16="http://schemas.microsoft.com/office/drawing/2014/main" id="{92E4A069-FAA1-5181-819E-DE296DD47F9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191935833"/>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ECA0D19D-73CE-BF30-C7D4-1CFDD9E9009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162007243"/>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31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Objectives   </a:t>
            </a:r>
          </a:p>
        </p:txBody>
      </p:sp>
      <p:sp>
        <p:nvSpPr>
          <p:cNvPr id="3" name="TextBox 2">
            <a:extLst>
              <a:ext uri="{FF2B5EF4-FFF2-40B4-BE49-F238E27FC236}">
                <a16:creationId xmlns:a16="http://schemas.microsoft.com/office/drawing/2014/main" id="{BCFE2193-3529-43F2-D85C-5B8896031821}"/>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4" name="Oval 3">
            <a:extLst>
              <a:ext uri="{FF2B5EF4-FFF2-40B4-BE49-F238E27FC236}">
                <a16:creationId xmlns:a16="http://schemas.microsoft.com/office/drawing/2014/main" id="{44D94C98-42F0-6956-9810-2187DE9474EE}"/>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42EC28C9-F48E-6980-E6FE-A727C036BA06}"/>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and modify roles, duties, privileges, and permissions.</a:t>
            </a:r>
          </a:p>
        </p:txBody>
      </p:sp>
      <p:sp>
        <p:nvSpPr>
          <p:cNvPr id="6" name="Oval 5">
            <a:extLst>
              <a:ext uri="{FF2B5EF4-FFF2-40B4-BE49-F238E27FC236}">
                <a16:creationId xmlns:a16="http://schemas.microsoft.com/office/drawing/2014/main" id="{455B8A7E-3636-4B95-F988-0A3986CEEBE9}"/>
              </a:ext>
            </a:extLst>
          </p:cNvPr>
          <p:cNvSpPr>
            <a:spLocks/>
          </p:cNvSpPr>
          <p:nvPr/>
        </p:nvSpPr>
        <p:spPr bwMode="auto">
          <a:xfrm>
            <a:off x="681412" y="247846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7" name="TextBox 6">
            <a:extLst>
              <a:ext uri="{FF2B5EF4-FFF2-40B4-BE49-F238E27FC236}">
                <a16:creationId xmlns:a16="http://schemas.microsoft.com/office/drawing/2014/main" id="{42A43B41-0E7E-A441-0996-85D4EF3FC0F9}"/>
              </a:ext>
            </a:extLst>
          </p:cNvPr>
          <p:cNvSpPr txBox="1">
            <a:spLocks/>
          </p:cNvSpPr>
          <p:nvPr/>
        </p:nvSpPr>
        <p:spPr>
          <a:xfrm>
            <a:off x="1402080" y="2569353"/>
            <a:ext cx="8999220" cy="276999"/>
          </a:xfrm>
          <a:prstGeom prst="rect">
            <a:avLst/>
          </a:prstGeom>
          <a:noFill/>
        </p:spPr>
        <p:txBody>
          <a:bodyPr wrap="square" lIns="0" tIns="0" rIns="0" bIns="0" anchor="ctr">
            <a:spAutoFit/>
          </a:bodyPr>
          <a:lstStyle>
            <a:defPPr>
              <a:defRPr lang="en-US"/>
            </a:defPPr>
            <a:lvl1pPr>
              <a:defRPr sz="1800"/>
            </a:lvl1pPr>
          </a:lstStyle>
          <a:p>
            <a:r>
              <a:rPr lang="en-US" dirty="0"/>
              <a:t>Review the role-based security hierarchy.</a:t>
            </a:r>
          </a:p>
        </p:txBody>
      </p:sp>
      <p:sp>
        <p:nvSpPr>
          <p:cNvPr id="8" name="Oval 7">
            <a:extLst>
              <a:ext uri="{FF2B5EF4-FFF2-40B4-BE49-F238E27FC236}">
                <a16:creationId xmlns:a16="http://schemas.microsoft.com/office/drawing/2014/main" id="{9688E6F3-ADB5-5BFB-B657-5FE5A9042BAC}"/>
              </a:ext>
            </a:extLst>
          </p:cNvPr>
          <p:cNvSpPr>
            <a:spLocks/>
          </p:cNvSpPr>
          <p:nvPr/>
        </p:nvSpPr>
        <p:spPr bwMode="auto">
          <a:xfrm>
            <a:off x="681412" y="310941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9" name="TextBox 8">
            <a:extLst>
              <a:ext uri="{FF2B5EF4-FFF2-40B4-BE49-F238E27FC236}">
                <a16:creationId xmlns:a16="http://schemas.microsoft.com/office/drawing/2014/main" id="{5BDB333C-ECAB-DEFF-6AB3-3330803FEE1B}"/>
              </a:ext>
            </a:extLst>
          </p:cNvPr>
          <p:cNvSpPr txBox="1">
            <a:spLocks/>
          </p:cNvSpPr>
          <p:nvPr/>
        </p:nvSpPr>
        <p:spPr>
          <a:xfrm>
            <a:off x="1402080" y="320030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Use and enforce permissions policies.</a:t>
            </a:r>
          </a:p>
        </p:txBody>
      </p:sp>
      <p:sp>
        <p:nvSpPr>
          <p:cNvPr id="10" name="Oval 9">
            <a:extLst>
              <a:ext uri="{FF2B5EF4-FFF2-40B4-BE49-F238E27FC236}">
                <a16:creationId xmlns:a16="http://schemas.microsoft.com/office/drawing/2014/main" id="{85734BB0-2AB9-87A3-1AED-C1451A48069C}"/>
              </a:ext>
            </a:extLst>
          </p:cNvPr>
          <p:cNvSpPr>
            <a:spLocks/>
          </p:cNvSpPr>
          <p:nvPr/>
        </p:nvSpPr>
        <p:spPr bwMode="auto">
          <a:xfrm>
            <a:off x="681412" y="3740365"/>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1" name="TextBox 10">
            <a:extLst>
              <a:ext uri="{FF2B5EF4-FFF2-40B4-BE49-F238E27FC236}">
                <a16:creationId xmlns:a16="http://schemas.microsoft.com/office/drawing/2014/main" id="{8F2C7399-1260-1CB0-3CB5-8A869890E378}"/>
              </a:ext>
            </a:extLst>
          </p:cNvPr>
          <p:cNvSpPr txBox="1">
            <a:spLocks/>
          </p:cNvSpPr>
          <p:nvPr/>
        </p:nvSpPr>
        <p:spPr>
          <a:xfrm>
            <a:off x="1402080" y="3831249"/>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Define the extensible data security framework (XDS).</a:t>
            </a:r>
          </a:p>
        </p:txBody>
      </p:sp>
      <p:sp>
        <p:nvSpPr>
          <p:cNvPr id="12" name="Oval 11">
            <a:extLst>
              <a:ext uri="{FF2B5EF4-FFF2-40B4-BE49-F238E27FC236}">
                <a16:creationId xmlns:a16="http://schemas.microsoft.com/office/drawing/2014/main" id="{0D610266-7EC8-7A43-0C2F-061A19FBCDB3}"/>
              </a:ext>
            </a:extLst>
          </p:cNvPr>
          <p:cNvSpPr>
            <a:spLocks/>
          </p:cNvSpPr>
          <p:nvPr/>
        </p:nvSpPr>
        <p:spPr bwMode="auto">
          <a:xfrm>
            <a:off x="681412" y="4371313"/>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5</a:t>
            </a:r>
          </a:p>
        </p:txBody>
      </p:sp>
      <p:sp>
        <p:nvSpPr>
          <p:cNvPr id="13" name="TextBox 12">
            <a:extLst>
              <a:ext uri="{FF2B5EF4-FFF2-40B4-BE49-F238E27FC236}">
                <a16:creationId xmlns:a16="http://schemas.microsoft.com/office/drawing/2014/main" id="{71249A43-36D5-526A-E840-52532245441E}"/>
              </a:ext>
            </a:extLst>
          </p:cNvPr>
          <p:cNvSpPr txBox="1">
            <a:spLocks/>
          </p:cNvSpPr>
          <p:nvPr/>
        </p:nvSpPr>
        <p:spPr>
          <a:xfrm>
            <a:off x="1402080" y="4462197"/>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Apply security permissions.</a:t>
            </a:r>
          </a:p>
        </p:txBody>
      </p:sp>
      <p:sp>
        <p:nvSpPr>
          <p:cNvPr id="15" name="Oval 14">
            <a:extLst>
              <a:ext uri="{FF2B5EF4-FFF2-40B4-BE49-F238E27FC236}">
                <a16:creationId xmlns:a16="http://schemas.microsoft.com/office/drawing/2014/main" id="{F4100ED2-2AA8-08CD-D380-1608D7FFA84B}"/>
              </a:ext>
            </a:extLst>
          </p:cNvPr>
          <p:cNvSpPr>
            <a:spLocks/>
          </p:cNvSpPr>
          <p:nvPr/>
        </p:nvSpPr>
        <p:spPr bwMode="auto">
          <a:xfrm>
            <a:off x="681412" y="500225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6</a:t>
            </a:r>
          </a:p>
        </p:txBody>
      </p:sp>
      <p:sp>
        <p:nvSpPr>
          <p:cNvPr id="16" name="TextBox 15">
            <a:extLst>
              <a:ext uri="{FF2B5EF4-FFF2-40B4-BE49-F238E27FC236}">
                <a16:creationId xmlns:a16="http://schemas.microsoft.com/office/drawing/2014/main" id="{F448B53B-F947-78C5-1992-AD64998BDBC7}"/>
              </a:ext>
            </a:extLst>
          </p:cNvPr>
          <p:cNvSpPr txBox="1">
            <a:spLocks/>
          </p:cNvSpPr>
          <p:nvPr/>
        </p:nvSpPr>
        <p:spPr>
          <a:xfrm>
            <a:off x="1402080" y="5093143"/>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Stay compliant with user licensing requirements.</a:t>
            </a:r>
          </a:p>
        </p:txBody>
      </p:sp>
    </p:spTree>
    <p:extLst>
      <p:ext uri="{BB962C8B-B14F-4D97-AF65-F5344CB8AC3E}">
        <p14:creationId xmlns:p14="http://schemas.microsoft.com/office/powerpoint/2010/main" val="106188508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grpSp>
        <p:nvGrpSpPr>
          <p:cNvPr id="7" name="Group 6" descr="Icon of gear and two arrow">
            <a:extLst>
              <a:ext uri="{FF2B5EF4-FFF2-40B4-BE49-F238E27FC236}">
                <a16:creationId xmlns:a16="http://schemas.microsoft.com/office/drawing/2014/main" id="{760DD824-37F4-651E-5FC2-A1CE5A4D5DB7}"/>
              </a:ext>
            </a:extLst>
          </p:cNvPr>
          <p:cNvGrpSpPr>
            <a:grpSpLocks/>
          </p:cNvGrpSpPr>
          <p:nvPr/>
        </p:nvGrpSpPr>
        <p:grpSpPr>
          <a:xfrm>
            <a:off x="590755" y="1462440"/>
            <a:ext cx="640080" cy="640080"/>
            <a:chOff x="583096" y="2327444"/>
            <a:chExt cx="640080" cy="640080"/>
          </a:xfrm>
        </p:grpSpPr>
        <p:sp>
          <p:nvSpPr>
            <p:cNvPr id="8" name="Oval 7">
              <a:extLst>
                <a:ext uri="{FF2B5EF4-FFF2-40B4-BE49-F238E27FC236}">
                  <a16:creationId xmlns:a16="http://schemas.microsoft.com/office/drawing/2014/main" id="{C49675BE-CDF2-65BB-1F25-014804E8BE05}"/>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46AA73EC-A131-AD96-5F50-C18A4FB7D59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Role-based security is used to grant access to finance and operations apps based on security roles assigned to users.</a:t>
            </a:r>
          </a:p>
        </p:txBody>
      </p:sp>
      <p:grpSp>
        <p:nvGrpSpPr>
          <p:cNvPr id="10" name="Group 9" descr="Icon of chart with a rising arrow">
            <a:extLst>
              <a:ext uri="{FF2B5EF4-FFF2-40B4-BE49-F238E27FC236}">
                <a16:creationId xmlns:a16="http://schemas.microsoft.com/office/drawing/2014/main" id="{AF0723F2-4AD6-6E07-8272-F1F940CE06E1}"/>
              </a:ext>
            </a:extLst>
          </p:cNvPr>
          <p:cNvGrpSpPr>
            <a:grpSpLocks/>
          </p:cNvGrpSpPr>
          <p:nvPr/>
        </p:nvGrpSpPr>
        <p:grpSpPr>
          <a:xfrm>
            <a:off x="590755" y="2317349"/>
            <a:ext cx="640080" cy="640080"/>
            <a:chOff x="583096" y="3371634"/>
            <a:chExt cx="640080" cy="640080"/>
          </a:xfrm>
        </p:grpSpPr>
        <p:sp>
          <p:nvSpPr>
            <p:cNvPr id="11" name="Oval 10">
              <a:extLst>
                <a:ext uri="{FF2B5EF4-FFF2-40B4-BE49-F238E27FC236}">
                  <a16:creationId xmlns:a16="http://schemas.microsoft.com/office/drawing/2014/main" id="{3F10E034-6BDD-03B1-63D3-B4DF20F38F6D}"/>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inancial_E7BB">
              <a:extLst>
                <a:ext uri="{FF2B5EF4-FFF2-40B4-BE49-F238E27FC236}">
                  <a16:creationId xmlns:a16="http://schemas.microsoft.com/office/drawing/2014/main" id="{772B2D94-5A2C-036B-5EDB-A127F40DE8AE}"/>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Users must have an authenticated Microsoft Azure Active Directory (Azure AD) account to be assigned a role and access the apps.</a:t>
            </a:r>
          </a:p>
        </p:txBody>
      </p:sp>
      <p:grpSp>
        <p:nvGrpSpPr>
          <p:cNvPr id="13" name="Group 12" descr="Icon of calendar">
            <a:extLst>
              <a:ext uri="{FF2B5EF4-FFF2-40B4-BE49-F238E27FC236}">
                <a16:creationId xmlns:a16="http://schemas.microsoft.com/office/drawing/2014/main" id="{D0F67ADD-4EC6-BA75-C2DC-B3790C5E7EC2}"/>
              </a:ext>
            </a:extLst>
          </p:cNvPr>
          <p:cNvGrpSpPr>
            <a:grpSpLocks/>
          </p:cNvGrpSpPr>
          <p:nvPr/>
        </p:nvGrpSpPr>
        <p:grpSpPr>
          <a:xfrm>
            <a:off x="590755" y="3166068"/>
            <a:ext cx="640080" cy="640080"/>
            <a:chOff x="583096" y="4105259"/>
            <a:chExt cx="640080" cy="640080"/>
          </a:xfrm>
        </p:grpSpPr>
        <p:sp>
          <p:nvSpPr>
            <p:cNvPr id="14" name="Oval 13">
              <a:extLst>
                <a:ext uri="{FF2B5EF4-FFF2-40B4-BE49-F238E27FC236}">
                  <a16:creationId xmlns:a16="http://schemas.microsoft.com/office/drawing/2014/main" id="{C0D0571E-9BD3-DDB3-CA7B-ACDCC47D0969}"/>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alendar">
              <a:extLst>
                <a:ext uri="{FF2B5EF4-FFF2-40B4-BE49-F238E27FC236}">
                  <a16:creationId xmlns:a16="http://schemas.microsoft.com/office/drawing/2014/main" id="{4623EF30-C55A-7D7F-F203-2BAA2AB747E4}"/>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Security roles are aligned with the organization’s structure and are based on daily job responsibilities.</a:t>
            </a:r>
          </a:p>
        </p:txBody>
      </p:sp>
      <p:grpSp>
        <p:nvGrpSpPr>
          <p:cNvPr id="16" name="Group 15" descr="Icon of crosshair">
            <a:extLst>
              <a:ext uri="{FF2B5EF4-FFF2-40B4-BE49-F238E27FC236}">
                <a16:creationId xmlns:a16="http://schemas.microsoft.com/office/drawing/2014/main" id="{CCA5616C-BE90-12E7-0D1E-C34E002D0B44}"/>
              </a:ext>
            </a:extLst>
          </p:cNvPr>
          <p:cNvGrpSpPr>
            <a:grpSpLocks/>
          </p:cNvGrpSpPr>
          <p:nvPr/>
        </p:nvGrpSpPr>
        <p:grpSpPr>
          <a:xfrm>
            <a:off x="590755" y="4025448"/>
            <a:ext cx="640080" cy="640080"/>
            <a:chOff x="583096" y="5111933"/>
            <a:chExt cx="640080" cy="640080"/>
          </a:xfrm>
        </p:grpSpPr>
        <p:sp>
          <p:nvSpPr>
            <p:cNvPr id="18" name="Oval 17">
              <a:extLst>
                <a:ext uri="{FF2B5EF4-FFF2-40B4-BE49-F238E27FC236}">
                  <a16:creationId xmlns:a16="http://schemas.microsoft.com/office/drawing/2014/main" id="{03AFB864-2CD6-B2D6-30FE-B39FD608F93B}"/>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3BEE8E88-0123-2BB3-64A0-97485273C454}"/>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Roles contain duties, privileges, and permissions that control access to system components.</a:t>
            </a:r>
          </a:p>
        </p:txBody>
      </p:sp>
      <p:grpSp>
        <p:nvGrpSpPr>
          <p:cNvPr id="38" name="Group 37" descr="Icon of a clipboard with a checklist">
            <a:extLst>
              <a:ext uri="{FF2B5EF4-FFF2-40B4-BE49-F238E27FC236}">
                <a16:creationId xmlns:a16="http://schemas.microsoft.com/office/drawing/2014/main" id="{77516678-68D8-8E11-E1A0-F701E28885F9}"/>
              </a:ext>
            </a:extLst>
          </p:cNvPr>
          <p:cNvGrpSpPr/>
          <p:nvPr/>
        </p:nvGrpSpPr>
        <p:grpSpPr>
          <a:xfrm>
            <a:off x="590755" y="4884828"/>
            <a:ext cx="640080" cy="640080"/>
            <a:chOff x="590755" y="4884828"/>
            <a:chExt cx="640080" cy="640080"/>
          </a:xfrm>
        </p:grpSpPr>
        <p:sp>
          <p:nvSpPr>
            <p:cNvPr id="33" name="Oval 32">
              <a:extLst>
                <a:ext uri="{FF2B5EF4-FFF2-40B4-BE49-F238E27FC236}">
                  <a16:creationId xmlns:a16="http://schemas.microsoft.com/office/drawing/2014/main" id="{45808750-B1CC-A7FB-A201-4B2FD8FBCED4}"/>
                </a:ext>
                <a:ext uri="{C183D7F6-B498-43B3-948B-1728B52AA6E4}">
                  <adec:decorative xmlns:adec="http://schemas.microsoft.com/office/drawing/2017/decorative" val="1"/>
                </a:ext>
              </a:extLst>
            </p:cNvPr>
            <p:cNvSpPr>
              <a:spLocks noChangeAspect="1"/>
            </p:cNvSpPr>
            <p:nvPr/>
          </p:nvSpPr>
          <p:spPr bwMode="auto">
            <a:xfrm>
              <a:off x="590755" y="4884828"/>
              <a:ext cx="640080" cy="64008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rackers_EADF">
              <a:extLst>
                <a:ext uri="{FF2B5EF4-FFF2-40B4-BE49-F238E27FC236}">
                  <a16:creationId xmlns:a16="http://schemas.microsoft.com/office/drawing/2014/main" id="{B50C917A-692E-D0AC-33D9-54706DD3CC16}"/>
                </a:ext>
                <a:ext uri="{C183D7F6-B498-43B3-948B-1728B52AA6E4}">
                  <adec:decorative xmlns:adec="http://schemas.microsoft.com/office/drawing/2017/decorative" val="1"/>
                </a:ext>
              </a:extLst>
            </p:cNvPr>
            <p:cNvSpPr>
              <a:spLocks noChangeAspect="1" noEditPoints="1"/>
            </p:cNvSpPr>
            <p:nvPr/>
          </p:nvSpPr>
          <p:spPr bwMode="auto">
            <a:xfrm>
              <a:off x="776674" y="502198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Business managers can control user access as their business needs change after security roles, duties, and privileges have been set up.</a:t>
            </a:r>
          </a:p>
        </p:txBody>
      </p:sp>
    </p:spTree>
    <p:extLst>
      <p:ext uri="{BB962C8B-B14F-4D97-AF65-F5344CB8AC3E}">
        <p14:creationId xmlns:p14="http://schemas.microsoft.com/office/powerpoint/2010/main" val="25657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and Modify Duties, Privileges, and Permissions</a:t>
            </a:r>
          </a:p>
        </p:txBody>
      </p:sp>
      <p:sp>
        <p:nvSpPr>
          <p:cNvPr id="4" name="Text Placeholder 3">
            <a:extLst>
              <a:ext uri="{FF2B5EF4-FFF2-40B4-BE49-F238E27FC236}">
                <a16:creationId xmlns:a16="http://schemas.microsoft.com/office/drawing/2014/main" id="{BA3F7B94-50B5-0213-0D18-FF4612F7F3C5}"/>
              </a:ext>
            </a:extLst>
          </p:cNvPr>
          <p:cNvSpPr>
            <a:spLocks noGrp="1"/>
          </p:cNvSpPr>
          <p:nvPr>
            <p:ph type="body" sz="quarter" idx="15"/>
          </p:nvPr>
        </p:nvSpPr>
        <p:spPr>
          <a:xfrm>
            <a:off x="586389" y="1581150"/>
            <a:ext cx="3216354" cy="4390946"/>
          </a:xfrm>
        </p:spPr>
        <p:txBody>
          <a:bodyPr/>
          <a:lstStyle/>
          <a:p>
            <a:pPr marL="171450" indent="-171450">
              <a:spcBef>
                <a:spcPts val="400"/>
              </a:spcBef>
              <a:spcAft>
                <a:spcPts val="400"/>
              </a:spcAft>
            </a:pPr>
            <a:r>
              <a:rPr lang="en-US" sz="1400" dirty="0"/>
              <a:t>Finance and operations apps come with predefined roles, duties, privileges, and permissions.</a:t>
            </a:r>
          </a:p>
          <a:p>
            <a:pPr marL="171450" indent="-171450">
              <a:spcBef>
                <a:spcPts val="400"/>
              </a:spcBef>
              <a:spcAft>
                <a:spcPts val="400"/>
              </a:spcAft>
            </a:pPr>
            <a:r>
              <a:rPr lang="en-US" sz="1400" dirty="0"/>
              <a:t>New roles, duties, privileges, or permissions can be created in Visual Studio.</a:t>
            </a:r>
          </a:p>
          <a:p>
            <a:pPr marL="171450" indent="-171450">
              <a:spcBef>
                <a:spcPts val="400"/>
              </a:spcBef>
              <a:spcAft>
                <a:spcPts val="400"/>
              </a:spcAft>
            </a:pPr>
            <a:r>
              <a:rPr lang="en-US" sz="1400" dirty="0"/>
              <a:t>Security roles should be managed by a system administrator in Visual Studio.</a:t>
            </a:r>
          </a:p>
          <a:p>
            <a:pPr marL="171450" indent="-171450">
              <a:spcBef>
                <a:spcPts val="400"/>
              </a:spcBef>
              <a:spcAft>
                <a:spcPts val="400"/>
              </a:spcAft>
            </a:pPr>
            <a:r>
              <a:rPr lang="en-US" sz="1400" dirty="0"/>
              <a:t>Permissions are the most granular access to the apps and are assigned within privileges.</a:t>
            </a:r>
          </a:p>
          <a:p>
            <a:pPr marL="171450" indent="-171450">
              <a:spcBef>
                <a:spcPts val="400"/>
              </a:spcBef>
              <a:spcAft>
                <a:spcPts val="400"/>
              </a:spcAft>
            </a:pPr>
            <a:r>
              <a:rPr lang="en-US" sz="1400" dirty="0"/>
              <a:t>Privileges are composed of permissions and represent tasks, while duties are composed of privileges and represent parts of a business process.</a:t>
            </a:r>
          </a:p>
          <a:p>
            <a:pPr marL="171450" indent="-171450">
              <a:spcBef>
                <a:spcPts val="400"/>
              </a:spcBef>
              <a:spcAft>
                <a:spcPts val="400"/>
              </a:spcAft>
            </a:pPr>
            <a:r>
              <a:rPr lang="en-US" sz="1400" dirty="0"/>
              <a:t>Roles apply across all companies and organizations but can be specified for a user in a role.</a:t>
            </a:r>
          </a:p>
        </p:txBody>
      </p:sp>
      <p:pic>
        <p:nvPicPr>
          <p:cNvPr id="9" name="Picture 8" descr="This flow shows the hierarchy of security in finance and operations apps from role to duty to privilege to permission.">
            <a:extLst>
              <a:ext uri="{FF2B5EF4-FFF2-40B4-BE49-F238E27FC236}">
                <a16:creationId xmlns:a16="http://schemas.microsoft.com/office/drawing/2014/main" id="{C4B6D3AB-F59B-A2AF-E565-A4C7083D9614}"/>
              </a:ext>
            </a:extLst>
          </p:cNvPr>
          <p:cNvPicPr>
            <a:picLocks noChangeArrowheads="1"/>
          </p:cNvPicPr>
          <p:nvPr/>
        </p:nvPicPr>
        <p:blipFill rotWithShape="1">
          <a:blip r:embed="rId3">
            <a:extLst>
              <a:ext uri="{28A0092B-C50C-407E-A947-70E740481C1C}">
                <a14:useLocalDpi xmlns:a14="http://schemas.microsoft.com/office/drawing/2010/main" val="0"/>
              </a:ext>
            </a:extLst>
          </a:blip>
          <a:srcRect t="-7361" b="-7361"/>
          <a:stretch/>
        </p:blipFill>
        <p:spPr bwMode="auto">
          <a:xfrm>
            <a:off x="4064000" y="1581150"/>
            <a:ext cx="7535862" cy="44307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4417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Enforce Permissions Policy</a:t>
            </a:r>
          </a:p>
        </p:txBody>
      </p:sp>
      <p:sp>
        <p:nvSpPr>
          <p:cNvPr id="4" name="Text Placeholder 3">
            <a:extLst>
              <a:ext uri="{FF2B5EF4-FFF2-40B4-BE49-F238E27FC236}">
                <a16:creationId xmlns:a16="http://schemas.microsoft.com/office/drawing/2014/main" id="{79E9D946-8167-B146-736A-D444F6B513CA}"/>
              </a:ext>
            </a:extLst>
          </p:cNvPr>
          <p:cNvSpPr>
            <a:spLocks noGrp="1"/>
          </p:cNvSpPr>
          <p:nvPr>
            <p:ph type="body" sz="quarter" idx="15"/>
          </p:nvPr>
        </p:nvSpPr>
        <p:spPr>
          <a:xfrm>
            <a:off x="586389" y="1581150"/>
            <a:ext cx="3236020" cy="4144724"/>
          </a:xfrm>
        </p:spPr>
        <p:txBody>
          <a:bodyPr/>
          <a:lstStyle/>
          <a:p>
            <a:pPr marL="228600" indent="-228600">
              <a:spcBef>
                <a:spcPts val="400"/>
              </a:spcBef>
              <a:spcAft>
                <a:spcPts val="400"/>
              </a:spcAft>
            </a:pPr>
            <a:r>
              <a:rPr lang="en-US" dirty="0"/>
              <a:t>Permissions policies are used in </a:t>
            </a:r>
            <a:br>
              <a:rPr lang="en-US" dirty="0"/>
            </a:br>
            <a:r>
              <a:rPr lang="en-US" dirty="0"/>
              <a:t>role-based security to grant users access for specific purposes.</a:t>
            </a:r>
          </a:p>
          <a:p>
            <a:pPr marL="228600" indent="-228600">
              <a:spcBef>
                <a:spcPts val="400"/>
              </a:spcBef>
              <a:spcAft>
                <a:spcPts val="400"/>
              </a:spcAft>
            </a:pPr>
            <a:r>
              <a:rPr lang="en-US" dirty="0"/>
              <a:t>Queries are used to specify criteria for returned records and field security profiles can be created to restrict access to certain fields. </a:t>
            </a:r>
          </a:p>
          <a:p>
            <a:pPr marL="228600" indent="-228600">
              <a:spcBef>
                <a:spcPts val="400"/>
              </a:spcBef>
              <a:spcAft>
                <a:spcPts val="400"/>
              </a:spcAft>
            </a:pPr>
            <a:r>
              <a:rPr lang="en-US" dirty="0"/>
              <a:t>Permissions policies can be added through the Solution Explorer window and can specify details such as the query, Primary Table, and Context Type. They can be used to grant access to various areas of finance and operations apps.</a:t>
            </a:r>
          </a:p>
        </p:txBody>
      </p:sp>
      <p:sp>
        <p:nvSpPr>
          <p:cNvPr id="11" name="Rectangle 10">
            <a:extLst>
              <a:ext uri="{FF2B5EF4-FFF2-40B4-BE49-F238E27FC236}">
                <a16:creationId xmlns:a16="http://schemas.microsoft.com/office/drawing/2014/main" id="{D2C3E723-F3C5-A223-3A7C-BD9C6BB43210}"/>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chemeClr val="bg1"/>
          </a:solidFill>
          <a:ln w="25400">
            <a:solidFill>
              <a:srgbClr val="C73ECC"/>
            </a:solidFill>
          </a:ln>
        </p:spPr>
        <p:txBody>
          <a:bodyPr tIns="91440" bIns="91440"/>
          <a:lstStyle/>
          <a:p>
            <a:pPr>
              <a:spcBef>
                <a:spcPts val="200"/>
              </a:spcBef>
              <a:spcAft>
                <a:spcPts val="400"/>
              </a:spcAft>
              <a:buSzPct val="90000"/>
            </a:pPr>
            <a:endParaRPr lang="en-US" sz="1600" dirty="0"/>
          </a:p>
        </p:txBody>
      </p:sp>
      <p:pic>
        <p:nvPicPr>
          <p:cNvPr id="9" name="Picture 2" descr="RetailCustomer security policy Properties window.">
            <a:extLst>
              <a:ext uri="{FF2B5EF4-FFF2-40B4-BE49-F238E27FC236}">
                <a16:creationId xmlns:a16="http://schemas.microsoft.com/office/drawing/2014/main" id="{FC4FAD2E-F208-377E-9038-FE927B867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749" y="1724823"/>
            <a:ext cx="3400425"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operties window for the FMSelfServpolicy.">
            <a:extLst>
              <a:ext uri="{FF2B5EF4-FFF2-40B4-BE49-F238E27FC236}">
                <a16:creationId xmlns:a16="http://schemas.microsoft.com/office/drawing/2014/main" id="{AED999D9-A164-C4BD-49A3-4544B2886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946" y="1720060"/>
            <a:ext cx="336232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54848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Extensible Data Security Framework</a:t>
            </a:r>
          </a:p>
        </p:txBody>
      </p:sp>
      <p:sp>
        <p:nvSpPr>
          <p:cNvPr id="9" name="Text Placeholder 8">
            <a:extLst>
              <a:ext uri="{FF2B5EF4-FFF2-40B4-BE49-F238E27FC236}">
                <a16:creationId xmlns:a16="http://schemas.microsoft.com/office/drawing/2014/main" id="{989A14DC-5CAB-F76D-C16F-00FBE8E473D9}"/>
              </a:ext>
            </a:extLst>
          </p:cNvPr>
          <p:cNvSpPr>
            <a:spLocks noGrp="1"/>
          </p:cNvSpPr>
          <p:nvPr>
            <p:ph type="body" sz="quarter" idx="16"/>
          </p:nvPr>
        </p:nvSpPr>
        <p:spPr>
          <a:xfrm>
            <a:off x="584200" y="1594155"/>
            <a:ext cx="5219700" cy="553998"/>
          </a:xfrm>
        </p:spPr>
        <p:txBody>
          <a:bodyPr/>
          <a:lstStyle/>
          <a:p>
            <a:r>
              <a:rPr lang="en-US" sz="1800" dirty="0"/>
              <a:t>Introduction of extensible data security (XDS) framework.</a:t>
            </a:r>
          </a:p>
        </p:txBody>
      </p:sp>
      <p:sp>
        <p:nvSpPr>
          <p:cNvPr id="8" name="Text Placeholder 7">
            <a:extLst>
              <a:ext uri="{FF2B5EF4-FFF2-40B4-BE49-F238E27FC236}">
                <a16:creationId xmlns:a16="http://schemas.microsoft.com/office/drawing/2014/main" id="{EA0BC000-252B-00A5-55BE-43FA367FB960}"/>
              </a:ext>
            </a:extLst>
          </p:cNvPr>
          <p:cNvSpPr>
            <a:spLocks noGrp="1"/>
          </p:cNvSpPr>
          <p:nvPr>
            <p:ph type="body" sz="quarter" idx="15"/>
          </p:nvPr>
        </p:nvSpPr>
        <p:spPr>
          <a:xfrm>
            <a:off x="586390" y="2479464"/>
            <a:ext cx="5217510" cy="3016210"/>
          </a:xfrm>
        </p:spPr>
        <p:txBody>
          <a:bodyPr/>
          <a:lstStyle/>
          <a:p>
            <a:pPr marL="228600" indent="-228600">
              <a:spcBef>
                <a:spcPts val="0"/>
              </a:spcBef>
              <a:spcAft>
                <a:spcPts val="600"/>
              </a:spcAft>
            </a:pPr>
            <a:r>
              <a:rPr lang="en-US" dirty="0"/>
              <a:t>Authorization is used to grant access to tables, fields, and rows in finance and operations apps user interface. </a:t>
            </a:r>
          </a:p>
          <a:p>
            <a:pPr marL="228600" indent="-228600">
              <a:spcBef>
                <a:spcPts val="0"/>
              </a:spcBef>
              <a:spcAft>
                <a:spcPts val="600"/>
              </a:spcAft>
            </a:pPr>
            <a:r>
              <a:rPr lang="en-US" dirty="0"/>
              <a:t>Data security is used to restrict or deny access to those elements. </a:t>
            </a:r>
          </a:p>
          <a:p>
            <a:pPr marL="228600" indent="-228600">
              <a:spcBef>
                <a:spcPts val="0"/>
              </a:spcBef>
              <a:spcAft>
                <a:spcPts val="600"/>
              </a:spcAft>
            </a:pPr>
            <a:r>
              <a:rPr lang="en-US" dirty="0"/>
              <a:t>The extensible data security (XDS) framework is used </a:t>
            </a:r>
            <a:br>
              <a:rPr lang="en-US" dirty="0"/>
            </a:br>
            <a:r>
              <a:rPr lang="en-US" dirty="0"/>
              <a:t>to assign data security policies to security roles.</a:t>
            </a:r>
          </a:p>
          <a:p>
            <a:pPr marL="228600" indent="-228600">
              <a:spcBef>
                <a:spcPts val="0"/>
              </a:spcBef>
              <a:spcAft>
                <a:spcPts val="600"/>
              </a:spcAft>
            </a:pPr>
            <a:r>
              <a:rPr lang="en-US" dirty="0"/>
              <a:t>XDS is an evolution of record-level security (RLS) </a:t>
            </a:r>
            <a:br>
              <a:rPr lang="en-US" dirty="0"/>
            </a:br>
            <a:r>
              <a:rPr lang="en-US" dirty="0"/>
              <a:t>that allows the administrators to secure data in </a:t>
            </a:r>
            <a:br>
              <a:rPr lang="en-US" dirty="0"/>
            </a:br>
            <a:r>
              <a:rPr lang="en-US" dirty="0"/>
              <a:t>shared tables. </a:t>
            </a:r>
          </a:p>
          <a:p>
            <a:pPr marL="228600" indent="-228600">
              <a:spcBef>
                <a:spcPts val="0"/>
              </a:spcBef>
              <a:spcAft>
                <a:spcPts val="600"/>
              </a:spcAft>
            </a:pPr>
            <a:r>
              <a:rPr lang="en-US" dirty="0"/>
              <a:t>XDS policies are enforced regardless of how the data is being accessed. </a:t>
            </a:r>
          </a:p>
        </p:txBody>
      </p:sp>
      <p:sp>
        <p:nvSpPr>
          <p:cNvPr id="10" name="Text Placeholder 9">
            <a:extLst>
              <a:ext uri="{FF2B5EF4-FFF2-40B4-BE49-F238E27FC236}">
                <a16:creationId xmlns:a16="http://schemas.microsoft.com/office/drawing/2014/main" id="{FA60C2F0-3646-F50A-06C8-0EE90633F53B}"/>
              </a:ext>
            </a:extLst>
          </p:cNvPr>
          <p:cNvSpPr>
            <a:spLocks noGrp="1"/>
          </p:cNvSpPr>
          <p:nvPr>
            <p:ph type="body" sz="quarter" idx="19"/>
          </p:nvPr>
        </p:nvSpPr>
        <p:spPr>
          <a:xfrm>
            <a:off x="6244220" y="1594155"/>
            <a:ext cx="5219700" cy="276999"/>
          </a:xfrm>
        </p:spPr>
        <p:txBody>
          <a:bodyPr/>
          <a:lstStyle/>
          <a:p>
            <a:r>
              <a:rPr lang="en-US" sz="1800" dirty="0"/>
              <a:t>The flow for an XDS policy is as follows:</a:t>
            </a:r>
          </a:p>
        </p:txBody>
      </p:sp>
      <p:sp>
        <p:nvSpPr>
          <p:cNvPr id="11" name="Text Placeholder 10">
            <a:extLst>
              <a:ext uri="{FF2B5EF4-FFF2-40B4-BE49-F238E27FC236}">
                <a16:creationId xmlns:a16="http://schemas.microsoft.com/office/drawing/2014/main" id="{3504A5DD-EB37-5680-3555-0D2B15F5BFFA}"/>
              </a:ext>
            </a:extLst>
          </p:cNvPr>
          <p:cNvSpPr>
            <a:spLocks noGrp="1"/>
          </p:cNvSpPr>
          <p:nvPr>
            <p:ph type="body" sz="quarter" idx="20"/>
          </p:nvPr>
        </p:nvSpPr>
        <p:spPr>
          <a:xfrm>
            <a:off x="6253664" y="2479464"/>
            <a:ext cx="5187106" cy="2939266"/>
          </a:xfrm>
        </p:spPr>
        <p:txBody>
          <a:bodyPr/>
          <a:lstStyle/>
          <a:p>
            <a:pPr marL="228600" lvl="1" indent="-228600">
              <a:spcBef>
                <a:spcPts val="0"/>
              </a:spcBef>
              <a:spcAft>
                <a:spcPts val="600"/>
              </a:spcAft>
            </a:pPr>
            <a:r>
              <a:rPr lang="en-US" sz="1600" dirty="0">
                <a:cs typeface="Segoe UI" panose="020B0502040204020203" pitchFamily="34" charset="0"/>
              </a:rPr>
              <a:t>Start with a query to define the filters or limits that should be placed on the primary table or tables.</a:t>
            </a:r>
          </a:p>
          <a:p>
            <a:pPr marL="228600" lvl="1" indent="-228600">
              <a:spcBef>
                <a:spcPts val="0"/>
              </a:spcBef>
              <a:spcAft>
                <a:spcPts val="600"/>
              </a:spcAft>
            </a:pPr>
            <a:r>
              <a:rPr lang="en-US" sz="1600" dirty="0">
                <a:cs typeface="Segoe UI" panose="020B0502040204020203" pitchFamily="34" charset="0"/>
              </a:rPr>
              <a:t>Create a security policy that links to the query and primary table for which you want to restrict data access.</a:t>
            </a:r>
          </a:p>
          <a:p>
            <a:pPr marL="228600" lvl="1" indent="-228600">
              <a:spcBef>
                <a:spcPts val="0"/>
              </a:spcBef>
              <a:spcAft>
                <a:spcPts val="600"/>
              </a:spcAft>
            </a:pPr>
            <a:r>
              <a:rPr lang="en-US" sz="1600" dirty="0">
                <a:cs typeface="Segoe UI" panose="020B0502040204020203" pitchFamily="34" charset="0"/>
              </a:rPr>
              <a:t>Define the context for the rule. This could be based on a string, which would require additional development, or based on a role or group of roles.</a:t>
            </a:r>
          </a:p>
          <a:p>
            <a:pPr marL="228600" lvl="1" indent="-228600">
              <a:spcBef>
                <a:spcPts val="0"/>
              </a:spcBef>
              <a:spcAft>
                <a:spcPts val="600"/>
              </a:spcAft>
            </a:pPr>
            <a:r>
              <a:rPr lang="en-US" sz="1600" dirty="0">
                <a:cs typeface="Segoe UI" panose="020B0502040204020203" pitchFamily="34" charset="0"/>
              </a:rPr>
              <a:t>Define the list of constrained tables, which are related tables that store data from the primary tables for which you are attempting to restrict a subset of data.</a:t>
            </a:r>
          </a:p>
        </p:txBody>
      </p:sp>
    </p:spTree>
    <p:extLst>
      <p:ext uri="{BB962C8B-B14F-4D97-AF65-F5344CB8AC3E}">
        <p14:creationId xmlns:p14="http://schemas.microsoft.com/office/powerpoint/2010/main" val="17774465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Create and Build Projects</a:t>
            </a:r>
          </a:p>
        </p:txBody>
      </p:sp>
      <p:sp>
        <p:nvSpPr>
          <p:cNvPr id="8" name="Text Placeholder 7">
            <a:extLst>
              <a:ext uri="{FF2B5EF4-FFF2-40B4-BE49-F238E27FC236}">
                <a16:creationId xmlns:a16="http://schemas.microsoft.com/office/drawing/2014/main" id="{593C9E32-EBE4-3979-FFC4-A7A3170B7ED3}"/>
              </a:ext>
            </a:extLst>
          </p:cNvPr>
          <p:cNvSpPr>
            <a:spLocks noGrp="1"/>
          </p:cNvSpPr>
          <p:nvPr>
            <p:ph type="body" sz="quarter" idx="15"/>
          </p:nvPr>
        </p:nvSpPr>
        <p:spPr>
          <a:xfrm>
            <a:off x="586389" y="1594155"/>
            <a:ext cx="3461355" cy="4401205"/>
          </a:xfrm>
        </p:spPr>
        <p:txBody>
          <a:bodyPr/>
          <a:lstStyle/>
          <a:p>
            <a:pPr marL="231775" indent="-231775">
              <a:spcBef>
                <a:spcPts val="600"/>
              </a:spcBef>
              <a:spcAft>
                <a:spcPts val="600"/>
              </a:spcAft>
            </a:pPr>
            <a:r>
              <a:rPr lang="en-US" dirty="0"/>
              <a:t>Projects in Visual Studio contain elements, which are stored as metadata when they are built. The metadata is then used by the application to run your extensions.</a:t>
            </a:r>
          </a:p>
          <a:p>
            <a:pPr marL="231775" indent="-231775">
              <a:spcBef>
                <a:spcPts val="600"/>
              </a:spcBef>
              <a:spcAft>
                <a:spcPts val="600"/>
              </a:spcAft>
            </a:pPr>
            <a:r>
              <a:rPr lang="en-US" dirty="0"/>
              <a:t>To create a new project, go to File, then New, and then select Project or hold Ctrl + Shift while pressing the N key. </a:t>
            </a:r>
          </a:p>
          <a:p>
            <a:pPr marL="231775" indent="-231775">
              <a:spcBef>
                <a:spcPts val="600"/>
              </a:spcBef>
              <a:spcAft>
                <a:spcPts val="600"/>
              </a:spcAft>
            </a:pPr>
            <a:r>
              <a:rPr lang="en-US" dirty="0"/>
              <a:t>To build models, select Build Models from Dynamics 365 menu and select which models to build.</a:t>
            </a:r>
          </a:p>
          <a:p>
            <a:pPr marL="231775" indent="-231775">
              <a:spcBef>
                <a:spcPts val="600"/>
              </a:spcBef>
              <a:spcAft>
                <a:spcPts val="600"/>
              </a:spcAft>
            </a:pPr>
            <a:r>
              <a:rPr lang="en-US" dirty="0"/>
              <a:t>Screenshot of the Visual Studio Build menu:</a:t>
            </a:r>
          </a:p>
        </p:txBody>
      </p:sp>
      <p:pic>
        <p:nvPicPr>
          <p:cNvPr id="12" name="Picture 2" descr="Screenshot of the Visual Studio Build menu.">
            <a:extLst>
              <a:ext uri="{FF2B5EF4-FFF2-40B4-BE49-F238E27FC236}">
                <a16:creationId xmlns:a16="http://schemas.microsoft.com/office/drawing/2014/main" id="{96E6C212-2644-CE19-7BAA-6614E0E8A090}"/>
              </a:ext>
            </a:extLst>
          </p:cNvPr>
          <p:cNvPicPr>
            <a:picLocks noChangeArrowheads="1"/>
          </p:cNvPicPr>
          <p:nvPr/>
        </p:nvPicPr>
        <p:blipFill rotWithShape="1">
          <a:blip r:embed="rId3">
            <a:extLst>
              <a:ext uri="{28A0092B-C50C-407E-A947-70E740481C1C}">
                <a14:useLocalDpi xmlns:a14="http://schemas.microsoft.com/office/drawing/2010/main" val="0"/>
              </a:ext>
            </a:extLst>
          </a:blip>
          <a:srcRect t="-16803" b="-16803"/>
          <a:stretch/>
        </p:blipFill>
        <p:spPr bwMode="auto">
          <a:xfrm>
            <a:off x="4206240" y="1581150"/>
            <a:ext cx="7393622" cy="44307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7242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Apply Security Permissions</a:t>
            </a:r>
          </a:p>
        </p:txBody>
      </p:sp>
      <p:pic>
        <p:nvPicPr>
          <p:cNvPr id="6146" name="Picture 2" descr="Screenshot of the Security configuration page.">
            <a:extLst>
              <a:ext uri="{FF2B5EF4-FFF2-40B4-BE49-F238E27FC236}">
                <a16:creationId xmlns:a16="http://schemas.microsoft.com/office/drawing/2014/main" id="{45E466B7-FF0F-A09D-4782-783749E70727}"/>
              </a:ext>
            </a:extLst>
          </p:cNvPr>
          <p:cNvPicPr>
            <a:picLocks noChangeArrowheads="1"/>
          </p:cNvPicPr>
          <p:nvPr/>
        </p:nvPicPr>
        <p:blipFill rotWithShape="1">
          <a:blip r:embed="rId3">
            <a:extLst>
              <a:ext uri="{28A0092B-C50C-407E-A947-70E740481C1C}">
                <a14:useLocalDpi xmlns:a14="http://schemas.microsoft.com/office/drawing/2010/main" val="0"/>
              </a:ext>
            </a:extLst>
          </a:blip>
          <a:srcRect l="-28255" r="-28255"/>
          <a:stretch/>
        </p:blipFill>
        <p:spPr bwMode="auto">
          <a:xfrm>
            <a:off x="0" y="1152765"/>
            <a:ext cx="12192000" cy="3444634"/>
          </a:xfrm>
          <a:prstGeom prst="rect">
            <a:avLst/>
          </a:prstGeom>
          <a:solidFill>
            <a:schemeClr val="bg1"/>
          </a:solidFill>
          <a:ln w="25400">
            <a:solidFill>
              <a:srgbClr val="C73ECC"/>
            </a:solidFill>
          </a:ln>
        </p:spPr>
      </p:pic>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5"/>
          </p:nvPr>
        </p:nvSpPr>
        <p:spPr>
          <a:xfrm>
            <a:off x="586389" y="4956105"/>
            <a:ext cx="11023643" cy="1015663"/>
          </a:xfrm>
        </p:spPr>
        <p:txBody>
          <a:bodyPr/>
          <a:lstStyle/>
          <a:p>
            <a:r>
              <a:rPr lang="en-US" sz="2200" dirty="0"/>
              <a:t>Users are assigned to security roles in the System administration module in finance </a:t>
            </a:r>
            <a:br>
              <a:rPr lang="en-US" sz="2200" dirty="0"/>
            </a:br>
            <a:r>
              <a:rPr lang="en-US" sz="2200" dirty="0"/>
              <a:t>and operations apps by going </a:t>
            </a:r>
            <a:r>
              <a:rPr lang="en-US" sz="2200" b="1" dirty="0"/>
              <a:t>to Security administration &gt; Security &gt; Security configuration</a:t>
            </a:r>
            <a:r>
              <a:rPr lang="en-US" sz="2200" dirty="0"/>
              <a:t>.</a:t>
            </a:r>
          </a:p>
        </p:txBody>
      </p:sp>
    </p:spTree>
    <p:extLst>
      <p:ext uri="{BB962C8B-B14F-4D97-AF65-F5344CB8AC3E}">
        <p14:creationId xmlns:p14="http://schemas.microsoft.com/office/powerpoint/2010/main" val="14380349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Create a New Security Role and Add Duties</a:t>
            </a:r>
          </a:p>
        </p:txBody>
      </p:sp>
      <p:sp>
        <p:nvSpPr>
          <p:cNvPr id="40" name="Text Placeholder 39">
            <a:extLst>
              <a:ext uri="{FF2B5EF4-FFF2-40B4-BE49-F238E27FC236}">
                <a16:creationId xmlns:a16="http://schemas.microsoft.com/office/drawing/2014/main" id="{A9E98BB5-BF58-A63F-49D2-7FE414D93110}"/>
              </a:ext>
            </a:extLst>
          </p:cNvPr>
          <p:cNvSpPr>
            <a:spLocks noGrp="1"/>
          </p:cNvSpPr>
          <p:nvPr>
            <p:ph type="body" sz="quarter" idx="17"/>
          </p:nvPr>
        </p:nvSpPr>
        <p:spPr>
          <a:xfrm>
            <a:off x="4356039" y="1926472"/>
            <a:ext cx="7243823" cy="1384995"/>
          </a:xfrm>
        </p:spPr>
        <p:txBody>
          <a:bodyPr/>
          <a:lstStyle/>
          <a:p>
            <a:r>
              <a:rPr lang="en-US" dirty="0"/>
              <a:t>Scenario: The finance and operations apps developer has been asked by the Fleet Management company to create a new role based on a new position that they are filling for a Fleet Service Manager. The manager needs duties to manage cars and customers, as well as the basic duties that are associated with Fleet Management.</a:t>
            </a:r>
          </a:p>
        </p:txBody>
      </p:sp>
      <p:sp>
        <p:nvSpPr>
          <p:cNvPr id="43" name="Text Placeholder 41">
            <a:extLst>
              <a:ext uri="{FF2B5EF4-FFF2-40B4-BE49-F238E27FC236}">
                <a16:creationId xmlns:a16="http://schemas.microsoft.com/office/drawing/2014/main" id="{A0BA5E65-1C7E-7F15-09F0-FD23A6677730}"/>
              </a:ext>
            </a:extLst>
          </p:cNvPr>
          <p:cNvSpPr>
            <a:spLocks noGrp="1"/>
          </p:cNvSpPr>
          <p:nvPr>
            <p:ph type="body" sz="quarter" idx="35"/>
          </p:nvPr>
        </p:nvSpPr>
        <p:spPr>
          <a:xfrm>
            <a:off x="4358229" y="3549650"/>
            <a:ext cx="7241633" cy="2431435"/>
          </a:xfrm>
        </p:spPr>
        <p:txBody>
          <a:bodyPr/>
          <a:lstStyle/>
          <a:p>
            <a:pPr>
              <a:spcBef>
                <a:spcPts val="1200"/>
              </a:spcBef>
            </a:pPr>
            <a:r>
              <a:rPr lang="en-US" dirty="0"/>
              <a:t>Task 1: Read this first – Before you start the lab!</a:t>
            </a:r>
          </a:p>
          <a:p>
            <a:pPr>
              <a:spcBef>
                <a:spcPts val="1200"/>
              </a:spcBef>
            </a:pPr>
            <a:r>
              <a:rPr lang="en-US" dirty="0"/>
              <a:t>Task 2: Scenario</a:t>
            </a:r>
          </a:p>
          <a:p>
            <a:pPr>
              <a:spcBef>
                <a:spcPts val="1200"/>
              </a:spcBef>
            </a:pPr>
            <a:r>
              <a:rPr lang="en-US" dirty="0"/>
              <a:t>Task 3: Create a new project</a:t>
            </a:r>
          </a:p>
          <a:p>
            <a:pPr>
              <a:spcBef>
                <a:spcPts val="1200"/>
              </a:spcBef>
            </a:pPr>
            <a:r>
              <a:rPr lang="en-US" dirty="0"/>
              <a:t>Task 4: Create the </a:t>
            </a:r>
            <a:r>
              <a:rPr lang="en-US" dirty="0" err="1"/>
              <a:t>FMServiceManager</a:t>
            </a:r>
            <a:r>
              <a:rPr lang="en-US" dirty="0"/>
              <a:t> role</a:t>
            </a:r>
          </a:p>
          <a:p>
            <a:pPr>
              <a:spcBef>
                <a:spcPts val="1200"/>
              </a:spcBef>
            </a:pPr>
            <a:r>
              <a:rPr lang="en-US" dirty="0"/>
              <a:t>Task 5: Create the </a:t>
            </a:r>
            <a:r>
              <a:rPr lang="en-US" dirty="0" err="1"/>
              <a:t>FMServiceManager</a:t>
            </a:r>
            <a:r>
              <a:rPr lang="en-US" dirty="0"/>
              <a:t> role</a:t>
            </a:r>
          </a:p>
          <a:p>
            <a:pPr>
              <a:spcBef>
                <a:spcPts val="1200"/>
              </a:spcBef>
            </a:pPr>
            <a:r>
              <a:rPr lang="en-US" dirty="0"/>
              <a:t>Task 6: Close the lab environment</a:t>
            </a:r>
          </a:p>
        </p:txBody>
      </p:sp>
    </p:spTree>
    <p:extLst>
      <p:ext uri="{BB962C8B-B14F-4D97-AF65-F5344CB8AC3E}">
        <p14:creationId xmlns:p14="http://schemas.microsoft.com/office/powerpoint/2010/main" val="25958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Implement authorization to support integration</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1" y="1331174"/>
            <a:ext cx="5865789" cy="4539704"/>
          </a:xfrm>
          <a:solidFill>
            <a:schemeClr val="bg1">
              <a:lumMod val="95000"/>
            </a:schemeClr>
          </a:solidFill>
        </p:spPr>
        <p:txBody>
          <a:bodyPr/>
          <a:lstStyle/>
          <a:p>
            <a:r>
              <a:rPr lang="en-US" sz="1600" spc="0" dirty="0">
                <a:latin typeface="+mn-lt"/>
              </a:rPr>
              <a:t>Data management framework's package API uses OAuth 2.0 for authorization.</a:t>
            </a:r>
          </a:p>
          <a:p>
            <a:r>
              <a:rPr lang="en-US" sz="1600" spc="0" dirty="0">
                <a:latin typeface="+mn-lt"/>
              </a:rPr>
              <a:t>Register the application with Microsoft </a:t>
            </a:r>
            <a:r>
              <a:rPr lang="en-US" sz="1600" spc="0" dirty="0" err="1">
                <a:latin typeface="+mn-lt"/>
              </a:rPr>
              <a:t>Entra</a:t>
            </a:r>
            <a:r>
              <a:rPr lang="en-US" sz="1600" spc="0" dirty="0">
                <a:latin typeface="+mn-lt"/>
              </a:rPr>
              <a:t> ID through the Azure portal.</a:t>
            </a:r>
          </a:p>
          <a:p>
            <a:r>
              <a:rPr lang="en-US" sz="1600" spc="0" dirty="0">
                <a:latin typeface="+mn-lt"/>
              </a:rPr>
              <a:t>OAuth 2.0 authorization code request flow:</a:t>
            </a:r>
          </a:p>
          <a:p>
            <a:pPr marL="171450" indent="-171450">
              <a:buFont typeface="Arial" panose="020B0604020202020204" pitchFamily="34" charset="0"/>
              <a:buChar char="•"/>
            </a:pPr>
            <a:r>
              <a:rPr lang="en-US" sz="1400" spc="0" dirty="0">
                <a:latin typeface="+mn-lt"/>
              </a:rPr>
              <a:t>Client directs the user to the /authorize endpoint.</a:t>
            </a:r>
          </a:p>
          <a:p>
            <a:pPr marL="171450" indent="-171450">
              <a:buFont typeface="Arial" panose="020B0604020202020204" pitchFamily="34" charset="0"/>
              <a:buChar char="•"/>
            </a:pPr>
            <a:r>
              <a:rPr lang="en-US" sz="1400" spc="0" dirty="0">
                <a:latin typeface="+mn-lt"/>
              </a:rPr>
              <a:t>User signs in and grants consent.</a:t>
            </a:r>
          </a:p>
          <a:p>
            <a:pPr marL="171450" indent="-171450">
              <a:buFont typeface="Arial" panose="020B0604020202020204" pitchFamily="34" charset="0"/>
              <a:buChar char="•"/>
            </a:pPr>
            <a:r>
              <a:rPr lang="en-US" sz="1400" spc="0" dirty="0">
                <a:latin typeface="+mn-lt"/>
              </a:rPr>
              <a:t>Microsoft </a:t>
            </a:r>
            <a:r>
              <a:rPr lang="en-US" sz="1400" spc="0" dirty="0" err="1">
                <a:latin typeface="+mn-lt"/>
              </a:rPr>
              <a:t>Entra</a:t>
            </a:r>
            <a:r>
              <a:rPr lang="en-US" sz="1400" spc="0" dirty="0">
                <a:latin typeface="+mn-lt"/>
              </a:rPr>
              <a:t> ID sends a response to the application at the </a:t>
            </a:r>
            <a:r>
              <a:rPr lang="en-US" sz="1400" spc="0" dirty="0" err="1">
                <a:latin typeface="+mn-lt"/>
              </a:rPr>
              <a:t>redirect_uri</a:t>
            </a:r>
            <a:r>
              <a:rPr lang="en-US" sz="1400" spc="0" dirty="0">
                <a:latin typeface="+mn-lt"/>
              </a:rPr>
              <a:t> address.</a:t>
            </a:r>
          </a:p>
          <a:p>
            <a:pPr marL="171450" indent="-171450">
              <a:buFont typeface="Arial" panose="020B0604020202020204" pitchFamily="34" charset="0"/>
              <a:buChar char="•"/>
            </a:pPr>
            <a:r>
              <a:rPr lang="en-US" sz="1400" spc="0" dirty="0">
                <a:latin typeface="+mn-lt"/>
              </a:rPr>
              <a:t>Two types of responses: Successful response and Error response.</a:t>
            </a:r>
          </a:p>
          <a:p>
            <a:pPr marL="171450" indent="-171450">
              <a:buFont typeface="Arial" panose="020B0604020202020204" pitchFamily="34" charset="0"/>
              <a:buChar char="•"/>
            </a:pPr>
            <a:r>
              <a:rPr lang="en-US" sz="1400" spc="0" dirty="0">
                <a:latin typeface="+mn-lt"/>
              </a:rPr>
              <a:t>Successful response grants access and provides an authorization code.</a:t>
            </a:r>
          </a:p>
          <a:p>
            <a:pPr marL="171450" indent="-171450">
              <a:buFont typeface="Arial" panose="020B0604020202020204" pitchFamily="34" charset="0"/>
              <a:buChar char="•"/>
            </a:pPr>
            <a:r>
              <a:rPr lang="en-US" sz="1400" spc="0" dirty="0">
                <a:latin typeface="+mn-lt"/>
              </a:rPr>
              <a:t>Authorization code is redeemed for an access token by sending a POST request to the /token endpoint.</a:t>
            </a:r>
          </a:p>
          <a:p>
            <a:pPr marL="171450" indent="-171450">
              <a:buFont typeface="Arial" panose="020B0604020202020204" pitchFamily="34" charset="0"/>
              <a:buChar char="•"/>
            </a:pPr>
            <a:r>
              <a:rPr lang="en-US" sz="1400" spc="0" dirty="0">
                <a:latin typeface="+mn-lt"/>
              </a:rPr>
              <a:t>Azure AD returns an access token (JWT).</a:t>
            </a:r>
          </a:p>
          <a:p>
            <a:pPr marL="171450" indent="-171450">
              <a:buFont typeface="Arial" panose="020B0604020202020204" pitchFamily="34" charset="0"/>
              <a:buChar char="•"/>
            </a:pPr>
            <a:r>
              <a:rPr lang="en-US" sz="1400" spc="0" dirty="0">
                <a:latin typeface="+mn-lt"/>
              </a:rPr>
              <a:t>Cache access tokens for the specified token lifetime.</a:t>
            </a:r>
          </a:p>
          <a:p>
            <a:pPr marL="171450" indent="-171450">
              <a:buFont typeface="Arial" panose="020B0604020202020204" pitchFamily="34" charset="0"/>
              <a:buChar char="•"/>
            </a:pPr>
            <a:r>
              <a:rPr lang="en-US" sz="1400" spc="0" dirty="0">
                <a:latin typeface="+mn-lt"/>
              </a:rPr>
              <a:t>Use the access token in requests to web APIs.</a:t>
            </a:r>
            <a:endParaRPr lang="en-US" sz="1200" spc="0" dirty="0">
              <a:latin typeface="+mn-lt"/>
            </a:endParaRPr>
          </a:p>
        </p:txBody>
      </p:sp>
      <p:sp>
        <p:nvSpPr>
          <p:cNvPr id="7" name="TextBox 6">
            <a:extLst>
              <a:ext uri="{FF2B5EF4-FFF2-40B4-BE49-F238E27FC236}">
                <a16:creationId xmlns:a16="http://schemas.microsoft.com/office/drawing/2014/main" id="{2A89A968-C812-0300-7BC1-AE37E78C0F67}"/>
              </a:ext>
            </a:extLst>
          </p:cNvPr>
          <p:cNvSpPr txBox="1"/>
          <p:nvPr/>
        </p:nvSpPr>
        <p:spPr>
          <a:xfrm>
            <a:off x="6620948" y="1262986"/>
            <a:ext cx="5472314" cy="1477328"/>
          </a:xfrm>
          <a:prstGeom prst="rect">
            <a:avLst/>
          </a:prstGeom>
          <a:solidFill>
            <a:schemeClr val="bg1">
              <a:lumMod val="95000"/>
            </a:schemeClr>
          </a:solidFill>
        </p:spPr>
        <p:txBody>
          <a:bodyPr wrap="square">
            <a:spAutoFit/>
          </a:bodyPr>
          <a:lstStyle/>
          <a:p>
            <a:r>
              <a:rPr lang="en-US" sz="1600" dirty="0"/>
              <a:t>When the user authenticates and grants consent, Microsoft </a:t>
            </a:r>
            <a:r>
              <a:rPr lang="en-US" sz="1600" dirty="0" err="1"/>
              <a:t>Entra</a:t>
            </a:r>
            <a:r>
              <a:rPr lang="en-US" sz="1600" dirty="0"/>
              <a:t> ID will send a response to your application at the </a:t>
            </a:r>
            <a:r>
              <a:rPr lang="en-US" sz="1600" b="1" dirty="0" err="1"/>
              <a:t>redirect_uri</a:t>
            </a:r>
            <a:r>
              <a:rPr lang="en-US" sz="1600" b="1" dirty="0"/>
              <a:t> </a:t>
            </a:r>
            <a:r>
              <a:rPr lang="en-US" sz="1600" dirty="0"/>
              <a:t>address in your request, as follows.</a:t>
            </a:r>
          </a:p>
          <a:p>
            <a:endParaRPr lang="en-US" sz="1400" dirty="0"/>
          </a:p>
          <a:p>
            <a:endParaRPr lang="en-US" sz="1400" dirty="0"/>
          </a:p>
          <a:p>
            <a:endParaRPr lang="en-US" sz="1400" dirty="0"/>
          </a:p>
        </p:txBody>
      </p:sp>
      <p:sp>
        <p:nvSpPr>
          <p:cNvPr id="4" name="New shape">
            <a:extLst>
              <a:ext uri="{FF2B5EF4-FFF2-40B4-BE49-F238E27FC236}">
                <a16:creationId xmlns:a16="http://schemas.microsoft.com/office/drawing/2014/main" id="{81823BD8-D980-4F6D-E96D-F18606F61F13}"/>
              </a:ext>
            </a:extLst>
          </p:cNvPr>
          <p:cNvSpPr/>
          <p:nvPr/>
        </p:nvSpPr>
        <p:spPr>
          <a:xfrm>
            <a:off x="6620948" y="2991105"/>
            <a:ext cx="5472314" cy="422405"/>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en-US" sz="1800" b="0" i="0" dirty="0">
                <a:solidFill>
                  <a:srgbClr val="171717"/>
                </a:solidFill>
                <a:effectLst/>
                <a:latin typeface="Segoe UI" panose="020B0502040204020203" pitchFamily="34" charset="0"/>
              </a:rPr>
              <a:t>OData</a:t>
            </a:r>
            <a:endParaRPr lang="en-US" sz="1800" dirty="0">
              <a:solidFill>
                <a:srgbClr val="000000"/>
              </a:solidFill>
            </a:endParaRPr>
          </a:p>
        </p:txBody>
      </p:sp>
      <p:sp>
        <p:nvSpPr>
          <p:cNvPr id="5" name="New shape">
            <a:extLst>
              <a:ext uri="{FF2B5EF4-FFF2-40B4-BE49-F238E27FC236}">
                <a16:creationId xmlns:a16="http://schemas.microsoft.com/office/drawing/2014/main" id="{69ED5469-BCB3-CCA5-2361-5D0CB030F7F7}"/>
              </a:ext>
            </a:extLst>
          </p:cNvPr>
          <p:cNvSpPr/>
          <p:nvPr/>
        </p:nvSpPr>
        <p:spPr>
          <a:xfrm>
            <a:off x="6620948" y="3413510"/>
            <a:ext cx="5472314" cy="169543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spAutoFit/>
          </a:bodyPr>
          <a:lstStyle/>
          <a:p>
            <a:pPr algn="l"/>
            <a:r>
              <a:rPr lang="en-US" sz="1200" b="0" i="0" dirty="0">
                <a:solidFill>
                  <a:srgbClr val="008000"/>
                </a:solidFill>
                <a:effectLst/>
                <a:latin typeface="Consolas" panose="020B0609020204030204" pitchFamily="49" charset="0"/>
              </a:rPr>
              <a:t>// Line breaks for legibility only</a:t>
            </a:r>
            <a:r>
              <a:rPr lang="en-US" sz="1200" b="0" i="0" dirty="0">
                <a:solidFill>
                  <a:srgbClr val="161616"/>
                </a:solidFill>
                <a:effectLst/>
                <a:latin typeface="Consolas" panose="020B0609020204030204" pitchFamily="49" charset="0"/>
              </a:rPr>
              <a:t> </a:t>
            </a:r>
          </a:p>
          <a:p>
            <a:pPr algn="l"/>
            <a:endParaRPr lang="en-US" sz="1200" b="0" i="0" dirty="0">
              <a:solidFill>
                <a:srgbClr val="006881"/>
              </a:solidFill>
              <a:effectLst/>
              <a:latin typeface="Consolas" panose="020B0609020204030204" pitchFamily="49" charset="0"/>
            </a:endParaRPr>
          </a:p>
          <a:p>
            <a:pPr algn="l"/>
            <a:r>
              <a:rPr lang="en-US" sz="1200" b="0" i="0" dirty="0">
                <a:solidFill>
                  <a:srgbClr val="006881"/>
                </a:solidFill>
                <a:effectLst/>
                <a:latin typeface="Consolas" panose="020B0609020204030204" pitchFamily="49" charset="0"/>
              </a:rPr>
              <a:t>https://login.microsoftonline.com/{tenant}/oauth2/authorize</a:t>
            </a:r>
            <a:r>
              <a:rPr lang="en-US" sz="1200" b="0" i="0" dirty="0">
                <a:solidFill>
                  <a:srgbClr val="161616"/>
                </a:solidFill>
                <a:effectLst/>
                <a:latin typeface="Consolas" panose="020B0609020204030204" pitchFamily="49" charset="0"/>
              </a:rPr>
              <a:t>? </a:t>
            </a:r>
          </a:p>
          <a:p>
            <a:pPr algn="l"/>
            <a:r>
              <a:rPr lang="en-US" sz="1200" b="0" i="0" dirty="0" err="1">
                <a:solidFill>
                  <a:srgbClr val="0064C8"/>
                </a:solidFill>
                <a:effectLst/>
                <a:latin typeface="Consolas" panose="020B0609020204030204" pitchFamily="49" charset="0"/>
              </a:rPr>
              <a:t>client_id</a:t>
            </a:r>
            <a:r>
              <a:rPr lang="en-US" sz="1200" b="0" i="0" dirty="0">
                <a:solidFill>
                  <a:srgbClr val="161616"/>
                </a:solidFill>
                <a:effectLst/>
                <a:latin typeface="Consolas" panose="020B0609020204030204" pitchFamily="49" charset="0"/>
              </a:rPr>
              <a:t>=</a:t>
            </a:r>
            <a:r>
              <a:rPr lang="en-US" sz="1200" b="0" i="0" dirty="0">
                <a:solidFill>
                  <a:srgbClr val="07704A"/>
                </a:solidFill>
                <a:effectLst/>
                <a:latin typeface="Consolas" panose="020B0609020204030204" pitchFamily="49" charset="0"/>
              </a:rPr>
              <a:t>6731de76-14a6-49ae-97bc-6eba6914391e</a:t>
            </a:r>
            <a:r>
              <a:rPr lang="en-US" sz="1200" b="0" i="0" dirty="0">
                <a:solidFill>
                  <a:srgbClr val="161616"/>
                </a:solidFill>
                <a:effectLst/>
                <a:latin typeface="Consolas" panose="020B0609020204030204" pitchFamily="49" charset="0"/>
              </a:rPr>
              <a:t> &amp;</a:t>
            </a:r>
            <a:r>
              <a:rPr lang="en-US" sz="1200" b="0" i="0" dirty="0" err="1">
                <a:solidFill>
                  <a:srgbClr val="0064C8"/>
                </a:solidFill>
                <a:effectLst/>
                <a:latin typeface="Consolas" panose="020B0609020204030204" pitchFamily="49" charset="0"/>
              </a:rPr>
              <a:t>response_type</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code</a:t>
            </a:r>
            <a:r>
              <a:rPr lang="en-US" sz="1200" b="0" i="0" dirty="0">
                <a:solidFill>
                  <a:srgbClr val="161616"/>
                </a:solidFill>
                <a:effectLst/>
                <a:latin typeface="Consolas" panose="020B0609020204030204" pitchFamily="49" charset="0"/>
              </a:rPr>
              <a:t> &amp;</a:t>
            </a:r>
            <a:r>
              <a:rPr lang="en-US" sz="1200" b="0" i="0" dirty="0" err="1">
                <a:solidFill>
                  <a:srgbClr val="0064C8"/>
                </a:solidFill>
                <a:effectLst/>
                <a:latin typeface="Consolas" panose="020B0609020204030204" pitchFamily="49" charset="0"/>
              </a:rPr>
              <a:t>redirect_uri</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http</a:t>
            </a:r>
            <a:r>
              <a:rPr lang="en-US" sz="1200" b="0" i="0" dirty="0">
                <a:solidFill>
                  <a:srgbClr val="161616"/>
                </a:solidFill>
                <a:effectLst/>
                <a:latin typeface="Consolas" panose="020B0609020204030204" pitchFamily="49" charset="0"/>
              </a:rPr>
              <a:t>%3</a:t>
            </a:r>
            <a:r>
              <a:rPr lang="en-US" sz="1200" b="0" i="0" dirty="0">
                <a:solidFill>
                  <a:srgbClr val="0064C8"/>
                </a:solidFill>
                <a:effectLst/>
                <a:latin typeface="Consolas" panose="020B0609020204030204" pitchFamily="49" charset="0"/>
              </a:rPr>
              <a:t>A</a:t>
            </a:r>
            <a:r>
              <a:rPr lang="en-US" sz="1200" b="0" i="0" dirty="0">
                <a:solidFill>
                  <a:srgbClr val="161616"/>
                </a:solidFill>
                <a:effectLst/>
                <a:latin typeface="Consolas" panose="020B0609020204030204" pitchFamily="49" charset="0"/>
              </a:rPr>
              <a:t>%2</a:t>
            </a:r>
            <a:r>
              <a:rPr lang="en-US" sz="1200" b="0" i="0" dirty="0">
                <a:solidFill>
                  <a:srgbClr val="0064C8"/>
                </a:solidFill>
                <a:effectLst/>
                <a:latin typeface="Consolas" panose="020B0609020204030204" pitchFamily="49" charset="0"/>
              </a:rPr>
              <a:t>F</a:t>
            </a:r>
            <a:r>
              <a:rPr lang="en-US" sz="1200" b="0" i="0" dirty="0">
                <a:solidFill>
                  <a:srgbClr val="161616"/>
                </a:solidFill>
                <a:effectLst/>
                <a:latin typeface="Consolas" panose="020B0609020204030204" pitchFamily="49" charset="0"/>
              </a:rPr>
              <a:t>%2</a:t>
            </a:r>
            <a:r>
              <a:rPr lang="en-US" sz="1200" b="0" i="0" dirty="0">
                <a:solidFill>
                  <a:srgbClr val="0064C8"/>
                </a:solidFill>
                <a:effectLst/>
                <a:latin typeface="Consolas" panose="020B0609020204030204" pitchFamily="49" charset="0"/>
              </a:rPr>
              <a:t>Flocalhost</a:t>
            </a:r>
            <a:r>
              <a:rPr lang="en-US" sz="1200" b="0" i="0" dirty="0">
                <a:solidFill>
                  <a:srgbClr val="161616"/>
                </a:solidFill>
                <a:effectLst/>
                <a:latin typeface="Consolas" panose="020B0609020204030204" pitchFamily="49" charset="0"/>
              </a:rPr>
              <a:t>%3</a:t>
            </a:r>
            <a:r>
              <a:rPr lang="en-US" sz="1200" b="0" i="0" dirty="0">
                <a:solidFill>
                  <a:srgbClr val="0064C8"/>
                </a:solidFill>
                <a:effectLst/>
                <a:latin typeface="Consolas" panose="020B0609020204030204" pitchFamily="49" charset="0"/>
              </a:rPr>
              <a:t>A12345</a:t>
            </a:r>
            <a:r>
              <a:rPr lang="en-US" sz="1200" b="0" i="0" dirty="0">
                <a:solidFill>
                  <a:srgbClr val="161616"/>
                </a:solidFill>
                <a:effectLst/>
                <a:latin typeface="Consolas" panose="020B0609020204030204" pitchFamily="49" charset="0"/>
              </a:rPr>
              <a:t> &amp;</a:t>
            </a:r>
            <a:r>
              <a:rPr lang="en-US" sz="1200" b="0" i="0" dirty="0" err="1">
                <a:solidFill>
                  <a:srgbClr val="0064C8"/>
                </a:solidFill>
                <a:effectLst/>
                <a:latin typeface="Consolas" panose="020B0609020204030204" pitchFamily="49" charset="0"/>
              </a:rPr>
              <a:t>response_mode</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query</a:t>
            </a:r>
            <a:r>
              <a:rPr lang="en-US" sz="1200" b="0" i="0" dirty="0">
                <a:solidFill>
                  <a:srgbClr val="161616"/>
                </a:solidFill>
                <a:effectLst/>
                <a:latin typeface="Consolas" panose="020B0609020204030204" pitchFamily="49" charset="0"/>
              </a:rPr>
              <a:t> &amp;</a:t>
            </a:r>
            <a:r>
              <a:rPr lang="en-US" sz="1200" b="0" i="0" dirty="0">
                <a:solidFill>
                  <a:srgbClr val="0064C8"/>
                </a:solidFill>
                <a:effectLst/>
                <a:latin typeface="Consolas" panose="020B0609020204030204" pitchFamily="49" charset="0"/>
              </a:rPr>
              <a:t>resource</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https</a:t>
            </a:r>
            <a:r>
              <a:rPr lang="en-US" sz="1200" b="0" i="0" dirty="0">
                <a:solidFill>
                  <a:srgbClr val="161616"/>
                </a:solidFill>
                <a:effectLst/>
                <a:latin typeface="Consolas" panose="020B0609020204030204" pitchFamily="49" charset="0"/>
              </a:rPr>
              <a:t>%3</a:t>
            </a:r>
            <a:r>
              <a:rPr lang="en-US" sz="1200" b="0" i="0" dirty="0">
                <a:solidFill>
                  <a:srgbClr val="0064C8"/>
                </a:solidFill>
                <a:effectLst/>
                <a:latin typeface="Consolas" panose="020B0609020204030204" pitchFamily="49" charset="0"/>
              </a:rPr>
              <a:t>A</a:t>
            </a:r>
            <a:r>
              <a:rPr lang="en-US" sz="1200" b="0" i="0" dirty="0">
                <a:solidFill>
                  <a:srgbClr val="161616"/>
                </a:solidFill>
                <a:effectLst/>
                <a:latin typeface="Consolas" panose="020B0609020204030204" pitchFamily="49" charset="0"/>
              </a:rPr>
              <a:t>%2</a:t>
            </a:r>
            <a:r>
              <a:rPr lang="en-US" sz="1200" b="0" i="0" dirty="0">
                <a:solidFill>
                  <a:srgbClr val="0064C8"/>
                </a:solidFill>
                <a:effectLst/>
                <a:latin typeface="Consolas" panose="020B0609020204030204" pitchFamily="49" charset="0"/>
              </a:rPr>
              <a:t>F</a:t>
            </a:r>
            <a:r>
              <a:rPr lang="en-US" sz="1200" b="0" i="0" dirty="0">
                <a:solidFill>
                  <a:srgbClr val="161616"/>
                </a:solidFill>
                <a:effectLst/>
                <a:latin typeface="Consolas" panose="020B0609020204030204" pitchFamily="49" charset="0"/>
              </a:rPr>
              <a:t>%2</a:t>
            </a:r>
            <a:r>
              <a:rPr lang="en-US" sz="1200" b="0" i="0" dirty="0">
                <a:solidFill>
                  <a:srgbClr val="0064C8"/>
                </a:solidFill>
                <a:effectLst/>
                <a:latin typeface="Consolas" panose="020B0609020204030204" pitchFamily="49" charset="0"/>
              </a:rPr>
              <a:t>Fservice</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contoso</a:t>
            </a:r>
            <a:r>
              <a:rPr lang="en-US" sz="1200" b="0" i="0" dirty="0">
                <a:solidFill>
                  <a:srgbClr val="161616"/>
                </a:solidFill>
                <a:effectLst/>
                <a:latin typeface="Consolas" panose="020B0609020204030204" pitchFamily="49" charset="0"/>
              </a:rPr>
              <a:t>.</a:t>
            </a:r>
            <a:r>
              <a:rPr lang="en-US" sz="1200" b="0" i="0" dirty="0">
                <a:solidFill>
                  <a:srgbClr val="0064C8"/>
                </a:solidFill>
                <a:effectLst/>
                <a:latin typeface="Consolas" panose="020B0609020204030204" pitchFamily="49" charset="0"/>
              </a:rPr>
              <a:t>com</a:t>
            </a:r>
            <a:r>
              <a:rPr lang="en-US" sz="1200" b="0" i="0" dirty="0">
                <a:solidFill>
                  <a:srgbClr val="161616"/>
                </a:solidFill>
                <a:effectLst/>
                <a:latin typeface="Consolas" panose="020B0609020204030204" pitchFamily="49" charset="0"/>
              </a:rPr>
              <a:t>%2</a:t>
            </a:r>
            <a:r>
              <a:rPr lang="en-US" sz="1200" b="0" i="0" dirty="0">
                <a:solidFill>
                  <a:srgbClr val="0064C8"/>
                </a:solidFill>
                <a:effectLst/>
                <a:latin typeface="Consolas" panose="020B0609020204030204" pitchFamily="49" charset="0"/>
              </a:rPr>
              <a:t>F</a:t>
            </a:r>
            <a:r>
              <a:rPr lang="en-US" sz="1200" b="0" i="0" dirty="0">
                <a:solidFill>
                  <a:srgbClr val="161616"/>
                </a:solidFill>
                <a:effectLst/>
                <a:latin typeface="Consolas" panose="020B0609020204030204" pitchFamily="49" charset="0"/>
              </a:rPr>
              <a:t> &amp;</a:t>
            </a:r>
            <a:r>
              <a:rPr lang="en-US" sz="1200" b="0" i="0" dirty="0">
                <a:solidFill>
                  <a:srgbClr val="0064C8"/>
                </a:solidFill>
                <a:effectLst/>
                <a:latin typeface="Consolas" panose="020B0609020204030204" pitchFamily="49" charset="0"/>
              </a:rPr>
              <a:t>state</a:t>
            </a:r>
            <a:r>
              <a:rPr lang="en-US" sz="1200" b="0" i="0" dirty="0">
                <a:solidFill>
                  <a:srgbClr val="161616"/>
                </a:solidFill>
                <a:effectLst/>
                <a:latin typeface="Consolas" panose="020B0609020204030204" pitchFamily="49" charset="0"/>
              </a:rPr>
              <a:t>=12345</a:t>
            </a: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84720433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a:t>
            </a:r>
          </a:p>
        </p:txBody>
      </p:sp>
      <p:sp>
        <p:nvSpPr>
          <p:cNvPr id="82" name="Oval 81">
            <a:extLst>
              <a:ext uri="{FF2B5EF4-FFF2-40B4-BE49-F238E27FC236}">
                <a16:creationId xmlns:a16="http://schemas.microsoft.com/office/drawing/2014/main" id="{91A7FAEE-E9BF-4C74-8A24-2B38B59F0AFF}"/>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64" name="Text Placeholder 63">
            <a:extLst>
              <a:ext uri="{FF2B5EF4-FFF2-40B4-BE49-F238E27FC236}">
                <a16:creationId xmlns:a16="http://schemas.microsoft.com/office/drawing/2014/main" id="{0D381884-AA41-DF6B-8B4C-2DC1010B18EC}"/>
              </a:ext>
            </a:extLst>
          </p:cNvPr>
          <p:cNvSpPr>
            <a:spLocks noGrp="1"/>
          </p:cNvSpPr>
          <p:nvPr>
            <p:ph type="body" sz="quarter" idx="17"/>
          </p:nvPr>
        </p:nvSpPr>
        <p:spPr>
          <a:xfrm>
            <a:off x="1235075" y="1495068"/>
            <a:ext cx="8778782" cy="399973"/>
          </a:xfrm>
        </p:spPr>
        <p:txBody>
          <a:bodyPr/>
          <a:lstStyle/>
          <a:p>
            <a:r>
              <a:rPr lang="en-US" dirty="0"/>
              <a:t>Which security element would be used to grant access to a specific menu item or field in finance </a:t>
            </a:r>
            <a:br>
              <a:rPr lang="en-US" dirty="0"/>
            </a:br>
            <a:r>
              <a:rPr lang="en-US" dirty="0"/>
              <a:t>and operations apps?</a:t>
            </a:r>
          </a:p>
        </p:txBody>
      </p:sp>
      <p:sp>
        <p:nvSpPr>
          <p:cNvPr id="83" name="Oval 82">
            <a:extLst>
              <a:ext uri="{FF2B5EF4-FFF2-40B4-BE49-F238E27FC236}">
                <a16:creationId xmlns:a16="http://schemas.microsoft.com/office/drawing/2014/main" id="{428F26AE-C265-3F7A-34D0-A90EBB6F292D}"/>
              </a:ext>
            </a:extLst>
          </p:cNvPr>
          <p:cNvSpPr>
            <a:spLocks/>
          </p:cNvSpPr>
          <p:nvPr/>
        </p:nvSpPr>
        <p:spPr bwMode="auto">
          <a:xfrm>
            <a:off x="718278" y="2961753"/>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66" name="Text Placeholder 65">
            <a:extLst>
              <a:ext uri="{FF2B5EF4-FFF2-40B4-BE49-F238E27FC236}">
                <a16:creationId xmlns:a16="http://schemas.microsoft.com/office/drawing/2014/main" id="{6A08192E-4CD0-113C-9561-5B6BE2104592}"/>
              </a:ext>
            </a:extLst>
          </p:cNvPr>
          <p:cNvSpPr>
            <a:spLocks noGrp="1"/>
          </p:cNvSpPr>
          <p:nvPr>
            <p:ph type="body" sz="quarter" idx="22"/>
          </p:nvPr>
        </p:nvSpPr>
        <p:spPr>
          <a:xfrm>
            <a:off x="1235075" y="3042690"/>
            <a:ext cx="8778782" cy="406323"/>
          </a:xfrm>
        </p:spPr>
        <p:txBody>
          <a:bodyPr/>
          <a:lstStyle/>
          <a:p>
            <a:r>
              <a:rPr lang="en-US" dirty="0"/>
              <a:t>Which security element is assigned directly to a user and represents the least granular security control?</a:t>
            </a:r>
          </a:p>
        </p:txBody>
      </p:sp>
      <p:sp>
        <p:nvSpPr>
          <p:cNvPr id="84" name="Oval 83">
            <a:extLst>
              <a:ext uri="{FF2B5EF4-FFF2-40B4-BE49-F238E27FC236}">
                <a16:creationId xmlns:a16="http://schemas.microsoft.com/office/drawing/2014/main" id="{1A0FF2F6-6FC9-99C1-E0E6-3508F477BB9C}"/>
              </a:ext>
            </a:extLst>
          </p:cNvPr>
          <p:cNvSpPr>
            <a:spLocks/>
          </p:cNvSpPr>
          <p:nvPr/>
        </p:nvSpPr>
        <p:spPr bwMode="auto">
          <a:xfrm>
            <a:off x="718278" y="4492432"/>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79" name="Text Placeholder 78">
            <a:extLst>
              <a:ext uri="{FF2B5EF4-FFF2-40B4-BE49-F238E27FC236}">
                <a16:creationId xmlns:a16="http://schemas.microsoft.com/office/drawing/2014/main" id="{6E13AE0B-E0AB-CF5F-F30F-085584D97123}"/>
              </a:ext>
            </a:extLst>
          </p:cNvPr>
          <p:cNvSpPr>
            <a:spLocks noGrp="1"/>
          </p:cNvSpPr>
          <p:nvPr>
            <p:ph type="body" sz="quarter" idx="20"/>
          </p:nvPr>
        </p:nvSpPr>
        <p:spPr>
          <a:xfrm>
            <a:off x="1235075" y="4492432"/>
            <a:ext cx="8778782" cy="430887"/>
          </a:xfrm>
        </p:spPr>
        <p:txBody>
          <a:bodyPr/>
          <a:lstStyle/>
          <a:p>
            <a:r>
              <a:rPr lang="en-US" dirty="0"/>
              <a:t>What framework is used to assign data security policies to security roles in finance and </a:t>
            </a:r>
            <a:br>
              <a:rPr lang="en-US" dirty="0"/>
            </a:br>
            <a:r>
              <a:rPr lang="en-US" dirty="0"/>
              <a:t>operations apps?</a:t>
            </a:r>
          </a:p>
        </p:txBody>
      </p:sp>
    </p:spTree>
    <p:extLst>
      <p:ext uri="{BB962C8B-B14F-4D97-AF65-F5344CB8AC3E}">
        <p14:creationId xmlns:p14="http://schemas.microsoft.com/office/powerpoint/2010/main" val="353817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ppt_x"/>
                                          </p:val>
                                        </p:tav>
                                        <p:tav tm="100000">
                                          <p:val>
                                            <p:strVal val="#ppt_x"/>
                                          </p:val>
                                        </p:tav>
                                      </p:tavLst>
                                    </p:anim>
                                    <p:anim calcmode="lin" valueType="num">
                                      <p:cBhvr additive="base">
                                        <p:cTn id="16" dur="50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6">
                                            <p:txEl>
                                              <p:pRg st="0" end="0"/>
                                            </p:txEl>
                                          </p:spTgt>
                                        </p:tgtEl>
                                        <p:attrNameLst>
                                          <p:attrName>style.visibility</p:attrName>
                                        </p:attrNameLst>
                                      </p:cBhvr>
                                      <p:to>
                                        <p:strVal val="visible"/>
                                      </p:to>
                                    </p:set>
                                    <p:anim calcmode="lin" valueType="num">
                                      <p:cBhvr additive="base">
                                        <p:cTn id="19"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9">
                                            <p:txEl>
                                              <p:pRg st="0" end="0"/>
                                            </p:txEl>
                                          </p:spTgt>
                                        </p:tgtEl>
                                        <p:attrNameLst>
                                          <p:attrName>style.visibility</p:attrName>
                                        </p:attrNameLst>
                                      </p:cBhvr>
                                      <p:to>
                                        <p:strVal val="visible"/>
                                      </p:to>
                                    </p:set>
                                    <p:animEffect transition="in" filter="fade">
                                      <p:cBhvr>
                                        <p:cTn id="30" dur="1000"/>
                                        <p:tgtEl>
                                          <p:spTgt spid="79">
                                            <p:txEl>
                                              <p:pRg st="0" end="0"/>
                                            </p:txEl>
                                          </p:spTgt>
                                        </p:tgtEl>
                                      </p:cBhvr>
                                    </p:animEffect>
                                    <p:anim calcmode="lin" valueType="num">
                                      <p:cBhvr>
                                        <p:cTn id="31"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4" grpId="0" build="p"/>
      <p:bldP spid="83" grpId="0" animBg="1"/>
      <p:bldP spid="66" grpId="0" build="p"/>
      <p:bldP spid="84" grpId="0" animBg="1"/>
      <p:bldP spid="79"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262" y="585216"/>
            <a:ext cx="11011600" cy="492443"/>
          </a:xfrm>
        </p:spPr>
        <p:txBody>
          <a:bodyPr/>
          <a:lstStyle/>
          <a:p>
            <a:r>
              <a:rPr lang="en-US" dirty="0"/>
              <a:t>Summary             </a:t>
            </a:r>
          </a:p>
        </p:txBody>
      </p:sp>
      <p:sp>
        <p:nvSpPr>
          <p:cNvPr id="4" name="Text Placeholder 3">
            <a:extLst>
              <a:ext uri="{FF2B5EF4-FFF2-40B4-BE49-F238E27FC236}">
                <a16:creationId xmlns:a16="http://schemas.microsoft.com/office/drawing/2014/main" id="{27A6CE7C-1507-DF9B-64D9-ADA94322CAAA}"/>
              </a:ext>
            </a:extLst>
          </p:cNvPr>
          <p:cNvSpPr>
            <a:spLocks noGrp="1"/>
          </p:cNvSpPr>
          <p:nvPr>
            <p:ph type="body" sz="quarter" idx="17"/>
          </p:nvPr>
        </p:nvSpPr>
        <p:spPr>
          <a:xfrm>
            <a:off x="4356038" y="1926472"/>
            <a:ext cx="7244673" cy="307777"/>
          </a:xfrm>
        </p:spPr>
        <p:txBody>
          <a:bodyPr/>
          <a:lstStyle/>
          <a:p>
            <a:r>
              <a:rPr lang="en-US" sz="2000" dirty="0"/>
              <a:t>In this module, you learned:</a:t>
            </a:r>
          </a:p>
        </p:txBody>
      </p:sp>
      <p:sp>
        <p:nvSpPr>
          <p:cNvPr id="6" name="Text Placeholder 5">
            <a:extLst>
              <a:ext uri="{FF2B5EF4-FFF2-40B4-BE49-F238E27FC236}">
                <a16:creationId xmlns:a16="http://schemas.microsoft.com/office/drawing/2014/main" id="{1AFFD388-7EFB-B73C-D5E7-380F89FC2C0F}"/>
              </a:ext>
            </a:extLst>
          </p:cNvPr>
          <p:cNvSpPr>
            <a:spLocks noGrp="1"/>
          </p:cNvSpPr>
          <p:nvPr>
            <p:ph type="body" sz="quarter" idx="35"/>
          </p:nvPr>
        </p:nvSpPr>
        <p:spPr>
          <a:xfrm>
            <a:off x="4357688" y="2479438"/>
            <a:ext cx="7242175" cy="3793346"/>
          </a:xfrm>
        </p:spPr>
        <p:txBody>
          <a:bodyPr/>
          <a:lstStyle/>
          <a:p>
            <a:pPr>
              <a:spcBef>
                <a:spcPts val="0"/>
              </a:spcBef>
              <a:spcAft>
                <a:spcPts val="300"/>
              </a:spcAft>
            </a:pPr>
            <a:r>
              <a:rPr lang="en-US" dirty="0"/>
              <a:t>The security structure in finance and operations apps is role-based, and all users must be assigned a role to gain access to the application.</a:t>
            </a:r>
          </a:p>
          <a:p>
            <a:pPr>
              <a:spcBef>
                <a:spcPts val="0"/>
              </a:spcBef>
              <a:spcAft>
                <a:spcPts val="300"/>
              </a:spcAft>
            </a:pPr>
            <a:r>
              <a:rPr lang="en-US" dirty="0"/>
              <a:t>Role-based security uses a hierarchy, with permissions representing the most granular security control and roles representing the least granular control.</a:t>
            </a:r>
          </a:p>
          <a:p>
            <a:pPr>
              <a:spcBef>
                <a:spcPts val="0"/>
              </a:spcBef>
              <a:spcAft>
                <a:spcPts val="300"/>
              </a:spcAft>
            </a:pPr>
            <a:r>
              <a:rPr lang="en-US" dirty="0"/>
              <a:t>Permissions are assigned to privileges, privileges are assigned to duties, and duties are assigned to roles. </a:t>
            </a:r>
          </a:p>
          <a:p>
            <a:pPr>
              <a:spcBef>
                <a:spcPts val="0"/>
              </a:spcBef>
              <a:spcAft>
                <a:spcPts val="300"/>
              </a:spcAft>
            </a:pPr>
            <a:r>
              <a:rPr lang="en-US" dirty="0"/>
              <a:t>New roles, duties, privileges, and permissions are created in Visual Studio.</a:t>
            </a:r>
          </a:p>
          <a:p>
            <a:pPr>
              <a:spcBef>
                <a:spcPts val="0"/>
              </a:spcBef>
              <a:spcAft>
                <a:spcPts val="300"/>
              </a:spcAft>
            </a:pPr>
            <a:r>
              <a:rPr lang="en-US" dirty="0"/>
              <a:t>Data security policy using XDS framework.</a:t>
            </a:r>
          </a:p>
          <a:p>
            <a:pPr>
              <a:spcBef>
                <a:spcPts val="0"/>
              </a:spcBef>
              <a:spcAft>
                <a:spcPts val="300"/>
              </a:spcAft>
            </a:pPr>
            <a:r>
              <a:rPr lang="en-US" dirty="0"/>
              <a:t>Security permissions policies define access to various parts of the system and are created based on queries.</a:t>
            </a:r>
          </a:p>
        </p:txBody>
      </p:sp>
    </p:spTree>
    <p:extLst>
      <p:ext uri="{BB962C8B-B14F-4D97-AF65-F5344CB8AC3E}">
        <p14:creationId xmlns:p14="http://schemas.microsoft.com/office/powerpoint/2010/main" val="384247521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13: Apply Basic Performance Optimization</a:t>
            </a:r>
          </a:p>
        </p:txBody>
      </p:sp>
      <p:graphicFrame>
        <p:nvGraphicFramePr>
          <p:cNvPr id="2" name="Diagram 1">
            <a:extLst>
              <a:ext uri="{FF2B5EF4-FFF2-40B4-BE49-F238E27FC236}">
                <a16:creationId xmlns:a16="http://schemas.microsoft.com/office/drawing/2014/main" id="{B4B22058-79F7-97B0-2AAC-2046E90D544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781506985"/>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8AEE000B-B2A7-EED2-84A7-E66199467B4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137108760"/>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4465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Objectives          </a:t>
            </a:r>
          </a:p>
        </p:txBody>
      </p:sp>
      <p:sp>
        <p:nvSpPr>
          <p:cNvPr id="3" name="TextBox 2">
            <a:extLst>
              <a:ext uri="{FF2B5EF4-FFF2-40B4-BE49-F238E27FC236}">
                <a16:creationId xmlns:a16="http://schemas.microsoft.com/office/drawing/2014/main" id="{2897B74C-AE9E-9DF9-3976-156E90DFF95A}"/>
              </a:ext>
            </a:extLst>
          </p:cNvPr>
          <p:cNvSpPr txBox="1"/>
          <p:nvPr/>
        </p:nvSpPr>
        <p:spPr>
          <a:xfrm>
            <a:off x="588963" y="1293313"/>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4" name="Oval 3">
            <a:extLst>
              <a:ext uri="{FF2B5EF4-FFF2-40B4-BE49-F238E27FC236}">
                <a16:creationId xmlns:a16="http://schemas.microsoft.com/office/drawing/2014/main" id="{DF58DD9B-D164-F036-F96C-81BE4CECCD0E}"/>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C590FC1A-FE9B-C784-5BB9-4FC0A60F149D}"/>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Discover what temporary tables are and when to use them.</a:t>
            </a:r>
          </a:p>
        </p:txBody>
      </p:sp>
      <p:sp>
        <p:nvSpPr>
          <p:cNvPr id="6" name="Oval 5">
            <a:extLst>
              <a:ext uri="{FF2B5EF4-FFF2-40B4-BE49-F238E27FC236}">
                <a16:creationId xmlns:a16="http://schemas.microsoft.com/office/drawing/2014/main" id="{E5B31FA3-4339-64CC-DC7D-F699B07492B8}"/>
              </a:ext>
            </a:extLst>
          </p:cNvPr>
          <p:cNvSpPr>
            <a:spLocks/>
          </p:cNvSpPr>
          <p:nvPr/>
        </p:nvSpPr>
        <p:spPr bwMode="auto">
          <a:xfrm>
            <a:off x="681412" y="249648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7" name="TextBox 6">
            <a:extLst>
              <a:ext uri="{FF2B5EF4-FFF2-40B4-BE49-F238E27FC236}">
                <a16:creationId xmlns:a16="http://schemas.microsoft.com/office/drawing/2014/main" id="{681FD709-D9E7-CF9C-A5C2-164D74004BC9}"/>
              </a:ext>
            </a:extLst>
          </p:cNvPr>
          <p:cNvSpPr txBox="1">
            <a:spLocks/>
          </p:cNvSpPr>
          <p:nvPr/>
        </p:nvSpPr>
        <p:spPr>
          <a:xfrm>
            <a:off x="1402078" y="2587371"/>
            <a:ext cx="9483636" cy="276999"/>
          </a:xfrm>
          <a:prstGeom prst="rect">
            <a:avLst/>
          </a:prstGeom>
          <a:noFill/>
        </p:spPr>
        <p:txBody>
          <a:bodyPr wrap="square" lIns="0" tIns="0" rIns="0" bIns="0" anchor="ctr">
            <a:spAutoFit/>
          </a:bodyPr>
          <a:lstStyle>
            <a:defPPr>
              <a:defRPr lang="en-US"/>
            </a:defPPr>
            <a:lvl1pPr>
              <a:defRPr sz="1600"/>
            </a:lvl1pPr>
          </a:lstStyle>
          <a:p>
            <a:r>
              <a:rPr lang="en-US" sz="1800" dirty="0"/>
              <a:t>Learn about what set-based statements and row-based operations are, and when to use each.</a:t>
            </a:r>
          </a:p>
        </p:txBody>
      </p:sp>
      <p:sp>
        <p:nvSpPr>
          <p:cNvPr id="8" name="Oval 7">
            <a:extLst>
              <a:ext uri="{FF2B5EF4-FFF2-40B4-BE49-F238E27FC236}">
                <a16:creationId xmlns:a16="http://schemas.microsoft.com/office/drawing/2014/main" id="{416998A5-2D27-C9AB-B937-54A37C434FFB}"/>
              </a:ext>
            </a:extLst>
          </p:cNvPr>
          <p:cNvSpPr>
            <a:spLocks/>
          </p:cNvSpPr>
          <p:nvPr/>
        </p:nvSpPr>
        <p:spPr bwMode="auto">
          <a:xfrm>
            <a:off x="681412" y="323633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9" name="TextBox 8">
            <a:extLst>
              <a:ext uri="{FF2B5EF4-FFF2-40B4-BE49-F238E27FC236}">
                <a16:creationId xmlns:a16="http://schemas.microsoft.com/office/drawing/2014/main" id="{55245350-C777-6896-7072-5F9A9D7A988D}"/>
              </a:ext>
            </a:extLst>
          </p:cNvPr>
          <p:cNvSpPr txBox="1">
            <a:spLocks/>
          </p:cNvSpPr>
          <p:nvPr/>
        </p:nvSpPr>
        <p:spPr>
          <a:xfrm>
            <a:off x="1402080" y="332722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Understand and demonstrate different methods for optimizing custom queries.</a:t>
            </a:r>
          </a:p>
        </p:txBody>
      </p:sp>
      <p:sp>
        <p:nvSpPr>
          <p:cNvPr id="10" name="Oval 9">
            <a:extLst>
              <a:ext uri="{FF2B5EF4-FFF2-40B4-BE49-F238E27FC236}">
                <a16:creationId xmlns:a16="http://schemas.microsoft.com/office/drawing/2014/main" id="{136D9620-07EC-0FBC-9769-E243A9A875ED}"/>
              </a:ext>
            </a:extLst>
          </p:cNvPr>
          <p:cNvSpPr>
            <a:spLocks/>
          </p:cNvSpPr>
          <p:nvPr/>
        </p:nvSpPr>
        <p:spPr bwMode="auto">
          <a:xfrm>
            <a:off x="681412" y="394815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1" name="TextBox 10">
            <a:extLst>
              <a:ext uri="{FF2B5EF4-FFF2-40B4-BE49-F238E27FC236}">
                <a16:creationId xmlns:a16="http://schemas.microsoft.com/office/drawing/2014/main" id="{C38EADFF-B121-3530-4E9A-0BBA4748C656}"/>
              </a:ext>
            </a:extLst>
          </p:cNvPr>
          <p:cNvSpPr txBox="1">
            <a:spLocks/>
          </p:cNvSpPr>
          <p:nvPr/>
        </p:nvSpPr>
        <p:spPr>
          <a:xfrm>
            <a:off x="1402080" y="4039043"/>
            <a:ext cx="9280434" cy="276999"/>
          </a:xfrm>
          <a:prstGeom prst="rect">
            <a:avLst/>
          </a:prstGeom>
          <a:noFill/>
        </p:spPr>
        <p:txBody>
          <a:bodyPr wrap="square" lIns="0" tIns="0" rIns="0" bIns="0" anchor="ctr">
            <a:spAutoFit/>
          </a:bodyPr>
          <a:lstStyle>
            <a:defPPr>
              <a:defRPr lang="en-US"/>
            </a:defPPr>
            <a:lvl1pPr>
              <a:defRPr sz="1600"/>
            </a:lvl1pPr>
          </a:lstStyle>
          <a:p>
            <a:r>
              <a:rPr lang="en-US" sz="1800" dirty="0"/>
              <a:t>Learn about the different caching methods that are possible and when each should be used.</a:t>
            </a:r>
          </a:p>
        </p:txBody>
      </p:sp>
    </p:spTree>
    <p:extLst>
      <p:ext uri="{BB962C8B-B14F-4D97-AF65-F5344CB8AC3E}">
        <p14:creationId xmlns:p14="http://schemas.microsoft.com/office/powerpoint/2010/main" val="99218316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963" y="585788"/>
            <a:ext cx="11010900" cy="492125"/>
          </a:xfrm>
        </p:spPr>
        <p:txBody>
          <a:bodyPr wrap="square" anchor="t">
            <a:normAutofit/>
          </a:bodyPr>
          <a:lstStyle/>
          <a:p>
            <a:r>
              <a:rPr lang="en-US" dirty="0"/>
              <a:t>Introduction          </a:t>
            </a:r>
          </a:p>
        </p:txBody>
      </p:sp>
      <p:graphicFrame>
        <p:nvGraphicFramePr>
          <p:cNvPr id="3" name="Content Placeholder 8">
            <a:extLst>
              <a:ext uri="{FF2B5EF4-FFF2-40B4-BE49-F238E27FC236}">
                <a16:creationId xmlns:a16="http://schemas.microsoft.com/office/drawing/2014/main" id="{A7881880-0716-BD46-2156-86E620BAD31F}"/>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724993043"/>
              </p:ext>
            </p:extLst>
          </p:nvPr>
        </p:nvGraphicFramePr>
        <p:xfrm>
          <a:off x="588963" y="1457325"/>
          <a:ext cx="10645775" cy="4067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20754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D4F2C88-E325-ED18-4596-380FA5DD8364}"/>
              </a:ext>
              <a:ext uri="{C183D7F6-B498-43B3-948B-1728B52AA6E4}">
                <adec:decorative xmlns:adec="http://schemas.microsoft.com/office/drawing/2017/decorative" val="1"/>
              </a:ext>
            </a:extLst>
          </p:cNvPr>
          <p:cNvCxnSpPr>
            <a:cxnSpLocks/>
          </p:cNvCxnSpPr>
          <p:nvPr/>
        </p:nvCxnSpPr>
        <p:spPr>
          <a:xfrm>
            <a:off x="1389695" y="3213658"/>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a:xfrm>
            <a:off x="588261" y="585216"/>
            <a:ext cx="11011601" cy="492443"/>
          </a:xfrm>
        </p:spPr>
        <p:txBody>
          <a:bodyPr/>
          <a:lstStyle/>
          <a:p>
            <a:r>
              <a:rPr lang="en-US" dirty="0"/>
              <a:t>Identify and Apply Caching Mechanisms</a:t>
            </a:r>
          </a:p>
        </p:txBody>
      </p:sp>
      <p:sp>
        <p:nvSpPr>
          <p:cNvPr id="101" name="Text Placeholder 100">
            <a:extLst>
              <a:ext uri="{FF2B5EF4-FFF2-40B4-BE49-F238E27FC236}">
                <a16:creationId xmlns:a16="http://schemas.microsoft.com/office/drawing/2014/main" id="{A82494CB-AFF5-41F5-A648-75C9627DC3F4}"/>
              </a:ext>
            </a:extLst>
          </p:cNvPr>
          <p:cNvSpPr>
            <a:spLocks noGrp="1"/>
          </p:cNvSpPr>
          <p:nvPr>
            <p:ph type="body" sz="quarter" idx="17"/>
          </p:nvPr>
        </p:nvSpPr>
        <p:spPr>
          <a:xfrm>
            <a:off x="584199" y="1386766"/>
            <a:ext cx="11011601" cy="699936"/>
          </a:xfrm>
        </p:spPr>
        <p:txBody>
          <a:bodyPr/>
          <a:lstStyle/>
          <a:p>
            <a:r>
              <a:rPr lang="en-US" dirty="0"/>
              <a:t>Caching data reduces loading times by decreasing calls to the database. Two types of caching are:</a:t>
            </a:r>
          </a:p>
        </p:txBody>
      </p:sp>
      <p:grpSp>
        <p:nvGrpSpPr>
          <p:cNvPr id="2" name="Group 1" descr="Icon of gear and two arrow">
            <a:extLst>
              <a:ext uri="{FF2B5EF4-FFF2-40B4-BE49-F238E27FC236}">
                <a16:creationId xmlns:a16="http://schemas.microsoft.com/office/drawing/2014/main" id="{93470974-3E16-89ED-8630-0BC2D031683B}"/>
              </a:ext>
            </a:extLst>
          </p:cNvPr>
          <p:cNvGrpSpPr>
            <a:grpSpLocks/>
          </p:cNvGrpSpPr>
          <p:nvPr/>
        </p:nvGrpSpPr>
        <p:grpSpPr>
          <a:xfrm>
            <a:off x="583096" y="2336129"/>
            <a:ext cx="640080" cy="640080"/>
            <a:chOff x="583096" y="2327444"/>
            <a:chExt cx="640080" cy="640080"/>
          </a:xfrm>
        </p:grpSpPr>
        <p:sp>
          <p:nvSpPr>
            <p:cNvPr id="3" name="Oval 2">
              <a:extLst>
                <a:ext uri="{FF2B5EF4-FFF2-40B4-BE49-F238E27FC236}">
                  <a16:creationId xmlns:a16="http://schemas.microsoft.com/office/drawing/2014/main" id="{1B3FCA63-45AB-370D-B927-23F1402791ED}"/>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3946DEC-E8AA-3742-4FF6-419B8D2382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41" name="Text Placeholder 5">
            <a:extLst>
              <a:ext uri="{FF2B5EF4-FFF2-40B4-BE49-F238E27FC236}">
                <a16:creationId xmlns:a16="http://schemas.microsoft.com/office/drawing/2014/main" id="{CA34A83F-9956-403F-0436-0A79F5F05F96}"/>
              </a:ext>
            </a:extLst>
          </p:cNvPr>
          <p:cNvSpPr txBox="1">
            <a:spLocks/>
          </p:cNvSpPr>
          <p:nvPr/>
        </p:nvSpPr>
        <p:spPr>
          <a:xfrm>
            <a:off x="1389460" y="2266065"/>
            <a:ext cx="10210404" cy="777240"/>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latin typeface="+mj-lt"/>
              </a:rPr>
              <a:t>Set-based caching </a:t>
            </a:r>
            <a:r>
              <a:rPr lang="en-US" sz="1800" dirty="0"/>
              <a:t>– Caches groups of records all at once. To implement set-based caching, you would need to set the </a:t>
            </a:r>
            <a:r>
              <a:rPr lang="en-US" sz="1800" dirty="0" err="1">
                <a:highlight>
                  <a:srgbClr val="EBEBEB"/>
                </a:highlight>
              </a:rPr>
              <a:t>CacheLookup</a:t>
            </a:r>
            <a:r>
              <a:rPr lang="en-US" sz="1800" dirty="0"/>
              <a:t> property to </a:t>
            </a:r>
            <a:r>
              <a:rPr lang="en-US" sz="1800" dirty="0" err="1">
                <a:highlight>
                  <a:srgbClr val="EBEBEB"/>
                </a:highlight>
              </a:rPr>
              <a:t>EntireTable</a:t>
            </a:r>
            <a:r>
              <a:rPr lang="en-US" sz="1800" dirty="0"/>
              <a:t>, but set-based caching should be avoided for large tables. </a:t>
            </a:r>
          </a:p>
        </p:txBody>
      </p:sp>
      <p:grpSp>
        <p:nvGrpSpPr>
          <p:cNvPr id="5" name="Group 4" descr="Icon of chart with a rising arrow">
            <a:extLst>
              <a:ext uri="{FF2B5EF4-FFF2-40B4-BE49-F238E27FC236}">
                <a16:creationId xmlns:a16="http://schemas.microsoft.com/office/drawing/2014/main" id="{38C5A009-5D7D-73AF-933E-671A0CC8122A}"/>
              </a:ext>
            </a:extLst>
          </p:cNvPr>
          <p:cNvGrpSpPr>
            <a:grpSpLocks/>
          </p:cNvGrpSpPr>
          <p:nvPr/>
        </p:nvGrpSpPr>
        <p:grpSpPr>
          <a:xfrm>
            <a:off x="583096" y="3457812"/>
            <a:ext cx="640080" cy="640080"/>
            <a:chOff x="583096" y="3371634"/>
            <a:chExt cx="640080" cy="640080"/>
          </a:xfrm>
        </p:grpSpPr>
        <p:sp>
          <p:nvSpPr>
            <p:cNvPr id="6" name="Oval 5">
              <a:extLst>
                <a:ext uri="{FF2B5EF4-FFF2-40B4-BE49-F238E27FC236}">
                  <a16:creationId xmlns:a16="http://schemas.microsoft.com/office/drawing/2014/main" id="{6B0D6843-ED2C-01D8-09F2-54DC88008430}"/>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inancial_E7BB">
              <a:extLst>
                <a:ext uri="{FF2B5EF4-FFF2-40B4-BE49-F238E27FC236}">
                  <a16:creationId xmlns:a16="http://schemas.microsoft.com/office/drawing/2014/main" id="{9DD5544E-F901-69DB-8B42-0F179645A20A}"/>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2" name="Text Placeholder 1">
            <a:extLst>
              <a:ext uri="{FF2B5EF4-FFF2-40B4-BE49-F238E27FC236}">
                <a16:creationId xmlns:a16="http://schemas.microsoft.com/office/drawing/2014/main" id="{D11AE77F-75B6-8D1D-FDF6-8C0171F02AB8}"/>
              </a:ext>
            </a:extLst>
          </p:cNvPr>
          <p:cNvSpPr txBox="1">
            <a:spLocks/>
          </p:cNvSpPr>
          <p:nvPr/>
        </p:nvSpPr>
        <p:spPr>
          <a:xfrm>
            <a:off x="1389460" y="3584219"/>
            <a:ext cx="10210404" cy="1203679"/>
          </a:xfrm>
          <a:prstGeom prst="rect">
            <a:avLst/>
          </a:prstGeom>
        </p:spPr>
        <p:txBody>
          <a:bodyPr lIns="0" tIns="0" rIns="0" bIns="0" anchor="t"/>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latin typeface="+mj-lt"/>
              </a:rPr>
              <a:t>Single-record caching </a:t>
            </a:r>
            <a:r>
              <a:rPr lang="en-US" sz="1800" dirty="0"/>
              <a:t>– Caches a single record at a time. Two conditions must be met to use single-record caching.</a:t>
            </a:r>
          </a:p>
          <a:p>
            <a:pPr marL="342900" lvl="1" indent="-228600"/>
            <a:r>
              <a:rPr lang="en-US" sz="1800" dirty="0"/>
              <a:t>The </a:t>
            </a:r>
            <a:r>
              <a:rPr lang="en-US" sz="1800" dirty="0" err="1">
                <a:highlight>
                  <a:srgbClr val="EBEBEB"/>
                </a:highlight>
              </a:rPr>
              <a:t>CacheLookup</a:t>
            </a:r>
            <a:r>
              <a:rPr lang="en-US" sz="1800" dirty="0"/>
              <a:t> property must be set to </a:t>
            </a:r>
            <a:r>
              <a:rPr lang="en-US" sz="1800" dirty="0" err="1">
                <a:highlight>
                  <a:srgbClr val="EBEBEB"/>
                </a:highlight>
              </a:rPr>
              <a:t>NotInTTS</a:t>
            </a:r>
            <a:r>
              <a:rPr lang="en-US" sz="1800" dirty="0"/>
              <a:t>, Found, or </a:t>
            </a:r>
            <a:r>
              <a:rPr lang="en-US" sz="1800" dirty="0" err="1">
                <a:highlight>
                  <a:srgbClr val="EBEBEB"/>
                </a:highlight>
              </a:rPr>
              <a:t>FoundAndEmpty</a:t>
            </a:r>
            <a:r>
              <a:rPr lang="en-US" sz="1800" dirty="0"/>
              <a:t>.</a:t>
            </a:r>
          </a:p>
          <a:p>
            <a:pPr marL="342900" lvl="1" indent="-228600"/>
            <a:r>
              <a:rPr lang="en-US" sz="1800" dirty="0"/>
              <a:t>The record buffer </a:t>
            </a:r>
            <a:r>
              <a:rPr lang="en-US" sz="1800" dirty="0" err="1">
                <a:highlight>
                  <a:srgbClr val="EBEBEB"/>
                </a:highlight>
              </a:rPr>
              <a:t>disableCache</a:t>
            </a:r>
            <a:r>
              <a:rPr lang="en-US" sz="1800" dirty="0"/>
              <a:t> method does not return true.</a:t>
            </a:r>
          </a:p>
        </p:txBody>
      </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Create cached display methods </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1" y="1331174"/>
            <a:ext cx="6085608" cy="2477601"/>
          </a:xfrm>
        </p:spPr>
        <p:txBody>
          <a:bodyPr vert="horz" lIns="0" tIns="45720" rIns="91440" bIns="45720" rtlCol="0" anchor="t">
            <a:spAutoFit/>
          </a:bodyPr>
          <a:lstStyle/>
          <a:p>
            <a:pPr marL="342900" indent="-342900">
              <a:buFont typeface="Arial" panose="020B0604020202020204" pitchFamily="34" charset="0"/>
              <a:buChar char="•"/>
            </a:pPr>
            <a:r>
              <a:rPr lang="en-US" sz="2000" spc="0" dirty="0">
                <a:latin typeface="+mn-lt"/>
              </a:rPr>
              <a:t>Used for calculated methods.</a:t>
            </a:r>
            <a:endParaRPr lang="en-US"/>
          </a:p>
          <a:p>
            <a:pPr marL="342900" indent="-342900">
              <a:buFont typeface="Arial" panose="020B0604020202020204" pitchFamily="34" charset="0"/>
              <a:buChar char="•"/>
            </a:pPr>
            <a:r>
              <a:rPr lang="en-US" sz="2000" spc="0" dirty="0">
                <a:latin typeface="+mn-lt"/>
              </a:rPr>
              <a:t>Improve performance since it’s only calculated once and when received from cache.</a:t>
            </a:r>
          </a:p>
          <a:p>
            <a:pPr marL="342900" indent="-342900">
              <a:buFont typeface="Arial" panose="020B0604020202020204" pitchFamily="34" charset="0"/>
              <a:buChar char="•"/>
            </a:pPr>
            <a:r>
              <a:rPr lang="en-US" sz="2000" spc="0" dirty="0">
                <a:latin typeface="+mn-lt"/>
              </a:rPr>
              <a:t>Can be enabled by X++ with </a:t>
            </a:r>
            <a:r>
              <a:rPr lang="en-US" sz="1800" dirty="0" err="1">
                <a:solidFill>
                  <a:srgbClr val="171717"/>
                </a:solidFill>
                <a:effectLst/>
                <a:latin typeface="Consolas" panose="020B0609020204030204" pitchFamily="49" charset="0"/>
                <a:ea typeface="Calibri" panose="020F0502020204030204" pitchFamily="34" charset="0"/>
                <a:cs typeface="Calibri" panose="020F0502020204030204" pitchFamily="34" charset="0"/>
              </a:rPr>
              <a:t>cacheAddMethod</a:t>
            </a:r>
            <a:endParaRPr lang="en-US" sz="2000" spc="0" dirty="0">
              <a:solidFill>
                <a:srgbClr val="171717"/>
              </a:solidFill>
              <a:effectLst/>
              <a:latin typeface="+mn-lt"/>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spc="0" dirty="0">
                <a:latin typeface="+mn-lt"/>
              </a:rPr>
              <a:t>Can be enabled by attribute [</a:t>
            </a:r>
            <a:r>
              <a:rPr lang="en-US" sz="2000" spc="0" dirty="0" err="1">
                <a:latin typeface="+mn-lt"/>
              </a:rPr>
              <a:t>SysClientCacheDataMethodAttribute</a:t>
            </a:r>
            <a:r>
              <a:rPr lang="en-US" sz="2000" spc="0" dirty="0">
                <a:latin typeface="+mn-lt"/>
              </a:rPr>
              <a:t>] on the display method.</a:t>
            </a:r>
          </a:p>
        </p:txBody>
      </p:sp>
      <p:sp>
        <p:nvSpPr>
          <p:cNvPr id="9" name="TextBox 8">
            <a:extLst>
              <a:ext uri="{FF2B5EF4-FFF2-40B4-BE49-F238E27FC236}">
                <a16:creationId xmlns:a16="http://schemas.microsoft.com/office/drawing/2014/main" id="{6246E20E-219A-E004-5B28-2AB1B10B33B1}"/>
              </a:ext>
            </a:extLst>
          </p:cNvPr>
          <p:cNvSpPr txBox="1"/>
          <p:nvPr/>
        </p:nvSpPr>
        <p:spPr>
          <a:xfrm>
            <a:off x="6615296" y="1350004"/>
            <a:ext cx="5293547" cy="523220"/>
          </a:xfrm>
          <a:prstGeom prst="rect">
            <a:avLst/>
          </a:prstGeom>
          <a:noFill/>
        </p:spPr>
        <p:txBody>
          <a:bodyPr wrap="square" lIns="91440" tIns="45720" rIns="91440" bIns="45720" anchor="t">
            <a:spAutoFit/>
          </a:bodyPr>
          <a:lstStyle/>
          <a:p>
            <a:r>
              <a:rPr lang="en-US" sz="1400" dirty="0"/>
              <a:t>The following code example shows how to add a display method to the cache on a form:</a:t>
            </a:r>
          </a:p>
        </p:txBody>
      </p:sp>
      <p:sp>
        <p:nvSpPr>
          <p:cNvPr id="7" name="New shape">
            <a:extLst>
              <a:ext uri="{FF2B5EF4-FFF2-40B4-BE49-F238E27FC236}">
                <a16:creationId xmlns:a16="http://schemas.microsoft.com/office/drawing/2014/main" id="{C2B8F4CC-AB53-1736-8018-1023BD095C01}"/>
              </a:ext>
            </a:extLst>
          </p:cNvPr>
          <p:cNvSpPr/>
          <p:nvPr/>
        </p:nvSpPr>
        <p:spPr>
          <a:xfrm>
            <a:off x="6615296" y="1961189"/>
            <a:ext cx="5293547" cy="391628"/>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en-US" sz="1600" b="0" i="0" dirty="0">
                <a:solidFill>
                  <a:srgbClr val="171717"/>
                </a:solidFill>
                <a:effectLst/>
                <a:latin typeface="Segoe UI" panose="020B0502040204020203" pitchFamily="34" charset="0"/>
              </a:rPr>
              <a:t>X++</a:t>
            </a:r>
            <a:endParaRPr lang="en-US" sz="1600" dirty="0">
              <a:solidFill>
                <a:srgbClr val="000000"/>
              </a:solidFill>
            </a:endParaRPr>
          </a:p>
        </p:txBody>
      </p:sp>
      <p:sp>
        <p:nvSpPr>
          <p:cNvPr id="8" name="New shape">
            <a:extLst>
              <a:ext uri="{FF2B5EF4-FFF2-40B4-BE49-F238E27FC236}">
                <a16:creationId xmlns:a16="http://schemas.microsoft.com/office/drawing/2014/main" id="{ADE12F62-7D63-FAFF-CC16-1046558FD872}"/>
              </a:ext>
            </a:extLst>
          </p:cNvPr>
          <p:cNvSpPr/>
          <p:nvPr/>
        </p:nvSpPr>
        <p:spPr>
          <a:xfrm>
            <a:off x="6615296" y="2368137"/>
            <a:ext cx="5293547" cy="169543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spAutoFit/>
          </a:bodyPr>
          <a:lstStyle/>
          <a:p>
            <a:pPr marL="15875" indent="-6350" algn="l"/>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   public</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void</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init</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p>
          <a:p>
            <a:pPr marL="15875" indent="-6350" algn="l"/>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	       super();</a:t>
            </a:r>
          </a:p>
          <a:p>
            <a:pPr marL="15875" indent="-6350" algn="l"/>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latin typeface="Consolas" panose="020B0609020204030204" pitchFamily="49" charset="0"/>
                <a:ea typeface="Calibri" panose="020F0502020204030204" pitchFamily="34" charset="0"/>
                <a:cs typeface="Calibri" panose="020F0502020204030204" pitchFamily="34" charset="0"/>
              </a:rPr>
              <a:t>this.cacheAddMethod</a:t>
            </a:r>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latin typeface="Consolas" panose="020B0609020204030204" pitchFamily="49" charset="0"/>
                <a:ea typeface="Calibri" panose="020F0502020204030204" pitchFamily="34" charset="0"/>
                <a:cs typeface="Calibri" panose="020F0502020204030204" pitchFamily="34" charset="0"/>
              </a:rPr>
              <a:t>tableMethodStr</a:t>
            </a:r>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latin typeface="Consolas" panose="020B0609020204030204" pitchFamily="49" charset="0"/>
                <a:ea typeface="Calibri" panose="020F0502020204030204" pitchFamily="34" charset="0"/>
                <a:cs typeface="Calibri" panose="020F0502020204030204" pitchFamily="34" charset="0"/>
              </a:rPr>
              <a:t>CustTable</a:t>
            </a:r>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a:t>
            </a:r>
          </a:p>
          <a:p>
            <a:pPr marL="15875" indent="-6350" algn="l"/>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latin typeface="Consolas" panose="020B0609020204030204" pitchFamily="49" charset="0"/>
                <a:ea typeface="Calibri" panose="020F0502020204030204" pitchFamily="34" charset="0"/>
                <a:cs typeface="Calibri" panose="020F0502020204030204" pitchFamily="34" charset="0"/>
              </a:rPr>
              <a:t>myDisplayMethod</a:t>
            </a:r>
            <a:r>
              <a:rPr lang="en-US" sz="1200" dirty="0">
                <a:solidFill>
                  <a:srgbClr val="000000"/>
                </a:solidFill>
                <a:latin typeface="Consolas" panose="020B0609020204030204" pitchFamily="49" charset="0"/>
                <a:ea typeface="Calibri" panose="020F0502020204030204" pitchFamily="34" charset="0"/>
                <a:cs typeface="Calibri" panose="020F0502020204030204" pitchFamily="34" charset="0"/>
              </a:rPr>
              <a:t>));</a:t>
            </a:r>
          </a:p>
          <a:p>
            <a:pPr marL="15875" indent="-6350" algn="l"/>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br>
              <a:rPr lang="en-US" sz="1200" dirty="0"/>
            </a:b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9099708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 Create and Build Projects</a:t>
            </a:r>
          </a:p>
        </p:txBody>
      </p:sp>
      <p:sp>
        <p:nvSpPr>
          <p:cNvPr id="3" name="Rectangle 2">
            <a:extLst>
              <a:ext uri="{FF2B5EF4-FFF2-40B4-BE49-F238E27FC236}">
                <a16:creationId xmlns:a16="http://schemas.microsoft.com/office/drawing/2014/main" id="{917702B4-4D89-F670-FA77-72EB936A3750}"/>
              </a:ext>
              <a:ext uri="{C183D7F6-B498-43B3-948B-1728B52AA6E4}">
                <adec:decorative xmlns:adec="http://schemas.microsoft.com/office/drawing/2017/decorative" val="1"/>
              </a:ext>
            </a:extLst>
          </p:cNvPr>
          <p:cNvSpPr>
            <a:spLocks/>
          </p:cNvSpPr>
          <p:nvPr/>
        </p:nvSpPr>
        <p:spPr bwMode="auto">
          <a:xfrm>
            <a:off x="588262" y="1581150"/>
            <a:ext cx="11011600" cy="4691634"/>
          </a:xfrm>
          <a:prstGeom prst="rect">
            <a:avLst/>
          </a:prstGeom>
          <a:solidFill>
            <a:schemeClr val="bg1"/>
          </a:solidFill>
          <a:ln w="38100">
            <a:solidFill>
              <a:srgbClr val="C73ECC"/>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2800" dirty="0">
                <a:solidFill>
                  <a:schemeClr val="tx1"/>
                </a:solidFill>
                <a:latin typeface="+mj-lt"/>
              </a:rPr>
              <a:t>DEMO</a:t>
            </a:r>
          </a:p>
        </p:txBody>
      </p:sp>
      <p:pic>
        <p:nvPicPr>
          <p:cNvPr id="5" name="Picture 4">
            <a:hlinkClick r:id="rId3"/>
            <a:extLst>
              <a:ext uri="{FF2B5EF4-FFF2-40B4-BE49-F238E27FC236}">
                <a16:creationId xmlns:a16="http://schemas.microsoft.com/office/drawing/2014/main" id="{1A562F79-6C87-A612-FA32-30E3A729456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14712" y="1581150"/>
            <a:ext cx="8166513" cy="4691634"/>
          </a:xfrm>
          <a:prstGeom prst="rect">
            <a:avLst/>
          </a:prstGeom>
        </p:spPr>
      </p:pic>
    </p:spTree>
    <p:extLst>
      <p:ext uri="{BB962C8B-B14F-4D97-AF65-F5344CB8AC3E}">
        <p14:creationId xmlns:p14="http://schemas.microsoft.com/office/powerpoint/2010/main" val="14545033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2" y="585216"/>
            <a:ext cx="11011600" cy="492443"/>
          </a:xfrm>
        </p:spPr>
        <p:txBody>
          <a:bodyPr/>
          <a:lstStyle/>
          <a:p>
            <a:r>
              <a:rPr lang="en-US" dirty="0"/>
              <a:t>Optimize Temporary Table Usage</a:t>
            </a:r>
          </a:p>
        </p:txBody>
      </p:sp>
      <p:sp>
        <p:nvSpPr>
          <p:cNvPr id="7" name="Text Placeholder 6">
            <a:extLst>
              <a:ext uri="{FF2B5EF4-FFF2-40B4-BE49-F238E27FC236}">
                <a16:creationId xmlns:a16="http://schemas.microsoft.com/office/drawing/2014/main" id="{6D56540A-18B8-B2C3-D6C8-EC704CB93C95}"/>
              </a:ext>
            </a:extLst>
          </p:cNvPr>
          <p:cNvSpPr>
            <a:spLocks noGrp="1"/>
          </p:cNvSpPr>
          <p:nvPr>
            <p:ph type="body" sz="quarter" idx="15"/>
          </p:nvPr>
        </p:nvSpPr>
        <p:spPr>
          <a:xfrm>
            <a:off x="585788" y="1590675"/>
            <a:ext cx="3479800" cy="677108"/>
          </a:xfrm>
        </p:spPr>
        <p:txBody>
          <a:bodyPr/>
          <a:lstStyle/>
          <a:p>
            <a:pPr marL="0" indent="0" algn="ctr">
              <a:buNone/>
            </a:pPr>
            <a:r>
              <a:rPr lang="en-US" sz="2200" dirty="0">
                <a:latin typeface="+mj-lt"/>
              </a:rPr>
              <a:t>Explanation of</a:t>
            </a:r>
            <a:br>
              <a:rPr lang="en-US" sz="2200" dirty="0">
                <a:latin typeface="+mj-lt"/>
              </a:rPr>
            </a:br>
            <a:r>
              <a:rPr lang="en-US" sz="2200" dirty="0">
                <a:latin typeface="+mj-lt"/>
              </a:rPr>
              <a:t>temporary tables</a:t>
            </a:r>
          </a:p>
        </p:txBody>
      </p:sp>
      <p:sp>
        <p:nvSpPr>
          <p:cNvPr id="10" name="Text Placeholder 9">
            <a:extLst>
              <a:ext uri="{FF2B5EF4-FFF2-40B4-BE49-F238E27FC236}">
                <a16:creationId xmlns:a16="http://schemas.microsoft.com/office/drawing/2014/main" id="{69B6817C-7CB7-9AFE-88B9-53E8B2FEAFA4}"/>
              </a:ext>
            </a:extLst>
          </p:cNvPr>
          <p:cNvSpPr>
            <a:spLocks noGrp="1"/>
          </p:cNvSpPr>
          <p:nvPr>
            <p:ph type="body" sz="quarter" idx="16"/>
          </p:nvPr>
        </p:nvSpPr>
        <p:spPr>
          <a:xfrm>
            <a:off x="4362450" y="1590675"/>
            <a:ext cx="3479800" cy="677108"/>
          </a:xfrm>
        </p:spPr>
        <p:txBody>
          <a:bodyPr/>
          <a:lstStyle/>
          <a:p>
            <a:pPr marL="0" indent="0" algn="ctr">
              <a:buNone/>
            </a:pPr>
            <a:r>
              <a:rPr lang="en-US" sz="2200" dirty="0">
                <a:latin typeface="+mj-lt"/>
              </a:rPr>
              <a:t>Different types</a:t>
            </a:r>
            <a:br>
              <a:rPr lang="en-US" sz="2200" dirty="0">
                <a:latin typeface="+mj-lt"/>
              </a:rPr>
            </a:br>
            <a:r>
              <a:rPr lang="en-US" sz="2200" dirty="0">
                <a:latin typeface="+mj-lt"/>
              </a:rPr>
              <a:t>of temporary table</a:t>
            </a:r>
          </a:p>
        </p:txBody>
      </p:sp>
      <p:sp>
        <p:nvSpPr>
          <p:cNvPr id="12" name="Text Placeholder 11">
            <a:extLst>
              <a:ext uri="{FF2B5EF4-FFF2-40B4-BE49-F238E27FC236}">
                <a16:creationId xmlns:a16="http://schemas.microsoft.com/office/drawing/2014/main" id="{E13CA769-A4E3-AB04-B25C-38D7222471AF}"/>
              </a:ext>
            </a:extLst>
          </p:cNvPr>
          <p:cNvSpPr>
            <a:spLocks noGrp="1"/>
          </p:cNvSpPr>
          <p:nvPr>
            <p:ph type="body" sz="quarter" idx="17"/>
          </p:nvPr>
        </p:nvSpPr>
        <p:spPr>
          <a:xfrm>
            <a:off x="8129588" y="1590675"/>
            <a:ext cx="3479800" cy="677108"/>
          </a:xfrm>
        </p:spPr>
        <p:txBody>
          <a:bodyPr/>
          <a:lstStyle/>
          <a:p>
            <a:pPr marL="0" indent="0" algn="ctr">
              <a:buNone/>
            </a:pPr>
            <a:r>
              <a:rPr lang="en-US" sz="2200" dirty="0">
                <a:latin typeface="+mj-lt"/>
              </a:rPr>
              <a:t>When they</a:t>
            </a:r>
            <a:br>
              <a:rPr lang="en-US" sz="2200" dirty="0">
                <a:latin typeface="+mj-lt"/>
              </a:rPr>
            </a:br>
            <a:r>
              <a:rPr lang="en-US" sz="2200" dirty="0">
                <a:latin typeface="+mj-lt"/>
              </a:rPr>
              <a:t>should be used?</a:t>
            </a:r>
          </a:p>
        </p:txBody>
      </p:sp>
    </p:spTree>
    <p:extLst>
      <p:ext uri="{BB962C8B-B14F-4D97-AF65-F5344CB8AC3E}">
        <p14:creationId xmlns:p14="http://schemas.microsoft.com/office/powerpoint/2010/main" val="361157785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72D810-4161-6A59-0192-BB89F21EE9E7}"/>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0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When to Use Set-based Statements and Row-based Operations</a:t>
            </a:r>
            <a:endParaRPr kumimoji="0" lang="en-IN" sz="30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24" name="TextBox 23">
            <a:extLst>
              <a:ext uri="{FF2B5EF4-FFF2-40B4-BE49-F238E27FC236}">
                <a16:creationId xmlns:a16="http://schemas.microsoft.com/office/drawing/2014/main" id="{50011170-67AC-1F46-B08F-CB537D3F182C}"/>
              </a:ext>
            </a:extLst>
          </p:cNvPr>
          <p:cNvSpPr txBox="1"/>
          <p:nvPr/>
        </p:nvSpPr>
        <p:spPr>
          <a:xfrm>
            <a:off x="579438" y="1083733"/>
            <a:ext cx="11020425" cy="1138773"/>
          </a:xfrm>
          <a:prstGeom prst="rect">
            <a:avLst/>
          </a:prstGeom>
          <a:noFill/>
        </p:spPr>
        <p:txBody>
          <a:bodyPr wrap="square" lIns="0" tIns="0" rIns="0" bIns="0">
            <a:spAutoFit/>
          </a:bodyPr>
          <a:lstStyle/>
          <a:p>
            <a:pPr marL="231775" lvl="1" indent="-231775">
              <a:spcBef>
                <a:spcPts val="200"/>
              </a:spcBef>
              <a:spcAft>
                <a:spcPts val="400"/>
              </a:spcAft>
              <a:buFont typeface="Arial" panose="020B0604020202020204" pitchFamily="34" charset="0"/>
              <a:buChar char="•"/>
            </a:pPr>
            <a:r>
              <a:rPr lang="en-US" sz="1600" dirty="0"/>
              <a:t>Set-based statements are used to update, insert, or delete multiple records of data from a table.</a:t>
            </a:r>
          </a:p>
          <a:p>
            <a:pPr marL="231775" lvl="1" indent="-231775">
              <a:spcBef>
                <a:spcPts val="200"/>
              </a:spcBef>
              <a:spcAft>
                <a:spcPts val="400"/>
              </a:spcAft>
              <a:buFont typeface="Arial" panose="020B0604020202020204" pitchFamily="34" charset="0"/>
              <a:buChar char="•"/>
            </a:pPr>
            <a:r>
              <a:rPr lang="en-US" sz="1600" dirty="0"/>
              <a:t>Using set-based queries can greatly increase performance by reducing the number of calls that are made to the database.</a:t>
            </a:r>
          </a:p>
          <a:p>
            <a:pPr marL="231775" lvl="1" indent="-231775">
              <a:spcBef>
                <a:spcPts val="200"/>
              </a:spcBef>
              <a:spcAft>
                <a:spcPts val="400"/>
              </a:spcAft>
              <a:buFont typeface="Arial" panose="020B0604020202020204" pitchFamily="34" charset="0"/>
              <a:buChar char="•"/>
            </a:pPr>
            <a:r>
              <a:rPr lang="en-US" sz="1600" dirty="0"/>
              <a:t>Set-based statement only calls the database once.</a:t>
            </a:r>
          </a:p>
        </p:txBody>
      </p:sp>
      <p:sp>
        <p:nvSpPr>
          <p:cNvPr id="25" name="TextBox 24">
            <a:extLst>
              <a:ext uri="{FF2B5EF4-FFF2-40B4-BE49-F238E27FC236}">
                <a16:creationId xmlns:a16="http://schemas.microsoft.com/office/drawing/2014/main" id="{7F4424F7-D883-E02E-0F23-28E467332D12}"/>
              </a:ext>
            </a:extLst>
          </p:cNvPr>
          <p:cNvSpPr txBox="1"/>
          <p:nvPr/>
        </p:nvSpPr>
        <p:spPr>
          <a:xfrm>
            <a:off x="579439" y="2598680"/>
            <a:ext cx="3557803" cy="193899"/>
          </a:xfrm>
          <a:prstGeom prst="rect">
            <a:avLst/>
          </a:prstGeom>
          <a:noFill/>
        </p:spPr>
        <p:txBody>
          <a:bodyPr wrap="square" lIns="0" tIns="0" rIns="0" bIns="0" rtlCol="0">
            <a:spAutoFit/>
          </a:bodyPr>
          <a:lstStyle/>
          <a:p>
            <a:pPr>
              <a:lnSpc>
                <a:spcPct val="90000"/>
              </a:lnSpc>
              <a:spcAft>
                <a:spcPts val="600"/>
              </a:spcAft>
            </a:pPr>
            <a:r>
              <a:rPr lang="en-US" sz="1400" dirty="0">
                <a:latin typeface="+mj-lt"/>
              </a:rPr>
              <a:t>Example of </a:t>
            </a:r>
            <a:r>
              <a:rPr lang="en-US" sz="1400" dirty="0" err="1">
                <a:latin typeface="+mj-lt"/>
              </a:rPr>
              <a:t>Update_recordset</a:t>
            </a:r>
            <a:r>
              <a:rPr lang="en-US" sz="1400" dirty="0">
                <a:latin typeface="+mj-lt"/>
              </a:rPr>
              <a:t> </a:t>
            </a:r>
          </a:p>
        </p:txBody>
      </p:sp>
      <p:sp>
        <p:nvSpPr>
          <p:cNvPr id="26" name="Text Placeholder 2">
            <a:extLst>
              <a:ext uri="{FF2B5EF4-FFF2-40B4-BE49-F238E27FC236}">
                <a16:creationId xmlns:a16="http://schemas.microsoft.com/office/drawing/2014/main" id="{92E0CABD-D90B-F198-890A-2D04D06FD2FE}"/>
              </a:ext>
            </a:extLst>
          </p:cNvPr>
          <p:cNvSpPr txBox="1">
            <a:spLocks/>
          </p:cNvSpPr>
          <p:nvPr/>
        </p:nvSpPr>
        <p:spPr>
          <a:xfrm>
            <a:off x="579439" y="2884558"/>
            <a:ext cx="3557803" cy="374650"/>
          </a:xfrm>
          <a:prstGeom prst="rect">
            <a:avLst/>
          </a:prstGeom>
          <a:solidFill>
            <a:srgbClr val="FFA38B"/>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chemeClr val="tx1"/>
                </a:solidFill>
                <a:effectLst/>
                <a:uLnTx/>
                <a:uFillTx/>
                <a:ea typeface="+mn-ea"/>
                <a:cs typeface="+mn-cs"/>
              </a:rPr>
              <a:t>X++</a:t>
            </a:r>
          </a:p>
        </p:txBody>
      </p:sp>
      <p:sp>
        <p:nvSpPr>
          <p:cNvPr id="27" name="Text Placeholder 2">
            <a:extLst>
              <a:ext uri="{FF2B5EF4-FFF2-40B4-BE49-F238E27FC236}">
                <a16:creationId xmlns:a16="http://schemas.microsoft.com/office/drawing/2014/main" id="{DF1D04B2-EBBE-1C7A-9A32-D9E049751DD4}"/>
              </a:ext>
            </a:extLst>
          </p:cNvPr>
          <p:cNvSpPr txBox="1">
            <a:spLocks/>
          </p:cNvSpPr>
          <p:nvPr/>
        </p:nvSpPr>
        <p:spPr>
          <a:xfrm>
            <a:off x="579439" y="3259208"/>
            <a:ext cx="3557803" cy="2817741"/>
          </a:xfrm>
          <a:prstGeom prst="rect">
            <a:avLst/>
          </a:prstGeom>
          <a:solidFill>
            <a:schemeClr val="bg1">
              <a:lumMod val="95000"/>
            </a:schemeClr>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Update_recordset</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Setting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PaymMode</a:t>
            </a: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'Check’</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Currency = </a:t>
            </a:r>
            <a:r>
              <a:rPr lang="en-US" sz="1200" dirty="0">
                <a:solidFill>
                  <a:srgbClr val="C00000"/>
                </a:solidFill>
                <a:latin typeface="Consolas" panose="020B0609020204030204" pitchFamily="49" charset="0"/>
              </a:rPr>
              <a:t>'USD’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Where </a:t>
            </a:r>
            <a:r>
              <a:rPr lang="en-US" sz="1200" dirty="0" err="1">
                <a:solidFill>
                  <a:schemeClr val="tx1"/>
                </a:solidFill>
                <a:latin typeface="Consolas" panose="020B0609020204030204" pitchFamily="49" charset="0"/>
              </a:rPr>
              <a:t>custTable.CustGroup</a:t>
            </a: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'US'</a:t>
            </a:r>
            <a:r>
              <a:rPr lang="en-US" sz="1200" dirty="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A26B4DAE-475C-69BF-15D4-D47DD1B0A6F1}"/>
              </a:ext>
            </a:extLst>
          </p:cNvPr>
          <p:cNvSpPr txBox="1"/>
          <p:nvPr/>
        </p:nvSpPr>
        <p:spPr>
          <a:xfrm>
            <a:off x="4310749" y="2598680"/>
            <a:ext cx="3557803" cy="193899"/>
          </a:xfrm>
          <a:prstGeom prst="rect">
            <a:avLst/>
          </a:prstGeom>
          <a:noFill/>
        </p:spPr>
        <p:txBody>
          <a:bodyPr wrap="square" lIns="0" tIns="0" rIns="0" bIns="0" rtlCol="0">
            <a:spAutoFit/>
          </a:bodyPr>
          <a:lstStyle/>
          <a:p>
            <a:pPr>
              <a:lnSpc>
                <a:spcPct val="90000"/>
              </a:lnSpc>
              <a:spcAft>
                <a:spcPts val="600"/>
              </a:spcAft>
            </a:pPr>
            <a:r>
              <a:rPr lang="en-US" sz="1400" dirty="0">
                <a:latin typeface="+mj-lt"/>
              </a:rPr>
              <a:t>Example of </a:t>
            </a:r>
            <a:r>
              <a:rPr lang="en-US" sz="1400" dirty="0" err="1">
                <a:latin typeface="+mj-lt"/>
              </a:rPr>
              <a:t>Delete_from</a:t>
            </a:r>
            <a:endParaRPr lang="en-US" sz="1400" dirty="0">
              <a:latin typeface="+mj-lt"/>
            </a:endParaRPr>
          </a:p>
        </p:txBody>
      </p:sp>
      <p:sp>
        <p:nvSpPr>
          <p:cNvPr id="32" name="Text Placeholder 2">
            <a:extLst>
              <a:ext uri="{FF2B5EF4-FFF2-40B4-BE49-F238E27FC236}">
                <a16:creationId xmlns:a16="http://schemas.microsoft.com/office/drawing/2014/main" id="{5DC9B49C-C098-D186-FDAF-C3F7FFD60E1A}"/>
              </a:ext>
            </a:extLst>
          </p:cNvPr>
          <p:cNvSpPr txBox="1">
            <a:spLocks/>
          </p:cNvSpPr>
          <p:nvPr/>
        </p:nvSpPr>
        <p:spPr>
          <a:xfrm>
            <a:off x="4310749" y="2884558"/>
            <a:ext cx="3557803" cy="374650"/>
          </a:xfrm>
          <a:prstGeom prst="rect">
            <a:avLst/>
          </a:prstGeom>
          <a:solidFill>
            <a:srgbClr val="FFA38B"/>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chemeClr val="tx1"/>
                </a:solidFill>
                <a:effectLst/>
                <a:uLnTx/>
                <a:uFillTx/>
                <a:ea typeface="+mn-ea"/>
                <a:cs typeface="+mn-cs"/>
              </a:rPr>
              <a:t>X++</a:t>
            </a:r>
          </a:p>
        </p:txBody>
      </p:sp>
      <p:sp>
        <p:nvSpPr>
          <p:cNvPr id="33" name="Text Placeholder 2">
            <a:extLst>
              <a:ext uri="{FF2B5EF4-FFF2-40B4-BE49-F238E27FC236}">
                <a16:creationId xmlns:a16="http://schemas.microsoft.com/office/drawing/2014/main" id="{83A1FC8D-8891-0003-880D-8C88EA67BE3B}"/>
              </a:ext>
            </a:extLst>
          </p:cNvPr>
          <p:cNvSpPr txBox="1">
            <a:spLocks/>
          </p:cNvSpPr>
          <p:nvPr/>
        </p:nvSpPr>
        <p:spPr>
          <a:xfrm>
            <a:off x="4310749" y="3259208"/>
            <a:ext cx="3557803" cy="2817741"/>
          </a:xfrm>
          <a:prstGeom prst="rect">
            <a:avLst/>
          </a:prstGeom>
          <a:solidFill>
            <a:schemeClr val="bg1">
              <a:lumMod val="95000"/>
            </a:schemeClr>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Delete_from</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          Where </a:t>
            </a:r>
            <a:r>
              <a:rPr lang="en-US" sz="1200" dirty="0" err="1">
                <a:solidFill>
                  <a:schemeClr val="tx1"/>
                </a:solidFill>
                <a:latin typeface="Consolas" panose="020B0609020204030204" pitchFamily="49" charset="0"/>
              </a:rPr>
              <a:t>custTable.CustGroup</a:t>
            </a:r>
            <a:r>
              <a:rPr lang="en-US" sz="1200" dirty="0">
                <a:solidFill>
                  <a:schemeClr val="tx1"/>
                </a:solidFill>
                <a:latin typeface="Consolas" panose="020B0609020204030204" pitchFamily="49" charset="0"/>
              </a:rPr>
              <a:t> == 'US';</a:t>
            </a:r>
          </a:p>
        </p:txBody>
      </p:sp>
      <p:sp>
        <p:nvSpPr>
          <p:cNvPr id="34" name="TextBox 33">
            <a:extLst>
              <a:ext uri="{FF2B5EF4-FFF2-40B4-BE49-F238E27FC236}">
                <a16:creationId xmlns:a16="http://schemas.microsoft.com/office/drawing/2014/main" id="{7D2FC669-F0D7-9FB4-D223-8EF006979965}"/>
              </a:ext>
            </a:extLst>
          </p:cNvPr>
          <p:cNvSpPr txBox="1"/>
          <p:nvPr/>
        </p:nvSpPr>
        <p:spPr>
          <a:xfrm>
            <a:off x="8042060" y="2598680"/>
            <a:ext cx="3557803" cy="193899"/>
          </a:xfrm>
          <a:prstGeom prst="rect">
            <a:avLst/>
          </a:prstGeom>
          <a:noFill/>
        </p:spPr>
        <p:txBody>
          <a:bodyPr wrap="square" lIns="0" tIns="0" rIns="0" bIns="0" rtlCol="0">
            <a:spAutoFit/>
          </a:bodyPr>
          <a:lstStyle/>
          <a:p>
            <a:pPr>
              <a:lnSpc>
                <a:spcPct val="90000"/>
              </a:lnSpc>
              <a:spcAft>
                <a:spcPts val="600"/>
              </a:spcAft>
            </a:pPr>
            <a:r>
              <a:rPr lang="en-US" sz="1400" dirty="0">
                <a:latin typeface="+mj-lt"/>
              </a:rPr>
              <a:t>Example of </a:t>
            </a:r>
            <a:r>
              <a:rPr lang="en-US" sz="1400" dirty="0" err="1">
                <a:latin typeface="+mj-lt"/>
              </a:rPr>
              <a:t>Insert_recordset</a:t>
            </a:r>
            <a:endParaRPr lang="en-US" sz="1400" dirty="0">
              <a:latin typeface="+mj-lt"/>
            </a:endParaRPr>
          </a:p>
        </p:txBody>
      </p:sp>
      <p:sp>
        <p:nvSpPr>
          <p:cNvPr id="35" name="Text Placeholder 2">
            <a:extLst>
              <a:ext uri="{FF2B5EF4-FFF2-40B4-BE49-F238E27FC236}">
                <a16:creationId xmlns:a16="http://schemas.microsoft.com/office/drawing/2014/main" id="{78F021F2-E5A5-057C-A54C-D60E192DF22A}"/>
              </a:ext>
            </a:extLst>
          </p:cNvPr>
          <p:cNvSpPr txBox="1">
            <a:spLocks/>
          </p:cNvSpPr>
          <p:nvPr/>
        </p:nvSpPr>
        <p:spPr>
          <a:xfrm>
            <a:off x="8042060" y="2884558"/>
            <a:ext cx="3557803" cy="374650"/>
          </a:xfrm>
          <a:prstGeom prst="rect">
            <a:avLst/>
          </a:prstGeom>
          <a:solidFill>
            <a:srgbClr val="FFA38B"/>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chemeClr val="tx1"/>
                </a:solidFill>
                <a:effectLst/>
                <a:uLnTx/>
                <a:uFillTx/>
                <a:ea typeface="+mn-ea"/>
                <a:cs typeface="+mn-cs"/>
              </a:rPr>
              <a:t>X++</a:t>
            </a:r>
          </a:p>
        </p:txBody>
      </p:sp>
      <p:sp>
        <p:nvSpPr>
          <p:cNvPr id="36" name="Text Placeholder 2">
            <a:extLst>
              <a:ext uri="{FF2B5EF4-FFF2-40B4-BE49-F238E27FC236}">
                <a16:creationId xmlns:a16="http://schemas.microsoft.com/office/drawing/2014/main" id="{5F3C4F44-80E2-E2CE-9AC3-608B595373A2}"/>
              </a:ext>
            </a:extLst>
          </p:cNvPr>
          <p:cNvSpPr txBox="1">
            <a:spLocks/>
          </p:cNvSpPr>
          <p:nvPr/>
        </p:nvSpPr>
        <p:spPr>
          <a:xfrm>
            <a:off x="8042060" y="3259208"/>
            <a:ext cx="3557803" cy="2817741"/>
          </a:xfrm>
          <a:prstGeom prst="rect">
            <a:avLst/>
          </a:prstGeom>
          <a:solidFill>
            <a:schemeClr val="bg1">
              <a:lumMod val="95000"/>
            </a:schemeClr>
          </a:solidFill>
          <a:ln w="25400">
            <a:noFill/>
          </a:ln>
        </p:spPr>
        <p:txBody>
          <a:bodyPr tIns="91440" bIns="9144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custTable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CustCustomerBaseStaging</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custCustomerBaseStaging</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err="1">
                <a:solidFill>
                  <a:schemeClr val="tx1"/>
                </a:solidFill>
                <a:latin typeface="Consolas" panose="020B0609020204030204" pitchFamily="49" charset="0"/>
              </a:rPr>
              <a:t>Insert_recordset</a:t>
            </a:r>
            <a:r>
              <a:rPr lang="en-US" sz="1200" dirty="0">
                <a:solidFill>
                  <a:schemeClr val="tx1"/>
                </a:solidFill>
                <a:latin typeface="Consolas" panose="020B0609020204030204" pitchFamily="49" charset="0"/>
              </a:rPr>
              <a:t> </a:t>
            </a:r>
            <a:r>
              <a:rPr lang="en-US" sz="1200" dirty="0" err="1">
                <a:solidFill>
                  <a:srgbClr val="0B556A"/>
                </a:solidFill>
                <a:latin typeface="Consolas" panose="020B0609020204030204" pitchFamily="49" charset="0"/>
              </a:rPr>
              <a:t>custTable</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accountNum</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custGroup</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paymMode</a:t>
            </a:r>
            <a:r>
              <a:rPr lang="en-US" sz="1200" dirty="0">
                <a:solidFill>
                  <a:schemeClr val="tx1"/>
                </a:solidFill>
                <a:latin typeface="Consolas" panose="020B0609020204030204" pitchFamily="49" charset="0"/>
              </a:rPr>
              <a:t>, currency)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     Select </a:t>
            </a:r>
            <a:r>
              <a:rPr lang="en-US" sz="1200" dirty="0" err="1">
                <a:solidFill>
                  <a:schemeClr val="tx1"/>
                </a:solidFill>
                <a:latin typeface="Consolas" panose="020B0609020204030204" pitchFamily="49" charset="0"/>
              </a:rPr>
              <a:t>CustomerAccount</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CustomerGroupId</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PaymentMethod,SalesCurrencyCode</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        From </a:t>
            </a:r>
            <a:r>
              <a:rPr lang="en-US" sz="1200" dirty="0" err="1">
                <a:solidFill>
                  <a:schemeClr val="tx1"/>
                </a:solidFill>
                <a:latin typeface="Consolas" panose="020B0609020204030204" pitchFamily="49" charset="0"/>
              </a:rPr>
              <a:t>custCustomerBaseStaging</a:t>
            </a:r>
            <a:r>
              <a:rPr lang="en-US" sz="1200" dirty="0">
                <a:solidFill>
                  <a:schemeClr val="tx1"/>
                </a:solidFill>
                <a:latin typeface="Consolas" panose="020B0609020204030204" pitchFamily="49" charset="0"/>
              </a:rPr>
              <a:t> </a:t>
            </a:r>
          </a:p>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1200" dirty="0">
                <a:solidFill>
                  <a:schemeClr val="tx1"/>
                </a:solidFill>
                <a:latin typeface="Consolas" panose="020B0609020204030204" pitchFamily="49" charset="0"/>
              </a:rPr>
              <a:t>         Where    </a:t>
            </a:r>
            <a:r>
              <a:rPr lang="en-US" sz="1200" dirty="0" err="1">
                <a:solidFill>
                  <a:schemeClr val="tx1"/>
                </a:solidFill>
                <a:latin typeface="Consolas" panose="020B0609020204030204" pitchFamily="49" charset="0"/>
              </a:rPr>
              <a:t>custCustomerBaseStaging.CustGroupID</a:t>
            </a:r>
            <a:r>
              <a:rPr lang="en-US" sz="1200" dirty="0">
                <a:solidFill>
                  <a:schemeClr val="tx1"/>
                </a:solidFill>
                <a:latin typeface="Consolas" panose="020B0609020204030204" pitchFamily="49" charset="0"/>
              </a:rPr>
              <a:t> == </a:t>
            </a:r>
            <a:r>
              <a:rPr lang="en-US" sz="1200" dirty="0">
                <a:solidFill>
                  <a:srgbClr val="C00000"/>
                </a:solidFill>
                <a:latin typeface="Consolas" panose="020B0609020204030204" pitchFamily="49" charset="0"/>
              </a:rPr>
              <a:t>'US'</a:t>
            </a:r>
            <a:r>
              <a:rPr lang="en-US" sz="12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0669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Query Optimization Principles</a:t>
            </a:r>
          </a:p>
        </p:txBody>
      </p:sp>
      <p:sp>
        <p:nvSpPr>
          <p:cNvPr id="4" name="Text Placeholder 3">
            <a:extLst>
              <a:ext uri="{FF2B5EF4-FFF2-40B4-BE49-F238E27FC236}">
                <a16:creationId xmlns:a16="http://schemas.microsoft.com/office/drawing/2014/main" id="{A9628B46-56CA-89F9-6F9F-199DED2AE8FB}"/>
              </a:ext>
            </a:extLst>
          </p:cNvPr>
          <p:cNvSpPr>
            <a:spLocks noGrp="1"/>
          </p:cNvSpPr>
          <p:nvPr>
            <p:ph type="body" sz="quarter" idx="15"/>
          </p:nvPr>
        </p:nvSpPr>
        <p:spPr>
          <a:xfrm>
            <a:off x="586389" y="1581150"/>
            <a:ext cx="3172811" cy="4308872"/>
          </a:xfrm>
        </p:spPr>
        <p:txBody>
          <a:bodyPr/>
          <a:lstStyle/>
          <a:p>
            <a:pPr marL="228600" indent="-228600">
              <a:spcBef>
                <a:spcPts val="600"/>
              </a:spcBef>
              <a:spcAft>
                <a:spcPts val="600"/>
              </a:spcAft>
            </a:pPr>
            <a:r>
              <a:rPr lang="en-US" dirty="0"/>
              <a:t>Poorly created queries can negatively impact performance.</a:t>
            </a:r>
          </a:p>
          <a:p>
            <a:pPr marL="228600" indent="-228600">
              <a:spcBef>
                <a:spcPts val="600"/>
              </a:spcBef>
              <a:spcAft>
                <a:spcPts val="600"/>
              </a:spcAft>
            </a:pPr>
            <a:r>
              <a:rPr lang="en-US" dirty="0"/>
              <a:t>Queries should only pull the necessary data and fields.</a:t>
            </a:r>
          </a:p>
          <a:p>
            <a:pPr marL="228600" indent="-228600">
              <a:spcBef>
                <a:spcPts val="600"/>
              </a:spcBef>
              <a:spcAft>
                <a:spcPts val="600"/>
              </a:spcAft>
            </a:pPr>
            <a:r>
              <a:rPr lang="en-US" dirty="0"/>
              <a:t>Avoid nested queries and </a:t>
            </a:r>
            <a:br>
              <a:rPr lang="en-US" dirty="0"/>
            </a:br>
            <a:r>
              <a:rPr lang="en-US" dirty="0"/>
              <a:t>use appropriate joins(Join, </a:t>
            </a:r>
            <a:br>
              <a:rPr lang="en-US" dirty="0"/>
            </a:br>
            <a:r>
              <a:rPr lang="en-US" dirty="0"/>
              <a:t>Outer join, Exists join and </a:t>
            </a:r>
            <a:r>
              <a:rPr lang="en-US" dirty="0" err="1"/>
              <a:t>Notexists</a:t>
            </a:r>
            <a:r>
              <a:rPr lang="en-US" dirty="0"/>
              <a:t> join).</a:t>
            </a:r>
          </a:p>
          <a:p>
            <a:pPr marL="228600" indent="-228600">
              <a:spcBef>
                <a:spcPts val="600"/>
              </a:spcBef>
              <a:spcAft>
                <a:spcPts val="600"/>
              </a:spcAft>
            </a:pPr>
            <a:r>
              <a:rPr lang="en-US" dirty="0"/>
              <a:t>Use index and index hint to sort data on large and rapidly growing tables.</a:t>
            </a:r>
          </a:p>
          <a:p>
            <a:pPr marL="228600" indent="-228600">
              <a:spcBef>
                <a:spcPts val="600"/>
              </a:spcBef>
              <a:spcAft>
                <a:spcPts val="600"/>
              </a:spcAft>
            </a:pPr>
            <a:r>
              <a:rPr lang="en-US" dirty="0"/>
              <a:t>Tools such as Optimization Advisor and Lifecycle Services can help monitor and optimize performance.</a:t>
            </a:r>
          </a:p>
        </p:txBody>
      </p:sp>
      <p:pic>
        <p:nvPicPr>
          <p:cNvPr id="9" name="Picture 2" descr="Screenshot of the Cloud-hosted environments page highlighting the Full details link.">
            <a:extLst>
              <a:ext uri="{FF2B5EF4-FFF2-40B4-BE49-F238E27FC236}">
                <a16:creationId xmlns:a16="http://schemas.microsoft.com/office/drawing/2014/main" id="{CBB9A6F5-7E14-C2C1-9084-4FC84D3B0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33" b="-10933"/>
          <a:stretch/>
        </p:blipFill>
        <p:spPr bwMode="auto">
          <a:xfrm>
            <a:off x="4064000" y="1581150"/>
            <a:ext cx="7535862" cy="4430719"/>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7788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Optimize data migration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4216539"/>
          </a:xfrm>
        </p:spPr>
        <p:txBody>
          <a:bodyPr vert="horz" lIns="137160" tIns="91440" rIns="137160" bIns="45720" rtlCol="0" anchor="t">
            <a:spAutoFit/>
          </a:bodyPr>
          <a:lstStyle/>
          <a:p>
            <a:r>
              <a:rPr lang="en-US" dirty="0"/>
              <a:t>Configurations to improve performance in data-migration scenarios:</a:t>
            </a:r>
          </a:p>
          <a:p>
            <a:pPr marL="342900" indent="-342900">
              <a:buFont typeface="Arial" panose="020B0604020202020204" pitchFamily="34" charset="0"/>
              <a:buChar char="•"/>
            </a:pPr>
            <a:r>
              <a:rPr lang="en-US" dirty="0">
                <a:latin typeface="+mn-lt"/>
              </a:rPr>
              <a:t>Disable change tracking. </a:t>
            </a:r>
          </a:p>
          <a:p>
            <a:pPr marL="342900" indent="-342900">
              <a:buFont typeface="Arial" panose="020B0604020202020204" pitchFamily="34" charset="0"/>
              <a:buChar char="•"/>
            </a:pPr>
            <a:r>
              <a:rPr lang="en-US" dirty="0">
                <a:latin typeface="+mn-lt"/>
              </a:rPr>
              <a:t>Enable set-based processing.</a:t>
            </a:r>
          </a:p>
          <a:p>
            <a:pPr marL="342900" indent="-342900">
              <a:buFont typeface="Arial" panose="020B0604020202020204" pitchFamily="34" charset="0"/>
              <a:buChar char="•"/>
            </a:pPr>
            <a:r>
              <a:rPr lang="en-US" dirty="0">
                <a:latin typeface="+mn-lt"/>
              </a:rPr>
              <a:t>Create a data migration batch group.</a:t>
            </a:r>
          </a:p>
          <a:p>
            <a:pPr marL="342900" indent="-342900">
              <a:buFont typeface="Arial" panose="020B0604020202020204" pitchFamily="34" charset="0"/>
              <a:buChar char="•"/>
            </a:pPr>
            <a:r>
              <a:rPr lang="en-US" dirty="0">
                <a:latin typeface="+mn-lt"/>
              </a:rPr>
              <a:t>Enable priority-base batch scheduling.</a:t>
            </a:r>
          </a:p>
          <a:p>
            <a:pPr marL="342900" indent="-342900">
              <a:buFont typeface="Arial" panose="020B0604020202020204" pitchFamily="34" charset="0"/>
              <a:buChar char="•"/>
            </a:pPr>
            <a:r>
              <a:rPr lang="en-US" dirty="0">
                <a:latin typeface="+mn-lt"/>
              </a:rPr>
              <a:t>Configure maximum number of batch threads.</a:t>
            </a:r>
          </a:p>
          <a:p>
            <a:pPr marL="342900" indent="-342900">
              <a:buFont typeface="Arial" panose="020B0604020202020204" pitchFamily="34" charset="0"/>
              <a:buChar char="•"/>
            </a:pPr>
            <a:r>
              <a:rPr lang="en-US" dirty="0">
                <a:latin typeface="+mn-lt"/>
              </a:rPr>
              <a:t>Import in batch mode.</a:t>
            </a:r>
          </a:p>
          <a:p>
            <a:pPr marL="342900" indent="-342900">
              <a:buFont typeface="Arial" panose="020B0604020202020204" pitchFamily="34" charset="0"/>
              <a:buChar char="•"/>
            </a:pPr>
            <a:r>
              <a:rPr lang="en-US" dirty="0">
                <a:latin typeface="+mn-lt"/>
              </a:rPr>
              <a:t>Clean staging tables.</a:t>
            </a:r>
          </a:p>
          <a:p>
            <a:pPr marL="342900" indent="-342900">
              <a:buFont typeface="Arial" panose="020B0604020202020204" pitchFamily="34" charset="0"/>
              <a:buChar char="•"/>
            </a:pPr>
            <a:r>
              <a:rPr lang="en-US" dirty="0">
                <a:latin typeface="+mn-lt"/>
              </a:rPr>
              <a:t>Set up entity execution parameters.</a:t>
            </a:r>
            <a:endParaRPr lang="en-US" dirty="0">
              <a:latin typeface="+mn-lt"/>
              <a:cs typeface="Segoe UI"/>
            </a:endParaRPr>
          </a:p>
          <a:p>
            <a:pPr marL="342900" indent="-342900">
              <a:buFont typeface="Arial" panose="020B0604020202020204" pitchFamily="34" charset="0"/>
              <a:buChar char="•"/>
            </a:pPr>
            <a:r>
              <a:rPr lang="en-US" dirty="0">
                <a:latin typeface="+mn-lt"/>
              </a:rPr>
              <a:t>Disable validations.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5"/>
            <a:ext cx="5543550" cy="2908489"/>
          </a:xfrm>
        </p:spPr>
        <p:txBody>
          <a:bodyPr vert="horz" lIns="137160" tIns="91440" rIns="137160" bIns="45720" rtlCol="0" anchor="t">
            <a:spAutoFit/>
          </a:bodyPr>
          <a:lstStyle/>
          <a:p>
            <a:r>
              <a:rPr lang="en-US" dirty="0"/>
              <a:t>General recommendations:</a:t>
            </a:r>
          </a:p>
          <a:p>
            <a:pPr marL="285750" lvl="1" indent="-285750">
              <a:buFont typeface="Arial" panose="020B0604020202020204" pitchFamily="34" charset="0"/>
              <a:buChar char="•"/>
            </a:pPr>
            <a:r>
              <a:rPr lang="en-US" sz="2000" dirty="0"/>
              <a:t>Break files into smaller chunks.</a:t>
            </a:r>
            <a:endParaRPr lang="en-US" sz="2000" dirty="0">
              <a:cs typeface="Segoe UI"/>
            </a:endParaRPr>
          </a:p>
          <a:p>
            <a:pPr marL="285750" lvl="1" indent="-285750">
              <a:buFont typeface="Arial" panose="020B0604020202020204" pitchFamily="34" charset="0"/>
              <a:buChar char="•"/>
            </a:pPr>
            <a:r>
              <a:rPr lang="en-US" sz="2000" dirty="0"/>
              <a:t>Test performance in an appropriate Tier-2 or higher environment.</a:t>
            </a:r>
            <a:endParaRPr lang="en-US" sz="2000" dirty="0">
              <a:cs typeface="Segoe UI"/>
            </a:endParaRPr>
          </a:p>
          <a:p>
            <a:pPr marL="285750" lvl="1" indent="-285750">
              <a:buFont typeface="Arial" panose="020B0604020202020204" pitchFamily="34" charset="0"/>
              <a:buChar char="•"/>
            </a:pPr>
            <a:r>
              <a:rPr lang="en-US" sz="2000" dirty="0"/>
              <a:t>Test performance in a mock cutover before going live.</a:t>
            </a:r>
            <a:endParaRPr lang="en-US" sz="2000" dirty="0">
              <a:cs typeface="Segoe UI"/>
            </a:endParaRPr>
          </a:p>
          <a:p>
            <a:pPr marL="285750" lvl="1" indent="-285750">
              <a:buFont typeface="Arial" panose="020B0604020202020204" pitchFamily="34" charset="0"/>
              <a:buChar char="•"/>
            </a:pPr>
            <a:r>
              <a:rPr lang="en-US" sz="2000" dirty="0"/>
              <a:t>Take notes when testing migration performance.</a:t>
            </a:r>
            <a:endParaRPr lang="en-US" sz="2000" dirty="0">
              <a:cs typeface="Segoe UI"/>
            </a:endParaRPr>
          </a:p>
        </p:txBody>
      </p:sp>
    </p:spTree>
    <p:extLst>
      <p:ext uri="{BB962C8B-B14F-4D97-AF65-F5344CB8AC3E}">
        <p14:creationId xmlns:p14="http://schemas.microsoft.com/office/powerpoint/2010/main" val="197276683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Modify the Scope of a Variable</a:t>
            </a:r>
          </a:p>
        </p:txBody>
      </p:sp>
      <p:sp>
        <p:nvSpPr>
          <p:cNvPr id="24" name="Text Placeholder 23">
            <a:extLst>
              <a:ext uri="{FF2B5EF4-FFF2-40B4-BE49-F238E27FC236}">
                <a16:creationId xmlns:a16="http://schemas.microsoft.com/office/drawing/2014/main" id="{E62238D1-48C6-4021-DB87-781B2D7C01F7}"/>
              </a:ext>
            </a:extLst>
          </p:cNvPr>
          <p:cNvSpPr>
            <a:spLocks noGrp="1"/>
          </p:cNvSpPr>
          <p:nvPr>
            <p:ph type="body" sz="quarter" idx="11"/>
          </p:nvPr>
        </p:nvSpPr>
        <p:spPr/>
        <p:txBody>
          <a:bodyPr/>
          <a:lstStyle/>
          <a:p>
            <a:pPr>
              <a:spcBef>
                <a:spcPts val="400"/>
              </a:spcBef>
              <a:spcAft>
                <a:spcPts val="1200"/>
              </a:spcAft>
            </a:pPr>
            <a:r>
              <a:rPr lang="en-US" sz="1800" dirty="0"/>
              <a:t>Variables have a scope that defines where they can be accessed.</a:t>
            </a:r>
          </a:p>
        </p:txBody>
      </p:sp>
      <p:sp>
        <p:nvSpPr>
          <p:cNvPr id="2" name="Text Placeholder 1">
            <a:extLst>
              <a:ext uri="{FF2B5EF4-FFF2-40B4-BE49-F238E27FC236}">
                <a16:creationId xmlns:a16="http://schemas.microsoft.com/office/drawing/2014/main" id="{2925F7F8-7069-08A1-8126-917CD9F4E310}"/>
              </a:ext>
            </a:extLst>
          </p:cNvPr>
          <p:cNvSpPr>
            <a:spLocks noGrp="1"/>
          </p:cNvSpPr>
          <p:nvPr>
            <p:ph type="body" sz="quarter" idx="15"/>
          </p:nvPr>
        </p:nvSpPr>
        <p:spPr/>
        <p:txBody>
          <a:bodyPr/>
          <a:lstStyle/>
          <a:p>
            <a:r>
              <a:rPr lang="en-US" sz="1800" dirty="0"/>
              <a:t>Instance variables are declared in class declarations and can be accessed from any method in the class and its subclasses.</a:t>
            </a:r>
          </a:p>
        </p:txBody>
      </p:sp>
      <p:sp>
        <p:nvSpPr>
          <p:cNvPr id="3" name="Text Placeholder 2">
            <a:extLst>
              <a:ext uri="{FF2B5EF4-FFF2-40B4-BE49-F238E27FC236}">
                <a16:creationId xmlns:a16="http://schemas.microsoft.com/office/drawing/2014/main" id="{EFE09A62-4044-40EE-A0EA-D09EC4664B9E}"/>
              </a:ext>
            </a:extLst>
          </p:cNvPr>
          <p:cNvSpPr>
            <a:spLocks noGrp="1"/>
          </p:cNvSpPr>
          <p:nvPr>
            <p:ph type="body" sz="quarter" idx="17"/>
          </p:nvPr>
        </p:nvSpPr>
        <p:spPr/>
        <p:txBody>
          <a:bodyPr/>
          <a:lstStyle/>
          <a:p>
            <a:r>
              <a:rPr lang="en-US" sz="1800" dirty="0"/>
              <a:t>Local variables are declared in a method and can only be accessed in that method.</a:t>
            </a:r>
          </a:p>
        </p:txBody>
      </p:sp>
      <p:sp>
        <p:nvSpPr>
          <p:cNvPr id="4" name="Text Placeholder 3">
            <a:extLst>
              <a:ext uri="{FF2B5EF4-FFF2-40B4-BE49-F238E27FC236}">
                <a16:creationId xmlns:a16="http://schemas.microsoft.com/office/drawing/2014/main" id="{DA78569E-6330-DD7D-7E9B-A6AFFAA28D69}"/>
              </a:ext>
            </a:extLst>
          </p:cNvPr>
          <p:cNvSpPr>
            <a:spLocks noGrp="1"/>
          </p:cNvSpPr>
          <p:nvPr>
            <p:ph type="body" sz="quarter" idx="19"/>
          </p:nvPr>
        </p:nvSpPr>
        <p:spPr/>
        <p:txBody>
          <a:bodyPr/>
          <a:lstStyle/>
          <a:p>
            <a:r>
              <a:rPr lang="en-US" sz="1800" dirty="0"/>
              <a:t>Declaring all variables in class declaration allocates memory for all variables until the process is finished.</a:t>
            </a:r>
          </a:p>
        </p:txBody>
      </p:sp>
      <p:sp>
        <p:nvSpPr>
          <p:cNvPr id="5" name="Text Placeholder 4">
            <a:extLst>
              <a:ext uri="{FF2B5EF4-FFF2-40B4-BE49-F238E27FC236}">
                <a16:creationId xmlns:a16="http://schemas.microsoft.com/office/drawing/2014/main" id="{6488D99E-AC5B-BFAE-9E2E-7947926A9A6C}"/>
              </a:ext>
            </a:extLst>
          </p:cNvPr>
          <p:cNvSpPr>
            <a:spLocks noGrp="1"/>
          </p:cNvSpPr>
          <p:nvPr>
            <p:ph type="body" sz="quarter" idx="21"/>
          </p:nvPr>
        </p:nvSpPr>
        <p:spPr/>
        <p:txBody>
          <a:bodyPr/>
          <a:lstStyle/>
          <a:p>
            <a:r>
              <a:rPr lang="en-US" sz="1800" dirty="0"/>
              <a:t>Using local variables can help reduce memory overhead by only allocating memory during the method’s</a:t>
            </a:r>
            <a:br>
              <a:rPr lang="en-US" sz="1800" dirty="0"/>
            </a:br>
            <a:r>
              <a:rPr lang="en-US" sz="1800" dirty="0"/>
              <a:t>run time.</a:t>
            </a:r>
          </a:p>
        </p:txBody>
      </p:sp>
      <p:sp>
        <p:nvSpPr>
          <p:cNvPr id="6" name="Text Placeholder 5">
            <a:extLst>
              <a:ext uri="{FF2B5EF4-FFF2-40B4-BE49-F238E27FC236}">
                <a16:creationId xmlns:a16="http://schemas.microsoft.com/office/drawing/2014/main" id="{6923B926-4CA7-FEDD-392D-F77DC556D3DC}"/>
              </a:ext>
            </a:extLst>
          </p:cNvPr>
          <p:cNvSpPr>
            <a:spLocks noGrp="1"/>
          </p:cNvSpPr>
          <p:nvPr>
            <p:ph type="body" sz="quarter" idx="22"/>
          </p:nvPr>
        </p:nvSpPr>
        <p:spPr/>
        <p:txBody>
          <a:bodyPr/>
          <a:lstStyle/>
          <a:p>
            <a:r>
              <a:rPr lang="en-US" sz="1800" dirty="0"/>
              <a:t>Declare variables at the smallest scope possible to optimize memory efficiency.</a:t>
            </a:r>
          </a:p>
        </p:txBody>
      </p:sp>
    </p:spTree>
    <p:extLst>
      <p:ext uri="{BB962C8B-B14F-4D97-AF65-F5344CB8AC3E}">
        <p14:creationId xmlns:p14="http://schemas.microsoft.com/office/powerpoint/2010/main" val="3848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Analyze and Optimize Concurrency</a:t>
            </a:r>
          </a:p>
        </p:txBody>
      </p:sp>
      <p:sp>
        <p:nvSpPr>
          <p:cNvPr id="4" name="Text Placeholder 3">
            <a:extLst>
              <a:ext uri="{FF2B5EF4-FFF2-40B4-BE49-F238E27FC236}">
                <a16:creationId xmlns:a16="http://schemas.microsoft.com/office/drawing/2014/main" id="{917B5A81-093C-370B-D8EA-AA56C0F26455}"/>
              </a:ext>
            </a:extLst>
          </p:cNvPr>
          <p:cNvSpPr>
            <a:spLocks noGrp="1"/>
          </p:cNvSpPr>
          <p:nvPr>
            <p:ph type="body" sz="quarter" idx="15"/>
          </p:nvPr>
        </p:nvSpPr>
        <p:spPr>
          <a:xfrm>
            <a:off x="586389" y="1581150"/>
            <a:ext cx="5088697" cy="4370427"/>
          </a:xfrm>
        </p:spPr>
        <p:txBody>
          <a:bodyPr/>
          <a:lstStyle/>
          <a:p>
            <a:pPr marL="231775" indent="-231775">
              <a:spcBef>
                <a:spcPts val="1200"/>
              </a:spcBef>
            </a:pPr>
            <a:r>
              <a:rPr lang="en-US" dirty="0"/>
              <a:t>Concurrency is used to control data availability for other processes in finance and operations apps, which use two models:</a:t>
            </a:r>
          </a:p>
          <a:p>
            <a:pPr marL="635000" indent="-292100">
              <a:spcBef>
                <a:spcPts val="600"/>
              </a:spcBef>
              <a:spcAft>
                <a:spcPts val="600"/>
              </a:spcAft>
              <a:buSzPct val="100000"/>
              <a:buFont typeface="Arial" panose="020B0604020202020204" pitchFamily="34" charset="0"/>
              <a:buChar char="–"/>
            </a:pPr>
            <a:r>
              <a:rPr lang="en-US" dirty="0"/>
              <a:t>Pessimistic Concurrency Control (PCC).</a:t>
            </a:r>
          </a:p>
          <a:p>
            <a:pPr marL="635000" indent="-292100">
              <a:spcBef>
                <a:spcPts val="600"/>
              </a:spcBef>
              <a:spcAft>
                <a:spcPts val="600"/>
              </a:spcAft>
              <a:buSzPct val="100000"/>
              <a:buFont typeface="Arial" panose="020B0604020202020204" pitchFamily="34" charset="0"/>
              <a:buChar char="–"/>
            </a:pPr>
            <a:r>
              <a:rPr lang="en-US" dirty="0"/>
              <a:t>Optimistic Concurrency Control (OCC).</a:t>
            </a:r>
          </a:p>
          <a:p>
            <a:pPr marL="231775" indent="-231775">
              <a:spcBef>
                <a:spcPts val="1200"/>
              </a:spcBef>
            </a:pPr>
            <a:r>
              <a:rPr lang="en-US" dirty="0"/>
              <a:t>PCC should be used when there is serialization logic or update conflicts, while OCC is preferred when tables are updated or deleted from a form. </a:t>
            </a:r>
          </a:p>
          <a:p>
            <a:pPr marL="231775" indent="-231775">
              <a:spcBef>
                <a:spcPts val="1200"/>
              </a:spcBef>
            </a:pPr>
            <a:r>
              <a:rPr lang="en-US" dirty="0"/>
              <a:t>OCC has advantages such as using fewer resources, locking records for a shorter time, and allowing records to remain available for other processes.</a:t>
            </a:r>
          </a:p>
          <a:p>
            <a:pPr marL="231775" indent="-231775">
              <a:spcBef>
                <a:spcPts val="1200"/>
              </a:spcBef>
            </a:pPr>
            <a:r>
              <a:rPr lang="en-US" dirty="0"/>
              <a:t>The disadvantage of OCC occurs when two processes try to update the same record at the same time.</a:t>
            </a:r>
          </a:p>
          <a:p>
            <a:pPr marL="231775" indent="-231775">
              <a:spcBef>
                <a:spcPts val="1200"/>
              </a:spcBef>
            </a:pPr>
            <a:r>
              <a:rPr lang="en-US" dirty="0"/>
              <a:t>Most tables in finance and operations apps use OCC.</a:t>
            </a:r>
          </a:p>
        </p:txBody>
      </p:sp>
      <p:pic>
        <p:nvPicPr>
          <p:cNvPr id="9" name="Picture 2" descr="Screenshot of the Properties page, highlighting the Concurrency model dropdown menu.">
            <a:extLst>
              <a:ext uri="{FF2B5EF4-FFF2-40B4-BE49-F238E27FC236}">
                <a16:creationId xmlns:a16="http://schemas.microsoft.com/office/drawing/2014/main" id="{0852E4EE-8FA1-82A3-F4F5-398375BC3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657" y="1564696"/>
            <a:ext cx="5344204" cy="4463627"/>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909049"/>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Apply Parallel Processing Algorithms</a:t>
            </a:r>
          </a:p>
        </p:txBody>
      </p:sp>
      <p:sp>
        <p:nvSpPr>
          <p:cNvPr id="3" name="Text Placeholder 2"/>
          <p:cNvSpPr>
            <a:spLocks noGrp="1"/>
          </p:cNvSpPr>
          <p:nvPr>
            <p:ph type="body" sz="quarter" idx="17"/>
          </p:nvPr>
        </p:nvSpPr>
        <p:spPr>
          <a:xfrm>
            <a:off x="584199" y="1386766"/>
            <a:ext cx="11011601" cy="338554"/>
          </a:xfrm>
        </p:spPr>
        <p:txBody>
          <a:bodyPr/>
          <a:lstStyle/>
          <a:p>
            <a:r>
              <a:rPr lang="en-US" dirty="0"/>
              <a:t>Developers use three types of parallel processing for batch processing:</a:t>
            </a:r>
          </a:p>
        </p:txBody>
      </p:sp>
      <p:sp>
        <p:nvSpPr>
          <p:cNvPr id="12" name="Text Placeholder 5">
            <a:extLst>
              <a:ext uri="{FF2B5EF4-FFF2-40B4-BE49-F238E27FC236}">
                <a16:creationId xmlns:a16="http://schemas.microsoft.com/office/drawing/2014/main" id="{82836AC9-B651-9693-9E99-CDD0A26BFF13}"/>
              </a:ext>
            </a:extLst>
          </p:cNvPr>
          <p:cNvSpPr txBox="1">
            <a:spLocks/>
          </p:cNvSpPr>
          <p:nvPr/>
        </p:nvSpPr>
        <p:spPr>
          <a:xfrm>
            <a:off x="584199" y="1892198"/>
            <a:ext cx="3527994" cy="4256019"/>
          </a:xfrm>
          <a:prstGeom prst="rect">
            <a:avLst/>
          </a:prstGeom>
          <a:ln w="25400">
            <a:solidFill>
              <a:srgbClr val="C73ECC"/>
            </a:solidFill>
          </a:ln>
        </p:spPr>
        <p:txBody>
          <a:bodyPr lIns="182880" tIns="137160" rIns="182880" bIns="137160"/>
          <a:lstStyle>
            <a:defPPr>
              <a:defRPr lang="en-US"/>
            </a:defPPr>
            <a:lvl1pPr marR="0" lvl="0" indent="0" fontAlgn="auto">
              <a:lnSpc>
                <a:spcPct val="100000"/>
              </a:lnSpc>
              <a:spcBef>
                <a:spcPts val="200"/>
              </a:spcBef>
              <a:spcAft>
                <a:spcPts val="400"/>
              </a:spcAft>
              <a:buClrTx/>
              <a:buSzPct val="90000"/>
              <a:buFont typeface="Wingdings" panose="05000000000000000000" pitchFamily="2" charset="2"/>
              <a:buNone/>
              <a:tabLst/>
              <a:defRPr sz="1200" spc="-49" baseline="0">
                <a:latin typeface="Consolas" panose="020B0609020204030204" pitchFamily="49" charset="0"/>
              </a:defRPr>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a:spcBef>
                <a:spcPts val="600"/>
              </a:spcBef>
              <a:spcAft>
                <a:spcPts val="600"/>
              </a:spcAft>
            </a:pPr>
            <a:r>
              <a:rPr lang="en-US" sz="1800" dirty="0">
                <a:latin typeface="+mj-lt"/>
              </a:rPr>
              <a:t>Individual task modeling</a:t>
            </a:r>
          </a:p>
          <a:p>
            <a:pPr marL="342900" lvl="1" indent="-231775">
              <a:spcBef>
                <a:spcPts val="0"/>
              </a:spcBef>
              <a:spcAft>
                <a:spcPts val="600"/>
              </a:spcAft>
              <a:buFont typeface="Arial" panose="020B0604020202020204" pitchFamily="34" charset="0"/>
              <a:buChar char="•"/>
            </a:pPr>
            <a:r>
              <a:rPr lang="en-US" sz="1600" dirty="0"/>
              <a:t>Creates a separate batch task for each work item.</a:t>
            </a:r>
          </a:p>
          <a:p>
            <a:pPr marL="342900" lvl="1" indent="-231775">
              <a:spcBef>
                <a:spcPts val="0"/>
              </a:spcBef>
              <a:spcAft>
                <a:spcPts val="600"/>
              </a:spcAft>
              <a:buFont typeface="Arial" panose="020B0604020202020204" pitchFamily="34" charset="0"/>
              <a:buChar char="•"/>
            </a:pPr>
            <a:r>
              <a:rPr lang="en-US" sz="1600" dirty="0"/>
              <a:t>Works well for a small number of work items and creates dependencies between them.</a:t>
            </a:r>
          </a:p>
          <a:p>
            <a:pPr marL="342900" lvl="1" indent="-231775">
              <a:spcBef>
                <a:spcPts val="0"/>
              </a:spcBef>
              <a:spcAft>
                <a:spcPts val="600"/>
              </a:spcAft>
              <a:buFont typeface="Arial" panose="020B0604020202020204" pitchFamily="34" charset="0"/>
              <a:buChar char="•"/>
            </a:pPr>
            <a:r>
              <a:rPr lang="en-US" sz="1600" dirty="0"/>
              <a:t>It is also simpler to develop compared to the other parallel processes.</a:t>
            </a:r>
          </a:p>
          <a:p>
            <a:pPr marL="342900" lvl="1" indent="-231775">
              <a:spcBef>
                <a:spcPts val="0"/>
              </a:spcBef>
              <a:spcAft>
                <a:spcPts val="600"/>
              </a:spcAft>
              <a:buFont typeface="Arial" panose="020B0604020202020204" pitchFamily="34" charset="0"/>
              <a:buChar char="•"/>
            </a:pPr>
            <a:r>
              <a:rPr lang="en-US" sz="1600" dirty="0"/>
              <a:t>Not ideal for many tasks because the extra overhead will affect performance and cause delays between batch tasks that are running.</a:t>
            </a:r>
          </a:p>
        </p:txBody>
      </p:sp>
      <p:sp>
        <p:nvSpPr>
          <p:cNvPr id="13" name="Text Placeholder 1">
            <a:extLst>
              <a:ext uri="{FF2B5EF4-FFF2-40B4-BE49-F238E27FC236}">
                <a16:creationId xmlns:a16="http://schemas.microsoft.com/office/drawing/2014/main" id="{7A2A7252-EA75-11D6-5D96-D369901D5774}"/>
              </a:ext>
            </a:extLst>
          </p:cNvPr>
          <p:cNvSpPr txBox="1">
            <a:spLocks/>
          </p:cNvSpPr>
          <p:nvPr/>
        </p:nvSpPr>
        <p:spPr>
          <a:xfrm>
            <a:off x="4356705" y="1890781"/>
            <a:ext cx="3489158" cy="4256019"/>
          </a:xfrm>
          <a:prstGeom prst="rect">
            <a:avLst/>
          </a:prstGeom>
          <a:ln w="25400">
            <a:solidFill>
              <a:srgbClr val="C73ECC"/>
            </a:solidFill>
          </a:ln>
        </p:spPr>
        <p:txBody>
          <a:bodyPr lIns="182880" tIns="137160" rIns="182880" bIns="137160"/>
          <a:lstStyle>
            <a:defPPr>
              <a:defRPr lang="en-US"/>
            </a:defPPr>
            <a:lvl1pPr marR="0" lvl="0" indent="0" fontAlgn="auto">
              <a:lnSpc>
                <a:spcPct val="100000"/>
              </a:lnSpc>
              <a:spcBef>
                <a:spcPts val="200"/>
              </a:spcBef>
              <a:spcAft>
                <a:spcPts val="400"/>
              </a:spcAft>
              <a:buClrTx/>
              <a:buSzPct val="90000"/>
              <a:buFont typeface="Wingdings" panose="05000000000000000000" pitchFamily="2" charset="2"/>
              <a:buNone/>
              <a:tabLst/>
              <a:defRPr sz="1200" spc="-49" baseline="0">
                <a:latin typeface="Consolas" panose="020B0609020204030204" pitchFamily="49" charset="0"/>
              </a:defRPr>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a:spcBef>
                <a:spcPts val="600"/>
              </a:spcBef>
              <a:spcAft>
                <a:spcPts val="600"/>
              </a:spcAft>
            </a:pPr>
            <a:r>
              <a:rPr lang="en-US" sz="1800" dirty="0">
                <a:latin typeface="+mj-lt"/>
              </a:rPr>
              <a:t>Batch bundling</a:t>
            </a:r>
          </a:p>
          <a:p>
            <a:pPr marL="342900" lvl="1" indent="-231775">
              <a:spcBef>
                <a:spcPts val="0"/>
              </a:spcBef>
              <a:spcAft>
                <a:spcPts val="600"/>
              </a:spcAft>
              <a:buFont typeface="Arial" panose="020B0604020202020204" pitchFamily="34" charset="0"/>
              <a:buChar char="•"/>
            </a:pPr>
            <a:r>
              <a:rPr lang="en-US" sz="1600" dirty="0"/>
              <a:t>Uses a limited number of batch tasks that have a bundle size value (the number of work items in each batch task)</a:t>
            </a:r>
          </a:p>
          <a:p>
            <a:pPr marL="342900" lvl="1" indent="-231775">
              <a:spcBef>
                <a:spcPts val="0"/>
              </a:spcBef>
              <a:spcAft>
                <a:spcPts val="600"/>
              </a:spcAft>
              <a:buFont typeface="Arial" panose="020B0604020202020204" pitchFamily="34" charset="0"/>
              <a:buChar char="•"/>
            </a:pPr>
            <a:r>
              <a:rPr lang="en-US" sz="1600" dirty="0"/>
              <a:t>Good for a simple, even workload where processing times are similar</a:t>
            </a:r>
          </a:p>
          <a:p>
            <a:pPr marL="342900" lvl="1" indent="-231775">
              <a:spcBef>
                <a:spcPts val="0"/>
              </a:spcBef>
              <a:spcAft>
                <a:spcPts val="600"/>
              </a:spcAft>
              <a:buFont typeface="Arial" panose="020B0604020202020204" pitchFamily="34" charset="0"/>
              <a:buChar char="•"/>
            </a:pPr>
            <a:r>
              <a:rPr lang="en-US" sz="1600" dirty="0"/>
              <a:t>Performance can be increased if the bundle size is appropriate. </a:t>
            </a:r>
          </a:p>
          <a:p>
            <a:pPr marL="342900" lvl="1" indent="-231775">
              <a:spcBef>
                <a:spcPts val="0"/>
              </a:spcBef>
              <a:spcAft>
                <a:spcPts val="600"/>
              </a:spcAft>
              <a:buFont typeface="Arial" panose="020B0604020202020204" pitchFamily="34" charset="0"/>
              <a:buChar char="•"/>
            </a:pPr>
            <a:r>
              <a:rPr lang="en-US" sz="1600" dirty="0"/>
              <a:t>A bundle size that is too large or too small can experience performance issues. </a:t>
            </a:r>
          </a:p>
        </p:txBody>
      </p:sp>
      <p:sp>
        <p:nvSpPr>
          <p:cNvPr id="14" name="Text Placeholder 3">
            <a:extLst>
              <a:ext uri="{FF2B5EF4-FFF2-40B4-BE49-F238E27FC236}">
                <a16:creationId xmlns:a16="http://schemas.microsoft.com/office/drawing/2014/main" id="{AC0E40F8-3A19-8BFB-C545-E8D82E36061A}"/>
              </a:ext>
            </a:extLst>
          </p:cNvPr>
          <p:cNvSpPr txBox="1">
            <a:spLocks/>
          </p:cNvSpPr>
          <p:nvPr/>
        </p:nvSpPr>
        <p:spPr>
          <a:xfrm>
            <a:off x="8067807" y="1890782"/>
            <a:ext cx="3527993" cy="4256018"/>
          </a:xfrm>
          <a:prstGeom prst="rect">
            <a:avLst/>
          </a:prstGeom>
          <a:ln w="25400">
            <a:solidFill>
              <a:srgbClr val="C73ECC"/>
            </a:solidFill>
          </a:ln>
        </p:spPr>
        <p:txBody>
          <a:bodyPr lIns="182880" tIns="137160" rIns="182880" bIns="137160"/>
          <a:lstStyle>
            <a:defPPr>
              <a:defRPr lang="en-US"/>
            </a:defPPr>
            <a:lvl1pPr marR="0" lvl="0" indent="0" fontAlgn="auto">
              <a:lnSpc>
                <a:spcPct val="100000"/>
              </a:lnSpc>
              <a:spcBef>
                <a:spcPts val="200"/>
              </a:spcBef>
              <a:spcAft>
                <a:spcPts val="400"/>
              </a:spcAft>
              <a:buClrTx/>
              <a:buSzPct val="90000"/>
              <a:buFont typeface="Wingdings" panose="05000000000000000000" pitchFamily="2" charset="2"/>
              <a:buNone/>
              <a:tabLst/>
              <a:defRPr sz="1200" spc="-49" baseline="0">
                <a:latin typeface="Consolas" panose="020B0609020204030204" pitchFamily="49" charset="0"/>
              </a:defRPr>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a:spcBef>
                <a:spcPts val="600"/>
              </a:spcBef>
              <a:spcAft>
                <a:spcPts val="600"/>
              </a:spcAft>
            </a:pPr>
            <a:r>
              <a:rPr lang="en-US" sz="1800" dirty="0">
                <a:latin typeface="+mj-lt"/>
              </a:rPr>
              <a:t>Top picking</a:t>
            </a:r>
          </a:p>
          <a:p>
            <a:pPr marL="342900" lvl="1" indent="-231775">
              <a:spcBef>
                <a:spcPts val="0"/>
              </a:spcBef>
              <a:spcAft>
                <a:spcPts val="600"/>
              </a:spcAft>
              <a:buFont typeface="Arial" panose="020B0604020202020204" pitchFamily="34" charset="0"/>
              <a:buChar char="•"/>
            </a:pPr>
            <a:r>
              <a:rPr lang="en-US" sz="1600" dirty="0"/>
              <a:t>Creates a limited number of batch tasks where each batch task picks and processes the first free work item.</a:t>
            </a:r>
          </a:p>
          <a:p>
            <a:pPr marL="342900" lvl="1" indent="-231775">
              <a:spcBef>
                <a:spcPts val="0"/>
              </a:spcBef>
              <a:spcAft>
                <a:spcPts val="600"/>
              </a:spcAft>
              <a:buFont typeface="Arial" panose="020B0604020202020204" pitchFamily="34" charset="0"/>
              <a:buChar char="•"/>
            </a:pPr>
            <a:r>
              <a:rPr lang="en-US" sz="1600" dirty="0"/>
              <a:t>Ideal for an uneven workload with varying processing times and requires a staging table to store work items. </a:t>
            </a:r>
          </a:p>
          <a:p>
            <a:pPr marL="342900" lvl="1" indent="-231775">
              <a:spcBef>
                <a:spcPts val="0"/>
              </a:spcBef>
              <a:spcAft>
                <a:spcPts val="600"/>
              </a:spcAft>
              <a:buFont typeface="Arial" panose="020B0604020202020204" pitchFamily="34" charset="0"/>
              <a:buChar char="•"/>
            </a:pPr>
            <a:r>
              <a:rPr lang="en-US" sz="1600" dirty="0"/>
              <a:t>The performance of each approach depends on the bundle size and the workload characteristics.</a:t>
            </a:r>
          </a:p>
        </p:txBody>
      </p:sp>
    </p:spTree>
    <p:extLst>
      <p:ext uri="{BB962C8B-B14F-4D97-AF65-F5344CB8AC3E}">
        <p14:creationId xmlns:p14="http://schemas.microsoft.com/office/powerpoint/2010/main" val="6091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the Async Framework</a:t>
            </a:r>
          </a:p>
        </p:txBody>
      </p:sp>
      <p:grpSp>
        <p:nvGrpSpPr>
          <p:cNvPr id="19" name="Group 18" descr="Icon of gear and two arrow">
            <a:extLst>
              <a:ext uri="{FF2B5EF4-FFF2-40B4-BE49-F238E27FC236}">
                <a16:creationId xmlns:a16="http://schemas.microsoft.com/office/drawing/2014/main" id="{4457CFB1-8EDB-4C6D-A497-1A056C604E81}"/>
              </a:ext>
            </a:extLst>
          </p:cNvPr>
          <p:cNvGrpSpPr>
            <a:grpSpLocks/>
          </p:cNvGrpSpPr>
          <p:nvPr/>
        </p:nvGrpSpPr>
        <p:grpSpPr>
          <a:xfrm>
            <a:off x="583096" y="1520654"/>
            <a:ext cx="640080" cy="640080"/>
            <a:chOff x="583096" y="2327444"/>
            <a:chExt cx="640080" cy="640080"/>
          </a:xfrm>
        </p:grpSpPr>
        <p:sp>
          <p:nvSpPr>
            <p:cNvPr id="20" name="Oval 19">
              <a:extLst>
                <a:ext uri="{FF2B5EF4-FFF2-40B4-BE49-F238E27FC236}">
                  <a16:creationId xmlns:a16="http://schemas.microsoft.com/office/drawing/2014/main" id="{FF2B6DDF-4B00-9D19-8F00-BB04735AC549}"/>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DC06E6C3-AD83-9EAB-EE02-B99634A8D21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Asynchronous processing allows finance and operations apps to run long processes in the background while users continue working. </a:t>
            </a:r>
          </a:p>
        </p:txBody>
      </p:sp>
      <p:grpSp>
        <p:nvGrpSpPr>
          <p:cNvPr id="22" name="Group 21" descr="Icon of chart with a rising arrow">
            <a:extLst>
              <a:ext uri="{FF2B5EF4-FFF2-40B4-BE49-F238E27FC236}">
                <a16:creationId xmlns:a16="http://schemas.microsoft.com/office/drawing/2014/main" id="{DF50A553-30D6-E28B-65A6-AA57ACAD4613}"/>
              </a:ext>
            </a:extLst>
          </p:cNvPr>
          <p:cNvGrpSpPr>
            <a:grpSpLocks/>
          </p:cNvGrpSpPr>
          <p:nvPr/>
        </p:nvGrpSpPr>
        <p:grpSpPr>
          <a:xfrm>
            <a:off x="583096" y="2569210"/>
            <a:ext cx="640080" cy="640080"/>
            <a:chOff x="583096" y="3371634"/>
            <a:chExt cx="640080" cy="640080"/>
          </a:xfrm>
        </p:grpSpPr>
        <p:sp>
          <p:nvSpPr>
            <p:cNvPr id="23" name="Oval 22">
              <a:extLst>
                <a:ext uri="{FF2B5EF4-FFF2-40B4-BE49-F238E27FC236}">
                  <a16:creationId xmlns:a16="http://schemas.microsoft.com/office/drawing/2014/main" id="{8CB0C49A-E333-61B3-81A4-DB9043DB6709}"/>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inancial_E7BB">
              <a:extLst>
                <a:ext uri="{FF2B5EF4-FFF2-40B4-BE49-F238E27FC236}">
                  <a16:creationId xmlns:a16="http://schemas.microsoft.com/office/drawing/2014/main" id="{35955647-D366-DA0C-D413-FB6C8FD7836F}"/>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It is useful for dealing with large amounts of data or transactions without interrupting day-to-day business processes. </a:t>
            </a:r>
          </a:p>
        </p:txBody>
      </p:sp>
      <p:grpSp>
        <p:nvGrpSpPr>
          <p:cNvPr id="25" name="Group 24" descr="Icon of calendar">
            <a:extLst>
              <a:ext uri="{FF2B5EF4-FFF2-40B4-BE49-F238E27FC236}">
                <a16:creationId xmlns:a16="http://schemas.microsoft.com/office/drawing/2014/main" id="{0EC02E46-B830-576D-2B62-1E3D6D0D03F6}"/>
              </a:ext>
            </a:extLst>
          </p:cNvPr>
          <p:cNvGrpSpPr>
            <a:grpSpLocks/>
          </p:cNvGrpSpPr>
          <p:nvPr/>
        </p:nvGrpSpPr>
        <p:grpSpPr>
          <a:xfrm>
            <a:off x="583096" y="3615373"/>
            <a:ext cx="640080" cy="640080"/>
            <a:chOff x="583096" y="4105259"/>
            <a:chExt cx="640080" cy="640080"/>
          </a:xfrm>
        </p:grpSpPr>
        <p:sp>
          <p:nvSpPr>
            <p:cNvPr id="26" name="Oval 25">
              <a:extLst>
                <a:ext uri="{FF2B5EF4-FFF2-40B4-BE49-F238E27FC236}">
                  <a16:creationId xmlns:a16="http://schemas.microsoft.com/office/drawing/2014/main" id="{CBA95AA7-5AB6-987A-9FB1-290549A85819}"/>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Calendar">
              <a:extLst>
                <a:ext uri="{FF2B5EF4-FFF2-40B4-BE49-F238E27FC236}">
                  <a16:creationId xmlns:a16="http://schemas.microsoft.com/office/drawing/2014/main" id="{CFB99CB6-DDAA-CD53-FDE9-196F3CF9AFF0}"/>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To run a process asynchronously, use the </a:t>
            </a:r>
            <a:r>
              <a:rPr lang="en-US" dirty="0" err="1">
                <a:highlight>
                  <a:srgbClr val="EBEBEB"/>
                </a:highlight>
              </a:rPr>
              <a:t>runAsync</a:t>
            </a:r>
            <a:r>
              <a:rPr lang="en-US" dirty="0"/>
              <a:t> methods from the </a:t>
            </a:r>
            <a:r>
              <a:rPr lang="en-US" dirty="0" err="1">
                <a:highlight>
                  <a:srgbClr val="EBEBEB"/>
                </a:highlight>
              </a:rPr>
              <a:t>FormRun</a:t>
            </a:r>
            <a:r>
              <a:rPr lang="en-US" dirty="0"/>
              <a:t> and Global classes and a callback method to display a message when the process is completed. </a:t>
            </a:r>
          </a:p>
        </p:txBody>
      </p:sp>
      <p:grpSp>
        <p:nvGrpSpPr>
          <p:cNvPr id="28" name="Group 27" descr="Icon of crosshair">
            <a:extLst>
              <a:ext uri="{FF2B5EF4-FFF2-40B4-BE49-F238E27FC236}">
                <a16:creationId xmlns:a16="http://schemas.microsoft.com/office/drawing/2014/main" id="{D8E9DD6D-A667-8464-348E-4B06CD8E992E}"/>
              </a:ext>
            </a:extLst>
          </p:cNvPr>
          <p:cNvGrpSpPr>
            <a:grpSpLocks/>
          </p:cNvGrpSpPr>
          <p:nvPr/>
        </p:nvGrpSpPr>
        <p:grpSpPr>
          <a:xfrm>
            <a:off x="583096" y="4661439"/>
            <a:ext cx="640080" cy="640080"/>
            <a:chOff x="583096" y="5111933"/>
            <a:chExt cx="640080" cy="640080"/>
          </a:xfrm>
        </p:grpSpPr>
        <p:sp>
          <p:nvSpPr>
            <p:cNvPr id="29" name="Oval 28">
              <a:extLst>
                <a:ext uri="{FF2B5EF4-FFF2-40B4-BE49-F238E27FC236}">
                  <a16:creationId xmlns:a16="http://schemas.microsoft.com/office/drawing/2014/main" id="{E94A6000-A60B-8B14-DCF5-B52078BDE25B}"/>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8AFBC879-931A-FE73-8F87-D34328737E13}"/>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The </a:t>
            </a:r>
            <a:r>
              <a:rPr lang="en-US" dirty="0" err="1">
                <a:highlight>
                  <a:srgbClr val="EBEBEB"/>
                </a:highlight>
              </a:rPr>
              <a:t>FormRun</a:t>
            </a:r>
            <a:r>
              <a:rPr lang="en-US" dirty="0"/>
              <a:t> class’s </a:t>
            </a:r>
            <a:r>
              <a:rPr lang="en-US" dirty="0" err="1">
                <a:highlight>
                  <a:srgbClr val="EBEBEB"/>
                </a:highlight>
              </a:rPr>
              <a:t>runAsync</a:t>
            </a:r>
            <a:r>
              <a:rPr lang="en-US" dirty="0"/>
              <a:t> method displays the message immediately, while the Global class's method requires the page to be refreshed.</a:t>
            </a:r>
          </a:p>
        </p:txBody>
      </p:sp>
    </p:spTree>
    <p:extLst>
      <p:ext uri="{BB962C8B-B14F-4D97-AF65-F5344CB8AC3E}">
        <p14:creationId xmlns:p14="http://schemas.microsoft.com/office/powerpoint/2010/main" val="406735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Develop Windows PowerShell scripts</a:t>
            </a:r>
          </a:p>
        </p:txBody>
      </p:sp>
      <p:sp>
        <p:nvSpPr>
          <p:cNvPr id="8" name="Text Placeholder 7">
            <a:extLst>
              <a:ext uri="{FF2B5EF4-FFF2-40B4-BE49-F238E27FC236}">
                <a16:creationId xmlns:a16="http://schemas.microsoft.com/office/drawing/2014/main" id="{D600B537-BBF5-F827-E63D-5FFFD480A0C3}"/>
              </a:ext>
            </a:extLst>
          </p:cNvPr>
          <p:cNvSpPr>
            <a:spLocks noGrp="1"/>
          </p:cNvSpPr>
          <p:nvPr>
            <p:ph type="body" sz="quarter" idx="15"/>
          </p:nvPr>
        </p:nvSpPr>
        <p:spPr>
          <a:xfrm>
            <a:off x="586390" y="1594155"/>
            <a:ext cx="5217510" cy="3077766"/>
          </a:xfrm>
        </p:spPr>
        <p:txBody>
          <a:bodyPr/>
          <a:lstStyle/>
          <a:p>
            <a:pPr marL="228600" indent="-228600">
              <a:spcBef>
                <a:spcPts val="600"/>
              </a:spcBef>
              <a:spcAft>
                <a:spcPts val="600"/>
              </a:spcAft>
            </a:pPr>
            <a:r>
              <a:rPr lang="en-US" sz="1800" dirty="0"/>
              <a:t>Windows PowerShell is a command-line shell </a:t>
            </a:r>
            <a:br>
              <a:rPr lang="en-US" sz="1800" dirty="0"/>
            </a:br>
            <a:r>
              <a:rPr lang="en-US" sz="1800" dirty="0"/>
              <a:t>and scripting language that can automate tasks for managing operating systems and processes. </a:t>
            </a:r>
          </a:p>
          <a:p>
            <a:pPr marL="228600" indent="-228600">
              <a:spcBef>
                <a:spcPts val="600"/>
              </a:spcBef>
              <a:spcAft>
                <a:spcPts val="600"/>
              </a:spcAft>
            </a:pPr>
            <a:r>
              <a:rPr lang="en-US" sz="1800" dirty="0"/>
              <a:t>Developers can create scripts to automate tasks and streamline processes such as database syncing, restarting services, resetting the data mart, and deploying and installing models. </a:t>
            </a:r>
          </a:p>
          <a:p>
            <a:pPr marL="228600" indent="-228600">
              <a:spcBef>
                <a:spcPts val="600"/>
              </a:spcBef>
              <a:spcAft>
                <a:spcPts val="600"/>
              </a:spcAft>
            </a:pPr>
            <a:r>
              <a:rPr lang="en-US" sz="1800" dirty="0"/>
              <a:t>PowerShell commands and providers make </a:t>
            </a:r>
            <a:br>
              <a:rPr lang="en-US" sz="1800" dirty="0"/>
            </a:br>
            <a:r>
              <a:rPr lang="en-US" sz="1800" dirty="0"/>
              <a:t>it easy to manage computers and access </a:t>
            </a:r>
            <a:br>
              <a:rPr lang="en-US" sz="1800" dirty="0"/>
            </a:br>
            <a:r>
              <a:rPr lang="en-US" sz="1800" dirty="0"/>
              <a:t>data stores.</a:t>
            </a:r>
          </a:p>
        </p:txBody>
      </p:sp>
      <p:sp>
        <p:nvSpPr>
          <p:cNvPr id="10" name="Text Placeholder 9">
            <a:extLst>
              <a:ext uri="{FF2B5EF4-FFF2-40B4-BE49-F238E27FC236}">
                <a16:creationId xmlns:a16="http://schemas.microsoft.com/office/drawing/2014/main" id="{629C4D08-23EB-6A0C-E68E-AD61B642A51E}"/>
              </a:ext>
            </a:extLst>
          </p:cNvPr>
          <p:cNvSpPr>
            <a:spLocks noGrp="1"/>
          </p:cNvSpPr>
          <p:nvPr>
            <p:ph type="body" sz="quarter" idx="19"/>
          </p:nvPr>
        </p:nvSpPr>
        <p:spPr>
          <a:xfrm>
            <a:off x="6244220" y="1594155"/>
            <a:ext cx="5219700" cy="553998"/>
          </a:xfrm>
        </p:spPr>
        <p:txBody>
          <a:bodyPr/>
          <a:lstStyle/>
          <a:p>
            <a:r>
              <a:rPr lang="en-US" sz="1800" dirty="0"/>
              <a:t>The following are some scenarios where you can use PowerShell:</a:t>
            </a:r>
          </a:p>
        </p:txBody>
      </p:sp>
      <p:sp>
        <p:nvSpPr>
          <p:cNvPr id="11" name="Text Placeholder 10">
            <a:extLst>
              <a:ext uri="{FF2B5EF4-FFF2-40B4-BE49-F238E27FC236}">
                <a16:creationId xmlns:a16="http://schemas.microsoft.com/office/drawing/2014/main" id="{CDBE2BED-FB6A-CE06-96FB-BFC5A5E02748}"/>
              </a:ext>
            </a:extLst>
          </p:cNvPr>
          <p:cNvSpPr>
            <a:spLocks noGrp="1"/>
          </p:cNvSpPr>
          <p:nvPr>
            <p:ph type="body" sz="quarter" idx="20"/>
          </p:nvPr>
        </p:nvSpPr>
        <p:spPr>
          <a:xfrm>
            <a:off x="6253664" y="2376049"/>
            <a:ext cx="5187106" cy="3416320"/>
          </a:xfrm>
        </p:spPr>
        <p:txBody>
          <a:bodyPr/>
          <a:lstStyle/>
          <a:p>
            <a:pPr marL="228600" indent="-228600">
              <a:spcBef>
                <a:spcPts val="600"/>
              </a:spcBef>
              <a:spcAft>
                <a:spcPts val="600"/>
              </a:spcAft>
            </a:pPr>
            <a:r>
              <a:rPr lang="en-US" dirty="0">
                <a:latin typeface="+mj-lt"/>
              </a:rPr>
              <a:t>Database Sync </a:t>
            </a:r>
            <a:r>
              <a:rPr lang="en-US" dirty="0"/>
              <a:t>– A PowerShell script can be used to synchronize the database. </a:t>
            </a:r>
          </a:p>
          <a:p>
            <a:pPr marL="228600" indent="-228600">
              <a:spcBef>
                <a:spcPts val="600"/>
              </a:spcBef>
              <a:spcAft>
                <a:spcPts val="600"/>
              </a:spcAft>
            </a:pPr>
            <a:r>
              <a:rPr lang="en-US" dirty="0">
                <a:latin typeface="+mj-lt"/>
              </a:rPr>
              <a:t>Restart services </a:t>
            </a:r>
            <a:r>
              <a:rPr lang="en-US" dirty="0"/>
              <a:t>– You can create a script to restart services. </a:t>
            </a:r>
          </a:p>
          <a:p>
            <a:pPr marL="228600" indent="-228600">
              <a:spcBef>
                <a:spcPts val="600"/>
              </a:spcBef>
              <a:spcAft>
                <a:spcPts val="600"/>
              </a:spcAft>
            </a:pPr>
            <a:r>
              <a:rPr lang="en-US" dirty="0">
                <a:latin typeface="+mj-lt"/>
              </a:rPr>
              <a:t>Reset the data mart </a:t>
            </a:r>
            <a:r>
              <a:rPr lang="en-US" dirty="0"/>
              <a:t>– If your organization uses Financial Reports design for financial reporting, you can write a script that resets the data mart for financial reporting.</a:t>
            </a:r>
          </a:p>
          <a:p>
            <a:pPr marL="228600" indent="-228600">
              <a:spcBef>
                <a:spcPts val="600"/>
              </a:spcBef>
              <a:spcAft>
                <a:spcPts val="600"/>
              </a:spcAft>
            </a:pPr>
            <a:r>
              <a:rPr lang="en-US" dirty="0">
                <a:latin typeface="+mj-lt"/>
              </a:rPr>
              <a:t>Deploy and install models </a:t>
            </a:r>
            <a:r>
              <a:rPr lang="en-US" dirty="0"/>
              <a:t>– If you want to automate deployment and installation of models, you can use a PowerShell script. You can do this for software deployable packages as well.</a:t>
            </a:r>
          </a:p>
        </p:txBody>
      </p:sp>
    </p:spTree>
    <p:extLst>
      <p:ext uri="{BB962C8B-B14F-4D97-AF65-F5344CB8AC3E}">
        <p14:creationId xmlns:p14="http://schemas.microsoft.com/office/powerpoint/2010/main" val="1333378349"/>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984885"/>
          </a:xfrm>
        </p:spPr>
        <p:txBody>
          <a:bodyPr/>
          <a:lstStyle/>
          <a:p>
            <a:r>
              <a:rPr lang="en-US" dirty="0"/>
              <a:t>Exercise – Create Runnable Classes in Visual Studio to </a:t>
            </a:r>
            <a:br>
              <a:rPr lang="en-US" dirty="0"/>
            </a:br>
            <a:r>
              <a:rPr lang="en-US" dirty="0"/>
              <a:t>Test Code</a:t>
            </a:r>
          </a:p>
        </p:txBody>
      </p:sp>
      <p:sp>
        <p:nvSpPr>
          <p:cNvPr id="11" name="Text Placeholder 10">
            <a:extLst>
              <a:ext uri="{FF2B5EF4-FFF2-40B4-BE49-F238E27FC236}">
                <a16:creationId xmlns:a16="http://schemas.microsoft.com/office/drawing/2014/main" id="{6D80AF09-3D31-C0B9-5396-952A44C607AC}"/>
              </a:ext>
            </a:extLst>
          </p:cNvPr>
          <p:cNvSpPr>
            <a:spLocks noGrp="1"/>
          </p:cNvSpPr>
          <p:nvPr>
            <p:ph type="body" sz="quarter" idx="17"/>
          </p:nvPr>
        </p:nvSpPr>
        <p:spPr>
          <a:xfrm>
            <a:off x="4356039" y="1926472"/>
            <a:ext cx="7243823" cy="1107996"/>
          </a:xfrm>
        </p:spPr>
        <p:txBody>
          <a:bodyPr/>
          <a:lstStyle/>
          <a:p>
            <a:r>
              <a:rPr lang="en-US" dirty="0"/>
              <a:t>Scenario: As a finance and operations apps developer, you can use runnable classes to test your code. In this lab, you will create a new project in Visual Studio, write a runnable class, then run the code within the application to ensure it is working as expected.</a:t>
            </a:r>
          </a:p>
        </p:txBody>
      </p:sp>
      <p:sp>
        <p:nvSpPr>
          <p:cNvPr id="14" name="Text Placeholder 12">
            <a:extLst>
              <a:ext uri="{FF2B5EF4-FFF2-40B4-BE49-F238E27FC236}">
                <a16:creationId xmlns:a16="http://schemas.microsoft.com/office/drawing/2014/main" id="{8253C10C-730D-8613-FBA1-B04EE2D16AD2}"/>
              </a:ext>
            </a:extLst>
          </p:cNvPr>
          <p:cNvSpPr>
            <a:spLocks noGrp="1"/>
          </p:cNvSpPr>
          <p:nvPr>
            <p:ph type="body" sz="quarter" idx="35"/>
          </p:nvPr>
        </p:nvSpPr>
        <p:spPr>
          <a:xfrm>
            <a:off x="4358229" y="3207657"/>
            <a:ext cx="7241633" cy="2000548"/>
          </a:xfrm>
        </p:spPr>
        <p:txBody>
          <a:bodyPr/>
          <a:lstStyle/>
          <a:p>
            <a:pPr>
              <a:spcBef>
                <a:spcPts val="1200"/>
              </a:spcBef>
            </a:pPr>
            <a:r>
              <a:rPr lang="en-US" dirty="0"/>
              <a:t>Task 1: Read this first – Before you start the lab!</a:t>
            </a:r>
          </a:p>
          <a:p>
            <a:pPr>
              <a:spcBef>
                <a:spcPts val="1200"/>
              </a:spcBef>
            </a:pPr>
            <a:r>
              <a:rPr lang="en-US" dirty="0"/>
              <a:t>Task 2: Scenario</a:t>
            </a:r>
          </a:p>
          <a:p>
            <a:pPr>
              <a:spcBef>
                <a:spcPts val="1200"/>
              </a:spcBef>
            </a:pPr>
            <a:r>
              <a:rPr lang="en-US" dirty="0"/>
              <a:t>Task 3: Create a new project</a:t>
            </a:r>
          </a:p>
          <a:p>
            <a:pPr>
              <a:spcBef>
                <a:spcPts val="1200"/>
              </a:spcBef>
            </a:pPr>
            <a:r>
              <a:rPr lang="en-US" dirty="0"/>
              <a:t>Task 4: Create a runnable class</a:t>
            </a:r>
          </a:p>
          <a:p>
            <a:pPr>
              <a:spcBef>
                <a:spcPts val="1200"/>
              </a:spcBef>
            </a:pPr>
            <a:r>
              <a:rPr lang="en-US" dirty="0"/>
              <a:t>Task 5: Close the lab environment</a:t>
            </a:r>
          </a:p>
        </p:txBody>
      </p:sp>
    </p:spTree>
    <p:extLst>
      <p:ext uri="{BB962C8B-B14F-4D97-AF65-F5344CB8AC3E}">
        <p14:creationId xmlns:p14="http://schemas.microsoft.com/office/powerpoint/2010/main" val="7108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Create and use labels </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1" y="1331174"/>
            <a:ext cx="6085608" cy="3769365"/>
          </a:xfrm>
        </p:spPr>
        <p:txBody>
          <a:bodyPr/>
          <a:lstStyle/>
          <a:p>
            <a:pPr marL="342900" indent="-342900">
              <a:buFont typeface="Arial" panose="020B0604020202020204" pitchFamily="34" charset="0"/>
              <a:buChar char="•"/>
            </a:pPr>
            <a:r>
              <a:rPr lang="en-US" sz="2000" spc="0" dirty="0">
                <a:latin typeface="+mn-lt"/>
              </a:rPr>
              <a:t>Label files can store text localization for a user interface (UI).</a:t>
            </a:r>
          </a:p>
          <a:p>
            <a:pPr marL="342900" indent="-342900">
              <a:buFont typeface="Arial" panose="020B0604020202020204" pitchFamily="34" charset="0"/>
              <a:buChar char="•"/>
            </a:pPr>
            <a:r>
              <a:rPr lang="en-US" sz="2000" spc="0" dirty="0">
                <a:latin typeface="+mn-lt"/>
              </a:rPr>
              <a:t>One label field created per language.</a:t>
            </a:r>
          </a:p>
          <a:p>
            <a:pPr marL="342900" indent="-342900">
              <a:buFont typeface="Arial" panose="020B0604020202020204" pitchFamily="34" charset="0"/>
              <a:buChar char="•"/>
            </a:pPr>
            <a:r>
              <a:rPr lang="en-US" sz="2000" spc="0" dirty="0">
                <a:latin typeface="+mn-lt"/>
              </a:rPr>
              <a:t>Used by referring to the following parts </a:t>
            </a:r>
            <a:r>
              <a:rPr lang="en-US" sz="2000" spc="0" dirty="0">
                <a:solidFill>
                  <a:srgbClr val="FF0000"/>
                </a:solidFill>
                <a:latin typeface="+mn-lt"/>
              </a:rPr>
              <a:t>(@MyLabelFile</a:t>
            </a:r>
            <a:r>
              <a:rPr lang="en-US" sz="2000" spc="0" dirty="0">
                <a:latin typeface="+mn-lt"/>
              </a:rPr>
              <a:t>:</a:t>
            </a:r>
            <a:r>
              <a:rPr lang="en-US" sz="2000" spc="0" dirty="0">
                <a:solidFill>
                  <a:srgbClr val="0070C0"/>
                </a:solidFill>
                <a:latin typeface="+mn-lt"/>
              </a:rPr>
              <a:t>CustName</a:t>
            </a:r>
            <a:r>
              <a:rPr lang="en-US" sz="2000" spc="0" dirty="0">
                <a:latin typeface="+mn-lt"/>
              </a:rPr>
              <a:t>):</a:t>
            </a:r>
          </a:p>
          <a:p>
            <a:pPr marL="685800" lvl="2" indent="-342900"/>
            <a:r>
              <a:rPr lang="en-US" sz="1447" spc="0" dirty="0">
                <a:latin typeface="+mn-lt"/>
              </a:rPr>
              <a:t>Red part </a:t>
            </a:r>
            <a:r>
              <a:rPr lang="en-US" sz="1447" dirty="0"/>
              <a:t>– </a:t>
            </a:r>
            <a:r>
              <a:rPr lang="en-US" sz="1447" dirty="0">
                <a:solidFill>
                  <a:srgbClr val="FF0000"/>
                </a:solidFill>
              </a:rPr>
              <a:t>l</a:t>
            </a:r>
            <a:r>
              <a:rPr lang="en-US" sz="1447" spc="0" dirty="0">
                <a:solidFill>
                  <a:srgbClr val="FF0000"/>
                </a:solidFill>
                <a:latin typeface="+mn-lt"/>
              </a:rPr>
              <a:t>abel file Id</a:t>
            </a:r>
            <a:r>
              <a:rPr lang="en-US" sz="1447" spc="0" dirty="0">
                <a:latin typeface="+mn-lt"/>
              </a:rPr>
              <a:t>: Id for the label file.</a:t>
            </a:r>
          </a:p>
          <a:p>
            <a:pPr marL="685800" lvl="2" indent="-342900"/>
            <a:r>
              <a:rPr lang="en-US" sz="1447" spc="0" dirty="0">
                <a:latin typeface="+mn-lt"/>
              </a:rPr>
              <a:t>Blue part – </a:t>
            </a:r>
            <a:r>
              <a:rPr lang="en-US" sz="1447" spc="0" dirty="0">
                <a:solidFill>
                  <a:srgbClr val="0070C0"/>
                </a:solidFill>
                <a:latin typeface="+mn-lt"/>
              </a:rPr>
              <a:t>Label Id</a:t>
            </a:r>
            <a:r>
              <a:rPr lang="en-US" sz="1447" spc="0" dirty="0">
                <a:latin typeface="+mn-lt"/>
              </a:rPr>
              <a:t>: An ID in text describing the label output.</a:t>
            </a:r>
          </a:p>
          <a:p>
            <a:pPr marL="342900" indent="-342900">
              <a:buFont typeface="Arial" panose="020B0604020202020204" pitchFamily="34" charset="0"/>
              <a:buChar char="•"/>
            </a:pPr>
            <a:r>
              <a:rPr lang="en-US" sz="2000" spc="0" dirty="0">
                <a:latin typeface="+mn-lt"/>
              </a:rPr>
              <a:t>Used on properties and in code.</a:t>
            </a:r>
          </a:p>
          <a:p>
            <a:pPr marL="342900" indent="-342900">
              <a:buFont typeface="Arial" panose="020B0604020202020204" pitchFamily="34" charset="0"/>
              <a:buChar char="•"/>
            </a:pPr>
            <a:r>
              <a:rPr lang="en-US" sz="2000" spc="0" dirty="0">
                <a:latin typeface="+mn-lt"/>
              </a:rPr>
              <a:t>Can’t be extended, but it’s possible to create a </a:t>
            </a:r>
            <a:r>
              <a:rPr lang="en-US" sz="2000" spc="0" dirty="0" err="1">
                <a:latin typeface="+mn-lt"/>
              </a:rPr>
              <a:t>labelfile</a:t>
            </a:r>
            <a:r>
              <a:rPr lang="en-US" sz="2000" spc="0" dirty="0">
                <a:latin typeface="+mn-lt"/>
              </a:rPr>
              <a:t> with postfix _Extension, such as Sys_Extension.</a:t>
            </a:r>
          </a:p>
        </p:txBody>
      </p:sp>
      <p:sp>
        <p:nvSpPr>
          <p:cNvPr id="9" name="TextBox 8">
            <a:extLst>
              <a:ext uri="{FF2B5EF4-FFF2-40B4-BE49-F238E27FC236}">
                <a16:creationId xmlns:a16="http://schemas.microsoft.com/office/drawing/2014/main" id="{6246E20E-219A-E004-5B28-2AB1B10B33B1}"/>
              </a:ext>
            </a:extLst>
          </p:cNvPr>
          <p:cNvSpPr txBox="1"/>
          <p:nvPr/>
        </p:nvSpPr>
        <p:spPr>
          <a:xfrm>
            <a:off x="6615296" y="1350004"/>
            <a:ext cx="5293547" cy="523220"/>
          </a:xfrm>
          <a:prstGeom prst="rect">
            <a:avLst/>
          </a:prstGeom>
          <a:noFill/>
        </p:spPr>
        <p:txBody>
          <a:bodyPr wrap="square">
            <a:spAutoFit/>
          </a:bodyPr>
          <a:lstStyle/>
          <a:p>
            <a:r>
              <a:rPr lang="en-US" sz="1400" dirty="0"/>
              <a:t>The following code example depicts an information to a user throw code. The returned label will be in user language.</a:t>
            </a:r>
          </a:p>
        </p:txBody>
      </p:sp>
      <p:sp>
        <p:nvSpPr>
          <p:cNvPr id="7" name="New shape">
            <a:extLst>
              <a:ext uri="{FF2B5EF4-FFF2-40B4-BE49-F238E27FC236}">
                <a16:creationId xmlns:a16="http://schemas.microsoft.com/office/drawing/2014/main" id="{C2B8F4CC-AB53-1736-8018-1023BD095C01}"/>
              </a:ext>
            </a:extLst>
          </p:cNvPr>
          <p:cNvSpPr/>
          <p:nvPr/>
        </p:nvSpPr>
        <p:spPr>
          <a:xfrm>
            <a:off x="6615296" y="1961189"/>
            <a:ext cx="5293547" cy="391628"/>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en-US" sz="1600" b="0" i="0" dirty="0">
                <a:solidFill>
                  <a:srgbClr val="171717"/>
                </a:solidFill>
                <a:effectLst/>
                <a:latin typeface="Segoe UI" panose="020B0502040204020203" pitchFamily="34" charset="0"/>
              </a:rPr>
              <a:t>X++</a:t>
            </a:r>
            <a:endParaRPr lang="en-US" sz="1600" dirty="0">
              <a:solidFill>
                <a:srgbClr val="000000"/>
              </a:solidFill>
            </a:endParaRPr>
          </a:p>
        </p:txBody>
      </p:sp>
      <p:sp>
        <p:nvSpPr>
          <p:cNvPr id="8" name="New shape">
            <a:extLst>
              <a:ext uri="{FF2B5EF4-FFF2-40B4-BE49-F238E27FC236}">
                <a16:creationId xmlns:a16="http://schemas.microsoft.com/office/drawing/2014/main" id="{ADE12F62-7D63-FAFF-CC16-1046558FD872}"/>
              </a:ext>
            </a:extLst>
          </p:cNvPr>
          <p:cNvSpPr/>
          <p:nvPr/>
        </p:nvSpPr>
        <p:spPr>
          <a:xfrm>
            <a:off x="6615296" y="2552803"/>
            <a:ext cx="5293547" cy="132610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spAutoFit/>
          </a:bodyPr>
          <a:lstStyle/>
          <a:p>
            <a:pPr marL="15875" indent="-6350" algn="l"/>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   public</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static</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void</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main(</a:t>
            </a:r>
            <a:r>
              <a:rPr lang="en-US" sz="1200" dirty="0" err="1">
                <a:solidFill>
                  <a:srgbClr val="008B8B"/>
                </a:solidFill>
                <a:effectLst/>
                <a:latin typeface="Consolas" panose="020B0609020204030204" pitchFamily="49" charset="0"/>
                <a:ea typeface="Calibri" panose="020F0502020204030204" pitchFamily="34" charset="0"/>
                <a:cs typeface="Calibri" panose="020F0502020204030204" pitchFamily="34" charset="0"/>
              </a:rPr>
              <a:t>Args</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_</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args</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Info(</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strFmt</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a:solidFill>
                  <a:srgbClr val="9400D3"/>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9400D3"/>
                </a:solidFill>
                <a:effectLst/>
                <a:latin typeface="Consolas" panose="020B0609020204030204" pitchFamily="49" charset="0"/>
                <a:ea typeface="Calibri" panose="020F0502020204030204" pitchFamily="34" charset="0"/>
                <a:cs typeface="Calibri" panose="020F0502020204030204" pitchFamily="34" charset="0"/>
              </a:rPr>
              <a:t>MyLabelFile:CustName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br>
              <a:rPr lang="en-US" sz="1200" dirty="0"/>
            </a:b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0878418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31" name="Oval 30">
            <a:extLst>
              <a:ext uri="{FF2B5EF4-FFF2-40B4-BE49-F238E27FC236}">
                <a16:creationId xmlns:a16="http://schemas.microsoft.com/office/drawing/2014/main" id="{330DD9DD-7EC3-356E-4897-5E4CDCEE70A1}"/>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26" name="Text Placeholder 25">
            <a:extLst>
              <a:ext uri="{FF2B5EF4-FFF2-40B4-BE49-F238E27FC236}">
                <a16:creationId xmlns:a16="http://schemas.microsoft.com/office/drawing/2014/main" id="{4E1AD4D8-E8D6-DD14-18D4-1DB0138EB824}"/>
              </a:ext>
            </a:extLst>
          </p:cNvPr>
          <p:cNvSpPr>
            <a:spLocks noGrp="1"/>
          </p:cNvSpPr>
          <p:nvPr>
            <p:ph type="body" sz="quarter" idx="17"/>
          </p:nvPr>
        </p:nvSpPr>
        <p:spPr>
          <a:xfrm>
            <a:off x="1235075" y="1594151"/>
            <a:ext cx="8778782" cy="215444"/>
          </a:xfrm>
        </p:spPr>
        <p:txBody>
          <a:bodyPr/>
          <a:lstStyle/>
          <a:p>
            <a:r>
              <a:rPr lang="en-US" dirty="0"/>
              <a:t>You need to update the unit price of multiple sales orders. What method would be best to use?</a:t>
            </a:r>
          </a:p>
        </p:txBody>
      </p:sp>
      <p:sp>
        <p:nvSpPr>
          <p:cNvPr id="32" name="Oval 31">
            <a:extLst>
              <a:ext uri="{FF2B5EF4-FFF2-40B4-BE49-F238E27FC236}">
                <a16:creationId xmlns:a16="http://schemas.microsoft.com/office/drawing/2014/main" id="{313A8574-2C01-0662-CAB4-4BC236E26FD7}"/>
              </a:ext>
            </a:extLst>
          </p:cNvPr>
          <p:cNvSpPr>
            <a:spLocks/>
          </p:cNvSpPr>
          <p:nvPr/>
        </p:nvSpPr>
        <p:spPr bwMode="auto">
          <a:xfrm>
            <a:off x="718278" y="28874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29" name="Text Placeholder 28">
            <a:extLst>
              <a:ext uri="{FF2B5EF4-FFF2-40B4-BE49-F238E27FC236}">
                <a16:creationId xmlns:a16="http://schemas.microsoft.com/office/drawing/2014/main" id="{2C68B6C0-DC72-95F6-61B6-859BC9DF20B5}"/>
              </a:ext>
            </a:extLst>
          </p:cNvPr>
          <p:cNvSpPr>
            <a:spLocks noGrp="1"/>
          </p:cNvSpPr>
          <p:nvPr>
            <p:ph type="body" sz="quarter" idx="22"/>
          </p:nvPr>
        </p:nvSpPr>
        <p:spPr>
          <a:xfrm>
            <a:off x="1235075" y="2864890"/>
            <a:ext cx="8778782" cy="430887"/>
          </a:xfrm>
        </p:spPr>
        <p:txBody>
          <a:bodyPr/>
          <a:lstStyle/>
          <a:p>
            <a:r>
              <a:rPr lang="en-US" dirty="0"/>
              <a:t>You are writing a query to retrieve the customers that are not associated with a sales order. What join between the Customer table and the Sales table should you use?</a:t>
            </a:r>
          </a:p>
        </p:txBody>
      </p:sp>
      <p:sp>
        <p:nvSpPr>
          <p:cNvPr id="33" name="Oval 32">
            <a:extLst>
              <a:ext uri="{FF2B5EF4-FFF2-40B4-BE49-F238E27FC236}">
                <a16:creationId xmlns:a16="http://schemas.microsoft.com/office/drawing/2014/main" id="{4F01965A-CD38-1A64-CDF8-98C2E119D87E}"/>
              </a:ext>
            </a:extLst>
          </p:cNvPr>
          <p:cNvSpPr>
            <a:spLocks/>
          </p:cNvSpPr>
          <p:nvPr/>
        </p:nvSpPr>
        <p:spPr bwMode="auto">
          <a:xfrm>
            <a:off x="718278" y="4286410"/>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27" name="Text Placeholder 26">
            <a:extLst>
              <a:ext uri="{FF2B5EF4-FFF2-40B4-BE49-F238E27FC236}">
                <a16:creationId xmlns:a16="http://schemas.microsoft.com/office/drawing/2014/main" id="{727266D6-8778-BC7B-3C25-A4325E82AE3C}"/>
              </a:ext>
            </a:extLst>
          </p:cNvPr>
          <p:cNvSpPr>
            <a:spLocks noGrp="1"/>
          </p:cNvSpPr>
          <p:nvPr>
            <p:ph type="body" sz="quarter" idx="20"/>
          </p:nvPr>
        </p:nvSpPr>
        <p:spPr>
          <a:xfrm>
            <a:off x="1235075" y="4263832"/>
            <a:ext cx="8778782" cy="646331"/>
          </a:xfrm>
        </p:spPr>
        <p:txBody>
          <a:bodyPr/>
          <a:lstStyle/>
          <a:p>
            <a:r>
              <a:rPr lang="en-US" dirty="0"/>
              <a:t>You need to run a process in parallel. There are around 1,000 work items that would need to run with a bundle size of 100. You know that the run time for each work item will vary. What approach should you take to run this process?</a:t>
            </a:r>
          </a:p>
        </p:txBody>
      </p:sp>
    </p:spTree>
    <p:extLst>
      <p:ext uri="{BB962C8B-B14F-4D97-AF65-F5344CB8AC3E}">
        <p14:creationId xmlns:p14="http://schemas.microsoft.com/office/powerpoint/2010/main" val="41000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1000"/>
                                        <p:tgtEl>
                                          <p:spTgt spid="26">
                                            <p:txEl>
                                              <p:pRg st="0" end="0"/>
                                            </p:txEl>
                                          </p:spTgt>
                                        </p:tgtEl>
                                      </p:cBhvr>
                                    </p:animEffect>
                                    <p:anim calcmode="lin" valueType="num">
                                      <p:cBhvr>
                                        <p:cTn id="1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calcmode="lin" valueType="num">
                                      <p:cBhvr additive="base">
                                        <p:cTn id="2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6" grpId="0" build="p"/>
      <p:bldP spid="32" grpId="0" animBg="1"/>
      <p:bldP spid="29" grpId="0" build="p"/>
      <p:bldP spid="33" grpId="0" animBg="1"/>
      <p:bldP spid="27"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262" y="585216"/>
            <a:ext cx="11011600" cy="492443"/>
          </a:xfrm>
        </p:spPr>
        <p:txBody>
          <a:bodyPr/>
          <a:lstStyle/>
          <a:p>
            <a:r>
              <a:rPr lang="en-US" dirty="0"/>
              <a:t>Summary            </a:t>
            </a:r>
          </a:p>
        </p:txBody>
      </p:sp>
      <p:sp>
        <p:nvSpPr>
          <p:cNvPr id="4" name="Text Placeholder 3">
            <a:extLst>
              <a:ext uri="{FF2B5EF4-FFF2-40B4-BE49-F238E27FC236}">
                <a16:creationId xmlns:a16="http://schemas.microsoft.com/office/drawing/2014/main" id="{D8CBAFCE-3B89-7FB8-B2F1-41EB24382F10}"/>
              </a:ext>
            </a:extLst>
          </p:cNvPr>
          <p:cNvSpPr>
            <a:spLocks noGrp="1"/>
          </p:cNvSpPr>
          <p:nvPr>
            <p:ph type="body" sz="quarter" idx="17"/>
          </p:nvPr>
        </p:nvSpPr>
        <p:spPr>
          <a:xfrm>
            <a:off x="4356038" y="1926472"/>
            <a:ext cx="7244673" cy="307777"/>
          </a:xfrm>
        </p:spPr>
        <p:txBody>
          <a:bodyPr/>
          <a:lstStyle/>
          <a:p>
            <a:r>
              <a:rPr lang="en-US" sz="2000" dirty="0"/>
              <a:t>In this module, you learned:</a:t>
            </a:r>
          </a:p>
        </p:txBody>
      </p:sp>
      <p:sp>
        <p:nvSpPr>
          <p:cNvPr id="6" name="Text Placeholder 5">
            <a:extLst>
              <a:ext uri="{FF2B5EF4-FFF2-40B4-BE49-F238E27FC236}">
                <a16:creationId xmlns:a16="http://schemas.microsoft.com/office/drawing/2014/main" id="{46AB7199-9035-FD04-C544-632F965A0DA4}"/>
              </a:ext>
            </a:extLst>
          </p:cNvPr>
          <p:cNvSpPr>
            <a:spLocks noGrp="1"/>
          </p:cNvSpPr>
          <p:nvPr>
            <p:ph type="body" sz="quarter" idx="35"/>
          </p:nvPr>
        </p:nvSpPr>
        <p:spPr>
          <a:xfrm>
            <a:off x="4357688" y="2578100"/>
            <a:ext cx="7242175" cy="2677656"/>
          </a:xfrm>
        </p:spPr>
        <p:txBody>
          <a:bodyPr/>
          <a:lstStyle/>
          <a:p>
            <a:pPr>
              <a:spcBef>
                <a:spcPts val="600"/>
              </a:spcBef>
              <a:spcAft>
                <a:spcPts val="600"/>
              </a:spcAft>
            </a:pPr>
            <a:r>
              <a:rPr lang="en-US" dirty="0"/>
              <a:t>Optimizing finance and operations apps is crucial for proper system performance.</a:t>
            </a:r>
          </a:p>
          <a:p>
            <a:pPr>
              <a:spcBef>
                <a:spcPts val="600"/>
              </a:spcBef>
              <a:spcAft>
                <a:spcPts val="600"/>
              </a:spcAft>
            </a:pPr>
            <a:r>
              <a:rPr lang="en-US" dirty="0"/>
              <a:t>Lack of optimization can lead to decreased system performance, hindering users’ ability to complete tasks in a timely manner.</a:t>
            </a:r>
          </a:p>
          <a:p>
            <a:pPr>
              <a:spcBef>
                <a:spcPts val="600"/>
              </a:spcBef>
              <a:spcAft>
                <a:spcPts val="600"/>
              </a:spcAft>
            </a:pPr>
            <a:r>
              <a:rPr lang="en-US" dirty="0"/>
              <a:t>To optimize the system, use proper queries, temporary tables, and investigate parallel and asynchronous processing for long processes.</a:t>
            </a:r>
          </a:p>
          <a:p>
            <a:pPr>
              <a:spcBef>
                <a:spcPts val="600"/>
              </a:spcBef>
              <a:spcAft>
                <a:spcPts val="600"/>
              </a:spcAft>
            </a:pPr>
            <a:r>
              <a:rPr lang="en-US" dirty="0"/>
              <a:t>Lifecycle Services and </a:t>
            </a:r>
            <a:r>
              <a:rPr lang="en-US" b="1" dirty="0"/>
              <a:t>Optimization advisor </a:t>
            </a:r>
            <a:r>
              <a:rPr lang="en-US" dirty="0"/>
              <a:t>workspace can be used to monitor performance.</a:t>
            </a:r>
          </a:p>
        </p:txBody>
      </p:sp>
    </p:spTree>
    <p:extLst>
      <p:ext uri="{BB962C8B-B14F-4D97-AF65-F5344CB8AC3E}">
        <p14:creationId xmlns:p14="http://schemas.microsoft.com/office/powerpoint/2010/main" val="299384067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E01C-7E4B-66FC-9FA1-117AD22FD734}"/>
              </a:ext>
            </a:extLst>
          </p:cNvPr>
          <p:cNvSpPr>
            <a:spLocks noGrp="1"/>
          </p:cNvSpPr>
          <p:nvPr>
            <p:ph type="title"/>
          </p:nvPr>
        </p:nvSpPr>
        <p:spPr/>
        <p:txBody>
          <a:bodyPr/>
          <a:lstStyle/>
          <a:p>
            <a:r>
              <a:rPr lang="en-US" dirty="0"/>
              <a:t>Video: Extended data security</a:t>
            </a:r>
          </a:p>
        </p:txBody>
      </p:sp>
      <p:sp>
        <p:nvSpPr>
          <p:cNvPr id="3" name="Text Placeholder 2">
            <a:extLst>
              <a:ext uri="{FF2B5EF4-FFF2-40B4-BE49-F238E27FC236}">
                <a16:creationId xmlns:a16="http://schemas.microsoft.com/office/drawing/2014/main" id="{DD8CEF45-911F-43AA-D131-D3DF57CD5DF3}"/>
              </a:ext>
            </a:extLst>
          </p:cNvPr>
          <p:cNvSpPr>
            <a:spLocks noGrp="1"/>
          </p:cNvSpPr>
          <p:nvPr>
            <p:ph type="body" sz="quarter" idx="17"/>
          </p:nvPr>
        </p:nvSpPr>
        <p:spPr>
          <a:xfrm>
            <a:off x="4356038" y="1926472"/>
            <a:ext cx="7244673" cy="553998"/>
          </a:xfrm>
        </p:spPr>
        <p:txBody>
          <a:bodyPr/>
          <a:lstStyle/>
          <a:p>
            <a:r>
              <a:rPr lang="en-US" dirty="0"/>
              <a:t>In this video, we will see how to create and implement extended data security</a:t>
            </a:r>
          </a:p>
        </p:txBody>
      </p:sp>
      <p:sp>
        <p:nvSpPr>
          <p:cNvPr id="5" name="Text Placeholder 4">
            <a:extLst>
              <a:ext uri="{FF2B5EF4-FFF2-40B4-BE49-F238E27FC236}">
                <a16:creationId xmlns:a16="http://schemas.microsoft.com/office/drawing/2014/main" id="{EB6864D8-E6B6-1997-FDCE-74B6C8D9D8F8}"/>
              </a:ext>
            </a:extLst>
          </p:cNvPr>
          <p:cNvSpPr>
            <a:spLocks noGrp="1"/>
          </p:cNvSpPr>
          <p:nvPr>
            <p:ph type="body" sz="quarter" idx="34"/>
          </p:nvPr>
        </p:nvSpPr>
        <p:spPr>
          <a:xfrm>
            <a:off x="588263" y="2542117"/>
            <a:ext cx="2027938" cy="338554"/>
          </a:xfrm>
        </p:spPr>
        <p:txBody>
          <a:bodyPr/>
          <a:lstStyle/>
          <a:p>
            <a:r>
              <a:rPr lang="en-US" dirty="0"/>
              <a:t>Time: 3 minutes</a:t>
            </a:r>
          </a:p>
        </p:txBody>
      </p:sp>
      <p:sp>
        <p:nvSpPr>
          <p:cNvPr id="6" name="TextBox 5">
            <a:extLst>
              <a:ext uri="{FF2B5EF4-FFF2-40B4-BE49-F238E27FC236}">
                <a16:creationId xmlns:a16="http://schemas.microsoft.com/office/drawing/2014/main" id="{727D2630-C824-F540-0FFA-A14B94991959}"/>
              </a:ext>
            </a:extLst>
          </p:cNvPr>
          <p:cNvSpPr txBox="1"/>
          <p:nvPr/>
        </p:nvSpPr>
        <p:spPr>
          <a:xfrm>
            <a:off x="4356037" y="3257912"/>
            <a:ext cx="5832989" cy="363946"/>
          </a:xfrm>
          <a:prstGeom prst="rect">
            <a:avLst/>
          </a:prstGeom>
          <a:noFill/>
        </p:spPr>
        <p:txBody>
          <a:bodyPr wrap="square">
            <a:spAutoFit/>
          </a:bodyPr>
          <a:lstStyle/>
          <a:p>
            <a:r>
              <a:rPr lang="en-US" dirty="0">
                <a:hlinkClick r:id="rId3"/>
              </a:rPr>
              <a:t>https://aka.ms/MB500Learning Path 2Video</a:t>
            </a:r>
            <a:endParaRPr lang="en-US" dirty="0"/>
          </a:p>
        </p:txBody>
      </p:sp>
      <p:sp>
        <p:nvSpPr>
          <p:cNvPr id="7" name="TextBox 6">
            <a:extLst>
              <a:ext uri="{FF2B5EF4-FFF2-40B4-BE49-F238E27FC236}">
                <a16:creationId xmlns:a16="http://schemas.microsoft.com/office/drawing/2014/main" id="{D3C1360B-DA28-A6CB-EEEA-908BB30183EB}"/>
              </a:ext>
            </a:extLst>
          </p:cNvPr>
          <p:cNvSpPr txBox="1"/>
          <p:nvPr/>
        </p:nvSpPr>
        <p:spPr>
          <a:xfrm>
            <a:off x="4356037" y="4107543"/>
            <a:ext cx="6907049" cy="492443"/>
          </a:xfrm>
          <a:prstGeom prst="rect">
            <a:avLst/>
          </a:prstGeom>
          <a:noFill/>
        </p:spPr>
        <p:txBody>
          <a:bodyPr wrap="square" lIns="0" tIns="0" rIns="0" bIns="0" rtlCol="0">
            <a:spAutoFit/>
          </a:bodyPr>
          <a:lstStyle/>
          <a:p>
            <a:pPr algn="l"/>
            <a:r>
              <a:rPr lang="en-US" sz="1600" dirty="0"/>
              <a:t>Additional reference for security: </a:t>
            </a:r>
            <a:r>
              <a:rPr lang="en-US" sz="1600" dirty="0">
                <a:hlinkClick r:id="rId4"/>
              </a:rPr>
              <a:t>Plan and implement security in finance and operations apps - Training | Microsoft Learn</a:t>
            </a:r>
            <a:endParaRPr lang="en-US" sz="1600" dirty="0"/>
          </a:p>
        </p:txBody>
      </p:sp>
    </p:spTree>
    <p:extLst>
      <p:ext uri="{BB962C8B-B14F-4D97-AF65-F5344CB8AC3E}">
        <p14:creationId xmlns:p14="http://schemas.microsoft.com/office/powerpoint/2010/main" val="316807976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3359E5-A3B9-5401-7B21-06D9E830D5EB}"/>
              </a:ext>
            </a:extLst>
          </p:cNvPr>
          <p:cNvSpPr>
            <a:spLocks noGrp="1"/>
          </p:cNvSpPr>
          <p:nvPr>
            <p:ph type="title"/>
          </p:nvPr>
        </p:nvSpPr>
        <p:spPr/>
        <p:txBody>
          <a:bodyPr/>
          <a:lstStyle/>
          <a:p>
            <a:r>
              <a:rPr lang="en-US" dirty="0"/>
              <a:t>Lab 2: Create a new EDT table and form</a:t>
            </a:r>
          </a:p>
        </p:txBody>
      </p:sp>
      <p:sp>
        <p:nvSpPr>
          <p:cNvPr id="8" name="Text Placeholder 7">
            <a:extLst>
              <a:ext uri="{FF2B5EF4-FFF2-40B4-BE49-F238E27FC236}">
                <a16:creationId xmlns:a16="http://schemas.microsoft.com/office/drawing/2014/main" id="{34B4F538-355D-3A87-2787-180E9A564120}"/>
              </a:ext>
            </a:extLst>
          </p:cNvPr>
          <p:cNvSpPr>
            <a:spLocks noGrp="1"/>
          </p:cNvSpPr>
          <p:nvPr>
            <p:ph type="body" sz="quarter" idx="34"/>
          </p:nvPr>
        </p:nvSpPr>
        <p:spPr>
          <a:xfrm>
            <a:off x="588263" y="2542117"/>
            <a:ext cx="2027938" cy="677108"/>
          </a:xfrm>
        </p:spPr>
        <p:txBody>
          <a:bodyPr/>
          <a:lstStyle/>
          <a:p>
            <a:r>
              <a:rPr lang="en-US" dirty="0"/>
              <a:t>Time: 30 minutes</a:t>
            </a:r>
          </a:p>
        </p:txBody>
      </p:sp>
      <p:sp>
        <p:nvSpPr>
          <p:cNvPr id="7" name="Text Placeholder 6">
            <a:extLst>
              <a:ext uri="{FF2B5EF4-FFF2-40B4-BE49-F238E27FC236}">
                <a16:creationId xmlns:a16="http://schemas.microsoft.com/office/drawing/2014/main" id="{2B0779B2-C1EE-85F2-4ABA-1D441CECBBCC}"/>
              </a:ext>
            </a:extLst>
          </p:cNvPr>
          <p:cNvSpPr>
            <a:spLocks noGrp="1"/>
          </p:cNvSpPr>
          <p:nvPr>
            <p:ph type="body" sz="quarter" idx="17"/>
          </p:nvPr>
        </p:nvSpPr>
        <p:spPr/>
        <p:txBody>
          <a:bodyPr/>
          <a:lstStyle/>
          <a:p>
            <a:r>
              <a:rPr lang="en-US" dirty="0"/>
              <a:t>We’ll create a new table and supporting form</a:t>
            </a:r>
          </a:p>
        </p:txBody>
      </p:sp>
      <p:sp>
        <p:nvSpPr>
          <p:cNvPr id="9" name="Text Placeholder 8">
            <a:extLst>
              <a:ext uri="{FF2B5EF4-FFF2-40B4-BE49-F238E27FC236}">
                <a16:creationId xmlns:a16="http://schemas.microsoft.com/office/drawing/2014/main" id="{5DAED45E-273F-9C69-736B-992C3F0C3502}"/>
              </a:ext>
            </a:extLst>
          </p:cNvPr>
          <p:cNvSpPr>
            <a:spLocks noGrp="1"/>
          </p:cNvSpPr>
          <p:nvPr>
            <p:ph type="body" sz="quarter" idx="35"/>
          </p:nvPr>
        </p:nvSpPr>
        <p:spPr>
          <a:xfrm>
            <a:off x="4358229" y="2578100"/>
            <a:ext cx="7241633" cy="1274195"/>
          </a:xfrm>
        </p:spPr>
        <p:txBody>
          <a:bodyPr/>
          <a:lstStyle/>
          <a:p>
            <a:r>
              <a:rPr lang="en-US" dirty="0"/>
              <a:t>Exercise 1: Create model and project</a:t>
            </a:r>
          </a:p>
          <a:p>
            <a:r>
              <a:rPr lang="en-US" dirty="0"/>
              <a:t>Exercise 2: Create new data types</a:t>
            </a:r>
          </a:p>
          <a:p>
            <a:r>
              <a:rPr lang="en-US" dirty="0"/>
              <a:t>Exercise 3: Create new data models</a:t>
            </a:r>
          </a:p>
          <a:p>
            <a:r>
              <a:rPr lang="en-US" dirty="0"/>
              <a:t>Exercise 4: Create new user interfaces</a:t>
            </a:r>
          </a:p>
        </p:txBody>
      </p:sp>
    </p:spTree>
    <p:extLst>
      <p:ext uri="{BB962C8B-B14F-4D97-AF65-F5344CB8AC3E}">
        <p14:creationId xmlns:p14="http://schemas.microsoft.com/office/powerpoint/2010/main" val="260954758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8193024" cy="492443"/>
          </a:xfrm>
        </p:spPr>
        <p:txBody>
          <a:bodyPr>
            <a:noAutofit/>
          </a:bodyPr>
          <a:lstStyle/>
          <a:p>
            <a:r>
              <a:rPr lang="en-IN" dirty="0"/>
              <a:t>Learning Path 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learning path, we:</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Learned how to set up a VHD</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Familiarized ourselves with using Visual Studio for developing</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Got started with development using X++</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Learned about developing object-oriented code</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Discussed application lifecycle management</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Built and optimized extended data types and </a:t>
            </a:r>
            <a:r>
              <a:rPr lang="en-US" sz="1800" dirty="0" err="1">
                <a:solidFill>
                  <a:schemeClr val="tx1"/>
                </a:solidFill>
                <a:cs typeface="Segoe UI" panose="020B0502040204020203" pitchFamily="34" charset="0"/>
              </a:rPr>
              <a:t>enums</a:t>
            </a:r>
            <a:r>
              <a:rPr lang="en-US" sz="1800" dirty="0">
                <a:solidFill>
                  <a:schemeClr val="tx1"/>
                </a:solidFill>
                <a:cs typeface="Segoe UI" panose="020B0502040204020203" pitchFamily="34" charset="0"/>
              </a:rPr>
              <a:t>, data model elements, forms, classes, reports, and workspaces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dirty="0">
                <a:solidFill>
                  <a:schemeClr val="tx1"/>
                </a:solidFill>
                <a:cs typeface="Segoe UI" panose="020B0502040204020203" pitchFamily="34" charset="0"/>
              </a:rPr>
              <a:t>Discussed role-based security</a:t>
            </a:r>
          </a:p>
        </p:txBody>
      </p:sp>
      <p:graphicFrame>
        <p:nvGraphicFramePr>
          <p:cNvPr id="2" name="Diagram 1">
            <a:extLst>
              <a:ext uri="{FF2B5EF4-FFF2-40B4-BE49-F238E27FC236}">
                <a16:creationId xmlns:a16="http://schemas.microsoft.com/office/drawing/2014/main" id="{5F223AF7-A982-94A8-9FC2-98E74A0BC37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68953575"/>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0180837"/>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p:nvPr>
        </p:nvSpPr>
        <p:spPr>
          <a:xfrm>
            <a:off x="588262" y="-612577"/>
            <a:ext cx="8193024" cy="307777"/>
          </a:xfr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lvl="0"/>
            <a:r>
              <a:rPr lang="en-US" noProof="0" dirty="0"/>
              <a:t>Closing slide</a:t>
            </a:r>
            <a:endParaRPr lang="fr-FR" noProof="0" dirty="0" err="1"/>
          </a:p>
        </p:txBody>
      </p:sp>
    </p:spTree>
    <p:extLst>
      <p:ext uri="{BB962C8B-B14F-4D97-AF65-F5344CB8AC3E}">
        <p14:creationId xmlns:p14="http://schemas.microsoft.com/office/powerpoint/2010/main" val="2592321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Manage Metadata by Using the Application Explorer</a:t>
            </a:r>
          </a:p>
        </p:txBody>
      </p:sp>
      <p:sp>
        <p:nvSpPr>
          <p:cNvPr id="7" name="Text Placeholder 6">
            <a:extLst>
              <a:ext uri="{FF2B5EF4-FFF2-40B4-BE49-F238E27FC236}">
                <a16:creationId xmlns:a16="http://schemas.microsoft.com/office/drawing/2014/main" id="{E1E90E35-4BE5-2CE9-B7F5-6B8FF8CBEB29}"/>
              </a:ext>
            </a:extLst>
          </p:cNvPr>
          <p:cNvSpPr>
            <a:spLocks noGrp="1"/>
          </p:cNvSpPr>
          <p:nvPr>
            <p:ph type="body" sz="quarter" idx="16"/>
          </p:nvPr>
        </p:nvSpPr>
        <p:spPr>
          <a:xfrm>
            <a:off x="584200" y="1581150"/>
            <a:ext cx="4168491" cy="738664"/>
          </a:xfrm>
        </p:spPr>
        <p:txBody>
          <a:bodyPr>
            <a:noAutofit/>
          </a:bodyPr>
          <a:lstStyle/>
          <a:p>
            <a:r>
              <a:rPr lang="en-US" b="1" dirty="0">
                <a:latin typeface="+mn-lt"/>
              </a:rPr>
              <a:t>The Application Explorer contains the Application Object Tree (AOT), which has</a:t>
            </a:r>
            <a:br>
              <a:rPr lang="en-US" b="1" dirty="0">
                <a:latin typeface="+mn-lt"/>
              </a:rPr>
            </a:br>
            <a:r>
              <a:rPr lang="en-US" b="1" dirty="0">
                <a:latin typeface="+mn-lt"/>
              </a:rPr>
              <a:t>two views: </a:t>
            </a:r>
          </a:p>
        </p:txBody>
      </p:sp>
      <p:sp>
        <p:nvSpPr>
          <p:cNvPr id="6" name="Text Placeholder 5">
            <a:extLst>
              <a:ext uri="{FF2B5EF4-FFF2-40B4-BE49-F238E27FC236}">
                <a16:creationId xmlns:a16="http://schemas.microsoft.com/office/drawing/2014/main" id="{7739EA04-C60E-DB98-1846-EAA4B8F7C408}"/>
              </a:ext>
            </a:extLst>
          </p:cNvPr>
          <p:cNvSpPr>
            <a:spLocks noGrp="1"/>
          </p:cNvSpPr>
          <p:nvPr>
            <p:ph type="body" sz="quarter" idx="15"/>
          </p:nvPr>
        </p:nvSpPr>
        <p:spPr>
          <a:xfrm>
            <a:off x="586389" y="2356390"/>
            <a:ext cx="4168491" cy="4108817"/>
          </a:xfrm>
        </p:spPr>
        <p:txBody>
          <a:bodyPr>
            <a:noAutofit/>
          </a:bodyPr>
          <a:lstStyle/>
          <a:p>
            <a:pPr marL="285750" indent="-176213">
              <a:spcBef>
                <a:spcPts val="600"/>
              </a:spcBef>
            </a:pPr>
            <a:r>
              <a:rPr lang="en-US" sz="1400" b="1" dirty="0"/>
              <a:t>Model view</a:t>
            </a:r>
            <a:r>
              <a:rPr lang="en-US" sz="1400" dirty="0"/>
              <a:t>: Model view organizes metadata by the model that contains it</a:t>
            </a:r>
          </a:p>
          <a:p>
            <a:pPr marL="285750" indent="-176213">
              <a:spcBef>
                <a:spcPts val="600"/>
              </a:spcBef>
            </a:pPr>
            <a:r>
              <a:rPr lang="en-US" sz="1400" b="1" dirty="0"/>
              <a:t>Classic view</a:t>
            </a:r>
            <a:r>
              <a:rPr lang="en-US" sz="1400" dirty="0"/>
              <a:t>: Classic view groups metadata elements by their type</a:t>
            </a:r>
          </a:p>
          <a:p>
            <a:pPr marL="0" indent="0">
              <a:spcBef>
                <a:spcPts val="600"/>
              </a:spcBef>
              <a:buNone/>
            </a:pPr>
            <a:r>
              <a:rPr lang="en-US" b="1" dirty="0"/>
              <a:t>Metadata types</a:t>
            </a:r>
          </a:p>
          <a:p>
            <a:pPr marL="285750" indent="-166688">
              <a:spcBef>
                <a:spcPts val="200"/>
              </a:spcBef>
              <a:spcAft>
                <a:spcPts val="400"/>
              </a:spcAft>
            </a:pPr>
            <a:r>
              <a:rPr lang="en-US" sz="1400" dirty="0"/>
              <a:t>Extended Data Types (EDTs)</a:t>
            </a:r>
          </a:p>
          <a:p>
            <a:pPr marL="285750" indent="-166688">
              <a:spcBef>
                <a:spcPts val="200"/>
              </a:spcBef>
              <a:spcAft>
                <a:spcPts val="400"/>
              </a:spcAft>
            </a:pPr>
            <a:r>
              <a:rPr lang="en-US" sz="1400" dirty="0"/>
              <a:t>Enums</a:t>
            </a:r>
          </a:p>
          <a:p>
            <a:pPr marL="285750" indent="-166688">
              <a:spcBef>
                <a:spcPts val="200"/>
              </a:spcBef>
              <a:spcAft>
                <a:spcPts val="400"/>
              </a:spcAft>
            </a:pPr>
            <a:r>
              <a:rPr lang="en-US" sz="1400" dirty="0"/>
              <a:t>Tables</a:t>
            </a:r>
          </a:p>
          <a:p>
            <a:pPr marL="285750" indent="-166688">
              <a:spcBef>
                <a:spcPts val="200"/>
              </a:spcBef>
              <a:spcAft>
                <a:spcPts val="400"/>
              </a:spcAft>
            </a:pPr>
            <a:r>
              <a:rPr lang="en-US" sz="1400" dirty="0"/>
              <a:t>Forms</a:t>
            </a:r>
          </a:p>
          <a:p>
            <a:pPr marL="285750" indent="-166688">
              <a:spcBef>
                <a:spcPts val="200"/>
              </a:spcBef>
              <a:spcAft>
                <a:spcPts val="400"/>
              </a:spcAft>
            </a:pPr>
            <a:r>
              <a:rPr lang="en-US" sz="1400" dirty="0"/>
              <a:t>Data entities</a:t>
            </a:r>
          </a:p>
          <a:p>
            <a:pPr marL="0" indent="0">
              <a:spcBef>
                <a:spcPts val="600"/>
              </a:spcBef>
              <a:buNone/>
            </a:pPr>
            <a:r>
              <a:rPr lang="en-US" b="1" dirty="0"/>
              <a:t>To view the types of filters you can use in the AOT, select the Search field and begin typing in the Application explorer. The picture on the right is a screenshot of the Application Object Tree filter.</a:t>
            </a:r>
          </a:p>
        </p:txBody>
      </p:sp>
      <p:pic>
        <p:nvPicPr>
          <p:cNvPr id="10" name="Picture 2" descr="Screenshot of the Application Object Tree filter.">
            <a:extLst>
              <a:ext uri="{FF2B5EF4-FFF2-40B4-BE49-F238E27FC236}">
                <a16:creationId xmlns:a16="http://schemas.microsoft.com/office/drawing/2014/main" id="{FA23F098-3807-8871-113B-56ADE4486F84}"/>
              </a:ext>
            </a:extLst>
          </p:cNvPr>
          <p:cNvPicPr>
            <a:picLocks noChangeArrowheads="1"/>
          </p:cNvPicPr>
          <p:nvPr/>
        </p:nvPicPr>
        <p:blipFill rotWithShape="1">
          <a:blip r:embed="rId3">
            <a:extLst>
              <a:ext uri="{28A0092B-C50C-407E-A947-70E740481C1C}">
                <a14:useLocalDpi xmlns:a14="http://schemas.microsoft.com/office/drawing/2010/main" val="0"/>
              </a:ext>
            </a:extLst>
          </a:blip>
          <a:srcRect t="-30463" b="-30463"/>
          <a:stretch/>
        </p:blipFill>
        <p:spPr bwMode="auto">
          <a:xfrm>
            <a:off x="4913376" y="1581150"/>
            <a:ext cx="6686486" cy="44307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80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 Deployment Packages</a:t>
            </a:r>
          </a:p>
        </p:txBody>
      </p:sp>
      <p:sp>
        <p:nvSpPr>
          <p:cNvPr id="4" name="Text Placeholder 3">
            <a:extLst>
              <a:ext uri="{FF2B5EF4-FFF2-40B4-BE49-F238E27FC236}">
                <a16:creationId xmlns:a16="http://schemas.microsoft.com/office/drawing/2014/main" id="{7A08BCE7-22D3-DB0D-EAA0-8B6698762163}"/>
              </a:ext>
            </a:extLst>
          </p:cNvPr>
          <p:cNvSpPr>
            <a:spLocks noGrp="1"/>
          </p:cNvSpPr>
          <p:nvPr>
            <p:ph type="body" sz="quarter" idx="15"/>
          </p:nvPr>
        </p:nvSpPr>
        <p:spPr>
          <a:xfrm>
            <a:off x="586389" y="1464056"/>
            <a:ext cx="11013474" cy="4780796"/>
          </a:xfrm>
        </p:spPr>
        <p:txBody>
          <a:bodyPr/>
          <a:lstStyle/>
          <a:p>
            <a:pPr marL="0" indent="0">
              <a:spcBef>
                <a:spcPts val="400"/>
              </a:spcBef>
              <a:spcAft>
                <a:spcPts val="1200"/>
              </a:spcAft>
              <a:buNone/>
            </a:pPr>
            <a:r>
              <a:rPr lang="en-US" sz="2200" b="1" dirty="0"/>
              <a:t>To build an SDP (Software Deployable Package) from Visual Studio, follow</a:t>
            </a:r>
            <a:br>
              <a:rPr lang="en-US" sz="2200" b="1" dirty="0"/>
            </a:br>
            <a:r>
              <a:rPr lang="en-US" sz="2200" b="1" dirty="0"/>
              <a:t>these steps: </a:t>
            </a:r>
          </a:p>
          <a:p>
            <a:pPr marL="406400" indent="-231775">
              <a:spcBef>
                <a:spcPts val="0"/>
              </a:spcBef>
              <a:spcAft>
                <a:spcPts val="1200"/>
              </a:spcAft>
            </a:pPr>
            <a:r>
              <a:rPr lang="en-US" sz="1800" dirty="0"/>
              <a:t>Go to </a:t>
            </a:r>
            <a:r>
              <a:rPr lang="en-US" sz="1800" b="1" dirty="0"/>
              <a:t>Builds</a:t>
            </a:r>
            <a:r>
              <a:rPr lang="en-US" sz="1800" dirty="0"/>
              <a:t> in Team Explorer.</a:t>
            </a:r>
          </a:p>
          <a:p>
            <a:pPr marL="406400" indent="-231775">
              <a:spcBef>
                <a:spcPts val="0"/>
              </a:spcBef>
              <a:spcAft>
                <a:spcPts val="1200"/>
              </a:spcAft>
            </a:pPr>
            <a:r>
              <a:rPr lang="en-US" sz="1800" dirty="0"/>
              <a:t>Right-click the desired build definition.</a:t>
            </a:r>
          </a:p>
          <a:p>
            <a:pPr marL="406400" indent="-231775">
              <a:spcBef>
                <a:spcPts val="0"/>
              </a:spcBef>
              <a:spcAft>
                <a:spcPts val="1200"/>
              </a:spcAft>
            </a:pPr>
            <a:r>
              <a:rPr lang="en-US" sz="1800" dirty="0"/>
              <a:t>Select </a:t>
            </a:r>
            <a:r>
              <a:rPr lang="en-US" sz="1800" b="1" dirty="0"/>
              <a:t>Queue New Build</a:t>
            </a:r>
            <a:r>
              <a:rPr lang="en-US" sz="1800" dirty="0"/>
              <a:t>.</a:t>
            </a:r>
          </a:p>
          <a:p>
            <a:pPr marL="406400" indent="-231775">
              <a:spcBef>
                <a:spcPts val="0"/>
              </a:spcBef>
              <a:spcAft>
                <a:spcPts val="1200"/>
              </a:spcAft>
            </a:pPr>
            <a:r>
              <a:rPr lang="en-US" sz="1800" dirty="0"/>
              <a:t>In the browser window that opens, sign into Azure DevOps.</a:t>
            </a:r>
          </a:p>
          <a:p>
            <a:pPr marL="406400" indent="-231775">
              <a:spcBef>
                <a:spcPts val="0"/>
              </a:spcBef>
              <a:spcAft>
                <a:spcPts val="1200"/>
              </a:spcAft>
            </a:pPr>
            <a:r>
              <a:rPr lang="en-US" sz="1800" dirty="0"/>
              <a:t>Use the </a:t>
            </a:r>
            <a:r>
              <a:rPr lang="en-US" sz="1800" b="1" dirty="0"/>
              <a:t>Queue</a:t>
            </a:r>
            <a:r>
              <a:rPr lang="en-US" sz="1800" dirty="0"/>
              <a:t> button to open the build queue dialog box.</a:t>
            </a:r>
          </a:p>
          <a:p>
            <a:pPr marL="406400" indent="-231775">
              <a:spcBef>
                <a:spcPts val="0"/>
              </a:spcBef>
              <a:spcAft>
                <a:spcPts val="1200"/>
              </a:spcAft>
            </a:pPr>
            <a:r>
              <a:rPr lang="en-US" sz="1800" dirty="0"/>
              <a:t>Enter any parameters that you need to in the dialog box.</a:t>
            </a:r>
          </a:p>
          <a:p>
            <a:pPr marL="406400" indent="-231775">
              <a:spcBef>
                <a:spcPts val="0"/>
              </a:spcBef>
              <a:spcAft>
                <a:spcPts val="1200"/>
              </a:spcAft>
            </a:pPr>
            <a:r>
              <a:rPr lang="en-US" sz="1800" dirty="0"/>
              <a:t>Select </a:t>
            </a:r>
            <a:r>
              <a:rPr lang="en-US" sz="1800" b="1" dirty="0"/>
              <a:t>Confirm</a:t>
            </a:r>
            <a:r>
              <a:rPr lang="en-US" sz="1800" dirty="0"/>
              <a:t> to queue the build.</a:t>
            </a:r>
          </a:p>
          <a:p>
            <a:pPr marL="0" indent="0">
              <a:spcBef>
                <a:spcPts val="400"/>
              </a:spcBef>
              <a:spcAft>
                <a:spcPts val="1200"/>
              </a:spcAft>
              <a:buNone/>
            </a:pPr>
            <a:r>
              <a:rPr lang="en-US" sz="2200" b="1" dirty="0"/>
              <a:t>When the build completes, the logs and the built code are available to download. </a:t>
            </a:r>
          </a:p>
          <a:p>
            <a:pPr marL="0" indent="0">
              <a:spcBef>
                <a:spcPts val="400"/>
              </a:spcBef>
              <a:spcAft>
                <a:spcPts val="1200"/>
              </a:spcAft>
              <a:buNone/>
            </a:pPr>
            <a:r>
              <a:rPr lang="en-US" sz="2200" b="1" dirty="0"/>
              <a:t>You can use Visual Studio to monitor and track your Azure DevOps builds.</a:t>
            </a:r>
          </a:p>
        </p:txBody>
      </p:sp>
    </p:spTree>
    <p:extLst>
      <p:ext uri="{BB962C8B-B14F-4D97-AF65-F5344CB8AC3E}">
        <p14:creationId xmlns:p14="http://schemas.microsoft.com/office/powerpoint/2010/main" val="13695260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 Build Deployment Packages</a:t>
            </a:r>
          </a:p>
        </p:txBody>
      </p:sp>
      <p:sp>
        <p:nvSpPr>
          <p:cNvPr id="3" name="Rectangle 2">
            <a:extLst>
              <a:ext uri="{FF2B5EF4-FFF2-40B4-BE49-F238E27FC236}">
                <a16:creationId xmlns:a16="http://schemas.microsoft.com/office/drawing/2014/main" id="{7DBC736D-08C0-2B86-1813-B1AA4940EB09}"/>
              </a:ext>
              <a:ext uri="{C183D7F6-B498-43B3-948B-1728B52AA6E4}">
                <adec:decorative xmlns:adec="http://schemas.microsoft.com/office/drawing/2017/decorative" val="1"/>
              </a:ext>
            </a:extLst>
          </p:cNvPr>
          <p:cNvSpPr>
            <a:spLocks/>
          </p:cNvSpPr>
          <p:nvPr/>
        </p:nvSpPr>
        <p:spPr bwMode="auto">
          <a:xfrm>
            <a:off x="588262" y="1581150"/>
            <a:ext cx="11011600" cy="4691634"/>
          </a:xfrm>
          <a:prstGeom prst="rect">
            <a:avLst/>
          </a:prstGeom>
          <a:solidFill>
            <a:schemeClr val="bg1"/>
          </a:solidFill>
          <a:ln w="38100">
            <a:solidFill>
              <a:srgbClr val="C73ECC"/>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2800" dirty="0">
                <a:solidFill>
                  <a:schemeClr val="tx1"/>
                </a:solidFill>
                <a:latin typeface="+mj-lt"/>
              </a:rPr>
              <a:t>DEMO</a:t>
            </a:r>
          </a:p>
        </p:txBody>
      </p:sp>
      <p:pic>
        <p:nvPicPr>
          <p:cNvPr id="5" name="Picture 4" descr="Visual Studio screen">
            <a:hlinkClick r:id="rId3"/>
            <a:extLst>
              <a:ext uri="{FF2B5EF4-FFF2-40B4-BE49-F238E27FC236}">
                <a16:creationId xmlns:a16="http://schemas.microsoft.com/office/drawing/2014/main" id="{04AFE449-A71A-2FDC-D7EE-BBE58C56BB66}"/>
              </a:ext>
            </a:extLst>
          </p:cNvPr>
          <p:cNvPicPr>
            <a:picLocks noChangeAspect="1"/>
          </p:cNvPicPr>
          <p:nvPr/>
        </p:nvPicPr>
        <p:blipFill>
          <a:blip r:embed="rId4"/>
          <a:stretch>
            <a:fillRect/>
          </a:stretch>
        </p:blipFill>
        <p:spPr>
          <a:xfrm>
            <a:off x="2067697" y="1646518"/>
            <a:ext cx="8052730" cy="4626266"/>
          </a:xfrm>
          <a:prstGeom prst="rect">
            <a:avLst/>
          </a:prstGeom>
        </p:spPr>
      </p:pic>
    </p:spTree>
    <p:extLst>
      <p:ext uri="{BB962C8B-B14F-4D97-AF65-F5344CB8AC3E}">
        <p14:creationId xmlns:p14="http://schemas.microsoft.com/office/powerpoint/2010/main" val="3670759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Synchronize Data Changes with the Database</a:t>
            </a:r>
          </a:p>
        </p:txBody>
      </p:sp>
      <p:sp>
        <p:nvSpPr>
          <p:cNvPr id="9" name="Text Placeholder 8">
            <a:extLst>
              <a:ext uri="{FF2B5EF4-FFF2-40B4-BE49-F238E27FC236}">
                <a16:creationId xmlns:a16="http://schemas.microsoft.com/office/drawing/2014/main" id="{59419ECD-FD7F-F2E1-A7DE-F8A99D262192}"/>
              </a:ext>
            </a:extLst>
          </p:cNvPr>
          <p:cNvSpPr>
            <a:spLocks noGrp="1"/>
          </p:cNvSpPr>
          <p:nvPr>
            <p:ph type="body" sz="quarter" idx="16"/>
          </p:nvPr>
        </p:nvSpPr>
        <p:spPr>
          <a:xfrm>
            <a:off x="584200" y="1594155"/>
            <a:ext cx="4529680" cy="338554"/>
          </a:xfrm>
        </p:spPr>
        <p:txBody>
          <a:bodyPr/>
          <a:lstStyle/>
          <a:p>
            <a:r>
              <a:rPr lang="en-US" sz="2200" dirty="0"/>
              <a:t>How to synchronize the database: </a:t>
            </a:r>
          </a:p>
        </p:txBody>
      </p:sp>
      <p:sp>
        <p:nvSpPr>
          <p:cNvPr id="6" name="Text Placeholder 5">
            <a:extLst>
              <a:ext uri="{FF2B5EF4-FFF2-40B4-BE49-F238E27FC236}">
                <a16:creationId xmlns:a16="http://schemas.microsoft.com/office/drawing/2014/main" id="{45DC31B7-6F47-0BD7-D45C-355D9708786E}"/>
              </a:ext>
            </a:extLst>
          </p:cNvPr>
          <p:cNvSpPr>
            <a:spLocks noGrp="1"/>
          </p:cNvSpPr>
          <p:nvPr>
            <p:ph type="body" sz="quarter" idx="15"/>
          </p:nvPr>
        </p:nvSpPr>
        <p:spPr>
          <a:xfrm>
            <a:off x="586389" y="2187359"/>
            <a:ext cx="4667782" cy="3785652"/>
          </a:xfrm>
        </p:spPr>
        <p:txBody>
          <a:bodyPr/>
          <a:lstStyle/>
          <a:p>
            <a:pPr marL="228600" indent="-228600">
              <a:spcBef>
                <a:spcPts val="0"/>
              </a:spcBef>
              <a:spcAft>
                <a:spcPts val="1200"/>
              </a:spcAft>
            </a:pPr>
            <a:r>
              <a:rPr lang="en-US" sz="1800" dirty="0"/>
              <a:t>Select Synchronize Database from the Dynamics 365 menu and then use the Synchronize button in the dialog box.</a:t>
            </a:r>
          </a:p>
          <a:p>
            <a:pPr marL="228600" indent="-228600">
              <a:spcBef>
                <a:spcPts val="0"/>
              </a:spcBef>
              <a:spcAft>
                <a:spcPts val="1200"/>
              </a:spcAft>
            </a:pPr>
            <a:r>
              <a:rPr lang="en-US" sz="1800" dirty="0"/>
              <a:t>You can also select Synchronize Database on Build on the Options tab of the Build Models dialog box</a:t>
            </a:r>
          </a:p>
          <a:p>
            <a:pPr marL="0" indent="0">
              <a:spcBef>
                <a:spcPts val="0"/>
              </a:spcBef>
              <a:spcAft>
                <a:spcPts val="1200"/>
              </a:spcAft>
              <a:buNone/>
            </a:pPr>
            <a:r>
              <a:rPr lang="en-US" sz="1800" dirty="0">
                <a:latin typeface="+mj-lt"/>
              </a:rPr>
              <a:t>Sometimes, an out-of-sync database will cause finance and operations apps to throw SQL errors.</a:t>
            </a:r>
          </a:p>
          <a:p>
            <a:pPr marL="0" indent="0">
              <a:spcBef>
                <a:spcPts val="0"/>
              </a:spcBef>
              <a:spcAft>
                <a:spcPts val="1200"/>
              </a:spcAft>
              <a:buNone/>
            </a:pPr>
            <a:r>
              <a:rPr lang="en-US" sz="1800" dirty="0">
                <a:latin typeface="+mj-lt"/>
              </a:rPr>
              <a:t>The right screenshots show the different options for synchronizing both your project and the overall code base with the database</a:t>
            </a:r>
            <a:r>
              <a:rPr lang="en-US" sz="1800" dirty="0"/>
              <a:t>.</a:t>
            </a:r>
          </a:p>
        </p:txBody>
      </p:sp>
      <p:pic>
        <p:nvPicPr>
          <p:cNvPr id="12" name="Picture 2" descr="Screenshot of the synchronize database option for a project.">
            <a:extLst>
              <a:ext uri="{FF2B5EF4-FFF2-40B4-BE49-F238E27FC236}">
                <a16:creationId xmlns:a16="http://schemas.microsoft.com/office/drawing/2014/main" id="{AC755625-5780-21D1-1A96-905D59325BAA}"/>
              </a:ext>
            </a:extLst>
          </p:cNvPr>
          <p:cNvPicPr>
            <a:picLocks noChangeArrowheads="1"/>
          </p:cNvPicPr>
          <p:nvPr/>
        </p:nvPicPr>
        <p:blipFill rotWithShape="1">
          <a:blip r:embed="rId3">
            <a:extLst>
              <a:ext uri="{28A0092B-C50C-407E-A947-70E740481C1C}">
                <a14:useLocalDpi xmlns:a14="http://schemas.microsoft.com/office/drawing/2010/main" val="0"/>
              </a:ext>
            </a:extLst>
          </a:blip>
          <a:srcRect l="-26391" r="-26391"/>
          <a:stretch/>
        </p:blipFill>
        <p:spPr bwMode="auto">
          <a:xfrm>
            <a:off x="5442856" y="1581150"/>
            <a:ext cx="6158943" cy="2159697"/>
          </a:xfrm>
          <a:prstGeom prst="rect">
            <a:avLst/>
          </a:prstGeom>
          <a:ln w="38100">
            <a:solidFill>
              <a:srgbClr val="C73ECC"/>
            </a:solidFill>
          </a:ln>
          <a:extLst>
            <a:ext uri="{909E8E84-426E-40DD-AFC4-6F175D3DCCD1}">
              <a14:hiddenFill xmlns:a14="http://schemas.microsoft.com/office/drawing/2010/main">
                <a:solidFill>
                  <a:srgbClr val="FFFFFF"/>
                </a:solidFill>
              </a14:hiddenFill>
            </a:ext>
          </a:extLst>
        </p:spPr>
      </p:pic>
      <p:pic>
        <p:nvPicPr>
          <p:cNvPr id="13" name="Picture 12" descr="Screenshot of the synchronize database option for the code base.">
            <a:extLst>
              <a:ext uri="{FF2B5EF4-FFF2-40B4-BE49-F238E27FC236}">
                <a16:creationId xmlns:a16="http://schemas.microsoft.com/office/drawing/2014/main" id="{72351D70-61E3-1526-1511-94C33C7BB0FC}"/>
              </a:ext>
            </a:extLst>
          </p:cNvPr>
          <p:cNvPicPr>
            <a:picLocks/>
          </p:cNvPicPr>
          <p:nvPr/>
        </p:nvPicPr>
        <p:blipFill rotWithShape="1">
          <a:blip r:embed="rId4"/>
          <a:srcRect l="-41428" r="-41428"/>
          <a:stretch/>
        </p:blipFill>
        <p:spPr>
          <a:xfrm>
            <a:off x="5442856" y="3911807"/>
            <a:ext cx="6158943" cy="2159697"/>
          </a:xfrm>
          <a:prstGeom prst="rect">
            <a:avLst/>
          </a:prstGeom>
          <a:ln w="38100">
            <a:solidFill>
              <a:srgbClr val="C73ECC"/>
            </a:solidFill>
          </a:ln>
        </p:spPr>
      </p:pic>
    </p:spTree>
    <p:extLst>
      <p:ext uri="{BB962C8B-B14F-4D97-AF65-F5344CB8AC3E}">
        <p14:creationId xmlns:p14="http://schemas.microsoft.com/office/powerpoint/2010/main" val="36620063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Path Agenda</a:t>
            </a:r>
          </a:p>
        </p:txBody>
      </p:sp>
      <p:sp>
        <p:nvSpPr>
          <p:cNvPr id="153" name="Text Placeholder 152">
            <a:extLst>
              <a:ext uri="{FF2B5EF4-FFF2-40B4-BE49-F238E27FC236}">
                <a16:creationId xmlns:a16="http://schemas.microsoft.com/office/drawing/2014/main" id="{DB52F9B2-1808-5D43-14AA-D3E7F3817E84}"/>
              </a:ext>
            </a:extLst>
          </p:cNvPr>
          <p:cNvSpPr>
            <a:spLocks noGrp="1"/>
          </p:cNvSpPr>
          <p:nvPr>
            <p:ph type="body" sz="quarter" idx="15"/>
          </p:nvPr>
        </p:nvSpPr>
        <p:spPr>
          <a:xfrm>
            <a:off x="586389" y="1640377"/>
            <a:ext cx="11241176" cy="4524315"/>
          </a:xfrm>
        </p:spPr>
        <p:txBody>
          <a:bodyPr/>
          <a:lstStyle/>
          <a:p>
            <a:pPr marL="228600" indent="-228600">
              <a:spcAft>
                <a:spcPts val="600"/>
              </a:spcAft>
            </a:pPr>
            <a:r>
              <a:rPr lang="en-IN" sz="1800" dirty="0"/>
              <a:t>Set up a VHD</a:t>
            </a:r>
          </a:p>
          <a:p>
            <a:pPr marL="228600" indent="-228600">
              <a:spcAft>
                <a:spcPts val="600"/>
              </a:spcAft>
            </a:pPr>
            <a:r>
              <a:rPr lang="en-US" sz="1800" dirty="0"/>
              <a:t>Start developing by using Visual Studio</a:t>
            </a:r>
          </a:p>
          <a:p>
            <a:pPr marL="228600" indent="-228600">
              <a:spcAft>
                <a:spcPts val="600"/>
              </a:spcAft>
            </a:pPr>
            <a:r>
              <a:rPr lang="en-US" sz="1800" dirty="0"/>
              <a:t>Get started with development using X++</a:t>
            </a:r>
          </a:p>
          <a:p>
            <a:pPr marL="228600" indent="-228600">
              <a:spcAft>
                <a:spcPts val="600"/>
              </a:spcAft>
            </a:pPr>
            <a:r>
              <a:rPr lang="en-US" sz="1800" dirty="0"/>
              <a:t>Develop object-oriented code</a:t>
            </a:r>
          </a:p>
          <a:p>
            <a:pPr marL="228600" indent="-228600">
              <a:spcAft>
                <a:spcPts val="600"/>
              </a:spcAft>
            </a:pPr>
            <a:r>
              <a:rPr lang="en-US" sz="1800" dirty="0"/>
              <a:t>Implement application lifecycle management</a:t>
            </a:r>
          </a:p>
          <a:p>
            <a:pPr marL="228600" indent="-228600">
              <a:spcAft>
                <a:spcPts val="600"/>
              </a:spcAft>
            </a:pPr>
            <a:r>
              <a:rPr lang="en-US" sz="1800" dirty="0"/>
              <a:t>Build extended data types and enumerations</a:t>
            </a:r>
          </a:p>
          <a:p>
            <a:pPr marL="228600" indent="-228600">
              <a:spcAft>
                <a:spcPts val="600"/>
              </a:spcAft>
            </a:pPr>
            <a:r>
              <a:rPr lang="en-US" sz="1800" dirty="0"/>
              <a:t>Build data model</a:t>
            </a:r>
          </a:p>
          <a:p>
            <a:pPr marL="228600" indent="-228600">
              <a:spcAft>
                <a:spcPts val="600"/>
              </a:spcAft>
            </a:pPr>
            <a:r>
              <a:rPr lang="en-US" sz="1800" dirty="0"/>
              <a:t>Build forms and optimize form performance</a:t>
            </a:r>
          </a:p>
          <a:p>
            <a:pPr marL="228600" indent="-228600">
              <a:spcAft>
                <a:spcPts val="600"/>
              </a:spcAft>
            </a:pPr>
            <a:r>
              <a:rPr lang="en-US" sz="1800" dirty="0"/>
              <a:t>Create classes</a:t>
            </a:r>
          </a:p>
          <a:p>
            <a:pPr marL="228600" indent="-228600">
              <a:spcAft>
                <a:spcPts val="600"/>
              </a:spcAft>
            </a:pPr>
            <a:r>
              <a:rPr lang="en-US" sz="1800" dirty="0"/>
              <a:t>Build reports </a:t>
            </a:r>
          </a:p>
          <a:p>
            <a:pPr marL="228600" indent="-228600">
              <a:spcAft>
                <a:spcPts val="600"/>
              </a:spcAft>
            </a:pPr>
            <a:r>
              <a:rPr lang="en-US" sz="1800" dirty="0"/>
              <a:t>Build workspaces</a:t>
            </a:r>
          </a:p>
          <a:p>
            <a:pPr marL="228600" indent="-228600">
              <a:spcAft>
                <a:spcPts val="600"/>
              </a:spcAft>
            </a:pPr>
            <a:r>
              <a:rPr lang="en-US" sz="1800" dirty="0"/>
              <a:t>Implement role-based security</a:t>
            </a:r>
          </a:p>
          <a:p>
            <a:pPr marL="228600" indent="-228600">
              <a:spcAft>
                <a:spcPts val="600"/>
              </a:spcAft>
            </a:pPr>
            <a:r>
              <a:rPr lang="en-IN" sz="1800" dirty="0"/>
              <a:t>Apply basic performance optimization</a:t>
            </a:r>
          </a:p>
        </p:txBody>
      </p:sp>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Use the Element Designer to Create Elements</a:t>
            </a:r>
          </a:p>
        </p:txBody>
      </p:sp>
      <p:sp>
        <p:nvSpPr>
          <p:cNvPr id="7" name="Text Placeholder 6">
            <a:extLst>
              <a:ext uri="{FF2B5EF4-FFF2-40B4-BE49-F238E27FC236}">
                <a16:creationId xmlns:a16="http://schemas.microsoft.com/office/drawing/2014/main" id="{AF1B7944-2619-5EAE-ABD2-1DC714F16D74}"/>
              </a:ext>
            </a:extLst>
          </p:cNvPr>
          <p:cNvSpPr>
            <a:spLocks noGrp="1"/>
          </p:cNvSpPr>
          <p:nvPr>
            <p:ph type="body" sz="quarter" idx="16"/>
          </p:nvPr>
        </p:nvSpPr>
        <p:spPr>
          <a:xfrm>
            <a:off x="584199" y="1594155"/>
            <a:ext cx="4853433" cy="492443"/>
          </a:xfrm>
        </p:spPr>
        <p:txBody>
          <a:bodyPr>
            <a:noAutofit/>
          </a:bodyPr>
          <a:lstStyle/>
          <a:p>
            <a:r>
              <a:rPr lang="en-US" dirty="0"/>
              <a:t>The Element Designer is the center of development in Visual Studio.</a:t>
            </a:r>
          </a:p>
        </p:txBody>
      </p:sp>
      <p:sp>
        <p:nvSpPr>
          <p:cNvPr id="6" name="Text Placeholder 5">
            <a:extLst>
              <a:ext uri="{FF2B5EF4-FFF2-40B4-BE49-F238E27FC236}">
                <a16:creationId xmlns:a16="http://schemas.microsoft.com/office/drawing/2014/main" id="{26A406D6-BD25-F2D1-88B9-B0AC2396CD35}"/>
              </a:ext>
            </a:extLst>
          </p:cNvPr>
          <p:cNvSpPr>
            <a:spLocks noGrp="1"/>
          </p:cNvSpPr>
          <p:nvPr>
            <p:ph type="body" sz="quarter" idx="15"/>
          </p:nvPr>
        </p:nvSpPr>
        <p:spPr>
          <a:xfrm>
            <a:off x="586388" y="2219114"/>
            <a:ext cx="4851244" cy="4031873"/>
          </a:xfrm>
        </p:spPr>
        <p:txBody>
          <a:bodyPr/>
          <a:lstStyle/>
          <a:p>
            <a:pPr marL="0" indent="0">
              <a:spcBef>
                <a:spcPts val="600"/>
              </a:spcBef>
              <a:buNone/>
            </a:pPr>
            <a:r>
              <a:rPr lang="en-US" dirty="0">
                <a:latin typeface="+mj-lt"/>
              </a:rPr>
              <a:t>Creating a new element starts in the Solution Explorer window: </a:t>
            </a:r>
          </a:p>
          <a:p>
            <a:pPr marL="292100" indent="-168275">
              <a:spcBef>
                <a:spcPts val="200"/>
              </a:spcBef>
              <a:spcAft>
                <a:spcPts val="400"/>
              </a:spcAft>
            </a:pPr>
            <a:r>
              <a:rPr lang="en-US" sz="1400" dirty="0"/>
              <a:t>To create a new element, right-click the project, select Add new item, choose what kind of object to add, and give it a name.</a:t>
            </a:r>
          </a:p>
          <a:p>
            <a:pPr marL="292100" indent="-168275">
              <a:spcBef>
                <a:spcPts val="200"/>
              </a:spcBef>
              <a:spcAft>
                <a:spcPts val="400"/>
              </a:spcAft>
            </a:pPr>
            <a:r>
              <a:rPr lang="en-US" sz="1400" dirty="0"/>
              <a:t>Select the element in the Solution Explorer window.</a:t>
            </a:r>
          </a:p>
          <a:p>
            <a:pPr marL="292100" indent="-168275">
              <a:spcBef>
                <a:spcPts val="200"/>
              </a:spcBef>
              <a:spcAft>
                <a:spcPts val="400"/>
              </a:spcAft>
            </a:pPr>
            <a:r>
              <a:rPr lang="en-US" sz="1400" dirty="0"/>
              <a:t>To extend an element from the AOT, right-click it, and select Extend.</a:t>
            </a:r>
          </a:p>
          <a:p>
            <a:pPr marL="0" indent="0">
              <a:spcBef>
                <a:spcPts val="600"/>
              </a:spcBef>
              <a:buNone/>
            </a:pPr>
            <a:r>
              <a:rPr lang="en-US" dirty="0">
                <a:latin typeface="+mj-lt"/>
              </a:rPr>
              <a:t>Forms have their own layout, which consists of three windows:</a:t>
            </a:r>
          </a:p>
          <a:p>
            <a:pPr marL="292100" indent="-168275">
              <a:spcBef>
                <a:spcPts val="200"/>
              </a:spcBef>
              <a:spcAft>
                <a:spcPts val="400"/>
              </a:spcAft>
            </a:pPr>
            <a:r>
              <a:rPr lang="en-US" sz="1400" dirty="0"/>
              <a:t>Form Designer</a:t>
            </a:r>
          </a:p>
          <a:p>
            <a:pPr marL="292100" indent="-168275">
              <a:spcBef>
                <a:spcPts val="200"/>
              </a:spcBef>
              <a:spcAft>
                <a:spcPts val="400"/>
              </a:spcAft>
            </a:pPr>
            <a:r>
              <a:rPr lang="en-US" sz="1400" dirty="0"/>
              <a:t>Normal Element Designer</a:t>
            </a:r>
          </a:p>
          <a:p>
            <a:pPr marL="292100" indent="-168275">
              <a:spcBef>
                <a:spcPts val="200"/>
              </a:spcBef>
              <a:spcAft>
                <a:spcPts val="400"/>
              </a:spcAft>
            </a:pPr>
            <a:r>
              <a:rPr lang="en-US" sz="1400" dirty="0"/>
              <a:t>Pattern Designer</a:t>
            </a:r>
          </a:p>
          <a:p>
            <a:pPr marL="0" indent="0">
              <a:spcBef>
                <a:spcPts val="600"/>
              </a:spcBef>
              <a:buNone/>
            </a:pPr>
            <a:r>
              <a:rPr lang="en-US" dirty="0">
                <a:latin typeface="+mj-lt"/>
              </a:rPr>
              <a:t>The image on the right is an example of the Form element designer.</a:t>
            </a:r>
          </a:p>
        </p:txBody>
      </p:sp>
      <p:pic>
        <p:nvPicPr>
          <p:cNvPr id="10" name="Picture 2" descr="Screenshot of an example of the Form Element designer.">
            <a:extLst>
              <a:ext uri="{FF2B5EF4-FFF2-40B4-BE49-F238E27FC236}">
                <a16:creationId xmlns:a16="http://schemas.microsoft.com/office/drawing/2014/main" id="{F1401E91-8984-A742-569E-192C56DB4875}"/>
              </a:ext>
            </a:extLst>
          </p:cNvPr>
          <p:cNvPicPr>
            <a:picLocks noChangeArrowheads="1"/>
          </p:cNvPicPr>
          <p:nvPr/>
        </p:nvPicPr>
        <p:blipFill rotWithShape="1">
          <a:blip r:embed="rId3">
            <a:extLst>
              <a:ext uri="{28A0092B-C50C-407E-A947-70E740481C1C}">
                <a14:useLocalDpi xmlns:a14="http://schemas.microsoft.com/office/drawing/2010/main" val="0"/>
              </a:ext>
            </a:extLst>
          </a:blip>
          <a:srcRect t="-5219" b="-5219"/>
          <a:stretch/>
        </p:blipFill>
        <p:spPr bwMode="auto">
          <a:xfrm>
            <a:off x="5583936" y="1581150"/>
            <a:ext cx="6017863" cy="4430720"/>
          </a:xfrm>
          <a:prstGeom prst="rect">
            <a:avLst/>
          </a:prstGeom>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8973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Create a Project and Add an Element</a:t>
            </a:r>
          </a:p>
        </p:txBody>
      </p:sp>
      <p:sp>
        <p:nvSpPr>
          <p:cNvPr id="5" name="Text Placeholder 4">
            <a:extLst>
              <a:ext uri="{FF2B5EF4-FFF2-40B4-BE49-F238E27FC236}">
                <a16:creationId xmlns:a16="http://schemas.microsoft.com/office/drawing/2014/main" id="{F23733A0-3777-C666-09DD-B767F5F1691B}"/>
              </a:ext>
            </a:extLst>
          </p:cNvPr>
          <p:cNvSpPr>
            <a:spLocks noGrp="1"/>
          </p:cNvSpPr>
          <p:nvPr>
            <p:ph type="body" sz="quarter" idx="34"/>
          </p:nvPr>
        </p:nvSpPr>
        <p:spPr>
          <a:xfrm>
            <a:off x="588262" y="2542117"/>
            <a:ext cx="2254329" cy="3871383"/>
          </a:xfrm>
        </p:spPr>
        <p:txBody>
          <a:bodyPr/>
          <a:lstStyle/>
          <a:p>
            <a:r>
              <a:rPr lang="en-US" sz="1800" dirty="0"/>
              <a:t>Scenario</a:t>
            </a:r>
          </a:p>
          <a:p>
            <a:pPr>
              <a:spcBef>
                <a:spcPts val="1200"/>
              </a:spcBef>
            </a:pPr>
            <a:r>
              <a:rPr lang="en-US" sz="1600" dirty="0">
                <a:latin typeface="+mn-lt"/>
              </a:rPr>
              <a:t>The finance and operations apps developer is a new employee at the Fleet Management company. The developer needs to create their own project in Visual Studio to begin developing new elements. The developer has been tasked with creating a new Extended Data Type (EDT) for vehicle color.</a:t>
            </a:r>
            <a:endParaRPr lang="en-US" sz="1800" dirty="0">
              <a:latin typeface="+mn-lt"/>
            </a:endParaRPr>
          </a:p>
        </p:txBody>
      </p:sp>
      <p:sp>
        <p:nvSpPr>
          <p:cNvPr id="20" name="Text Placeholder 19">
            <a:extLst>
              <a:ext uri="{FF2B5EF4-FFF2-40B4-BE49-F238E27FC236}">
                <a16:creationId xmlns:a16="http://schemas.microsoft.com/office/drawing/2014/main" id="{880C7556-4A26-E019-348B-B42A8B14DC30}"/>
              </a:ext>
            </a:extLst>
          </p:cNvPr>
          <p:cNvSpPr>
            <a:spLocks noGrp="1"/>
          </p:cNvSpPr>
          <p:nvPr>
            <p:ph type="body" sz="quarter" idx="17"/>
          </p:nvPr>
        </p:nvSpPr>
        <p:spPr>
          <a:xfrm>
            <a:off x="4356100" y="1927225"/>
            <a:ext cx="7243763" cy="2308324"/>
          </a:xfrm>
        </p:spPr>
        <p:txBody>
          <a:bodyPr/>
          <a:lstStyle/>
          <a:p>
            <a:pPr>
              <a:spcBef>
                <a:spcPts val="1800"/>
              </a:spcBef>
            </a:pPr>
            <a:r>
              <a:rPr lang="en-US" dirty="0"/>
              <a:t>Task 1: </a:t>
            </a:r>
            <a:r>
              <a:rPr lang="en-US" dirty="0">
                <a:latin typeface="+mn-lt"/>
              </a:rPr>
              <a:t>Read this first – Before you start the lab!</a:t>
            </a:r>
          </a:p>
          <a:p>
            <a:pPr>
              <a:spcBef>
                <a:spcPts val="1800"/>
              </a:spcBef>
            </a:pPr>
            <a:r>
              <a:rPr lang="en-US" dirty="0"/>
              <a:t>Task 2: </a:t>
            </a:r>
            <a:r>
              <a:rPr lang="en-US" dirty="0">
                <a:latin typeface="+mn-lt"/>
              </a:rPr>
              <a:t>Scenario</a:t>
            </a:r>
          </a:p>
          <a:p>
            <a:pPr>
              <a:spcBef>
                <a:spcPts val="1800"/>
              </a:spcBef>
            </a:pPr>
            <a:r>
              <a:rPr lang="en-US" dirty="0"/>
              <a:t>Task 3: </a:t>
            </a:r>
            <a:r>
              <a:rPr lang="en-US" dirty="0">
                <a:latin typeface="+mn-lt"/>
              </a:rPr>
              <a:t>Create a new project</a:t>
            </a:r>
          </a:p>
          <a:p>
            <a:pPr>
              <a:spcBef>
                <a:spcPts val="1800"/>
              </a:spcBef>
            </a:pPr>
            <a:r>
              <a:rPr lang="en-US" dirty="0"/>
              <a:t>Task 4: </a:t>
            </a:r>
            <a:r>
              <a:rPr lang="en-US" dirty="0">
                <a:latin typeface="+mn-lt"/>
              </a:rPr>
              <a:t>Create a new vehicle color EDT</a:t>
            </a:r>
          </a:p>
          <a:p>
            <a:pPr>
              <a:spcBef>
                <a:spcPts val="1800"/>
              </a:spcBef>
            </a:pPr>
            <a:r>
              <a:rPr lang="en-US" dirty="0"/>
              <a:t>Task 5: </a:t>
            </a:r>
            <a:r>
              <a:rPr lang="en-US" dirty="0">
                <a:latin typeface="+mn-lt"/>
              </a:rPr>
              <a:t>Close the lab environment</a:t>
            </a:r>
          </a:p>
        </p:txBody>
      </p:sp>
    </p:spTree>
    <p:extLst>
      <p:ext uri="{BB962C8B-B14F-4D97-AF65-F5344CB8AC3E}">
        <p14:creationId xmlns:p14="http://schemas.microsoft.com/office/powerpoint/2010/main" val="8239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35" name="Oval 34">
            <a:extLst>
              <a:ext uri="{FF2B5EF4-FFF2-40B4-BE49-F238E27FC236}">
                <a16:creationId xmlns:a16="http://schemas.microsoft.com/office/drawing/2014/main" id="{FD6B2C02-91E8-FAC7-2240-6D9AD0E9FF34}"/>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27" name="Text Placeholder 26">
            <a:extLst>
              <a:ext uri="{FF2B5EF4-FFF2-40B4-BE49-F238E27FC236}">
                <a16:creationId xmlns:a16="http://schemas.microsoft.com/office/drawing/2014/main" id="{55476F90-7555-97EF-4D7D-2580CE5A0249}"/>
              </a:ext>
            </a:extLst>
          </p:cNvPr>
          <p:cNvSpPr>
            <a:spLocks noGrp="1"/>
          </p:cNvSpPr>
          <p:nvPr>
            <p:ph type="body" sz="quarter" idx="17"/>
          </p:nvPr>
        </p:nvSpPr>
        <p:spPr>
          <a:xfrm>
            <a:off x="1235075" y="1495068"/>
            <a:ext cx="8778782" cy="430887"/>
          </a:xfrm>
        </p:spPr>
        <p:txBody>
          <a:bodyPr/>
          <a:lstStyle/>
          <a:p>
            <a:r>
              <a:rPr lang="en-US" dirty="0"/>
              <a:t>You need to change how the </a:t>
            </a:r>
            <a:r>
              <a:rPr lang="en-US" dirty="0" err="1"/>
              <a:t>VendorInvoiceLineEntity</a:t>
            </a:r>
            <a:r>
              <a:rPr lang="en-US" dirty="0"/>
              <a:t> functions. Which actions should you </a:t>
            </a:r>
            <a:br>
              <a:rPr lang="en-US" dirty="0"/>
            </a:br>
            <a:r>
              <a:rPr lang="en-US" dirty="0"/>
              <a:t>take to start?</a:t>
            </a:r>
          </a:p>
        </p:txBody>
      </p:sp>
      <p:sp>
        <p:nvSpPr>
          <p:cNvPr id="36" name="Oval 35">
            <a:extLst>
              <a:ext uri="{FF2B5EF4-FFF2-40B4-BE49-F238E27FC236}">
                <a16:creationId xmlns:a16="http://schemas.microsoft.com/office/drawing/2014/main" id="{A1FB99F7-1810-4F43-6ECD-7D994AA6F9DB}"/>
              </a:ext>
            </a:extLst>
          </p:cNvPr>
          <p:cNvSpPr>
            <a:spLocks/>
          </p:cNvSpPr>
          <p:nvPr/>
        </p:nvSpPr>
        <p:spPr bwMode="auto">
          <a:xfrm>
            <a:off x="718278" y="297011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30" name="Text Placeholder 29">
            <a:extLst>
              <a:ext uri="{FF2B5EF4-FFF2-40B4-BE49-F238E27FC236}">
                <a16:creationId xmlns:a16="http://schemas.microsoft.com/office/drawing/2014/main" id="{FDE1B431-2E0C-4148-F2E6-5E97D769EC90}"/>
              </a:ext>
            </a:extLst>
          </p:cNvPr>
          <p:cNvSpPr>
            <a:spLocks noGrp="1"/>
          </p:cNvSpPr>
          <p:nvPr>
            <p:ph type="body" sz="quarter" idx="22"/>
          </p:nvPr>
        </p:nvSpPr>
        <p:spPr>
          <a:xfrm>
            <a:off x="1235075" y="3069201"/>
            <a:ext cx="8778782" cy="215444"/>
          </a:xfrm>
        </p:spPr>
        <p:txBody>
          <a:bodyPr/>
          <a:lstStyle/>
          <a:p>
            <a:r>
              <a:rPr lang="en-US" dirty="0"/>
              <a:t>When does your code become available locally in finance and operations apps?</a:t>
            </a:r>
          </a:p>
        </p:txBody>
      </p:sp>
      <p:sp>
        <p:nvSpPr>
          <p:cNvPr id="37" name="Oval 36">
            <a:extLst>
              <a:ext uri="{FF2B5EF4-FFF2-40B4-BE49-F238E27FC236}">
                <a16:creationId xmlns:a16="http://schemas.microsoft.com/office/drawing/2014/main" id="{04685777-A224-9108-84F6-1108CE2252E7}"/>
              </a:ext>
            </a:extLst>
          </p:cNvPr>
          <p:cNvSpPr>
            <a:spLocks/>
          </p:cNvSpPr>
          <p:nvPr/>
        </p:nvSpPr>
        <p:spPr bwMode="auto">
          <a:xfrm>
            <a:off x="718278" y="4365432"/>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28" name="Text Placeholder 27">
            <a:extLst>
              <a:ext uri="{FF2B5EF4-FFF2-40B4-BE49-F238E27FC236}">
                <a16:creationId xmlns:a16="http://schemas.microsoft.com/office/drawing/2014/main" id="{DD4ADF63-AD36-FD93-9FE5-1709D16B0433}"/>
              </a:ext>
            </a:extLst>
          </p:cNvPr>
          <p:cNvSpPr>
            <a:spLocks noGrp="1"/>
          </p:cNvSpPr>
          <p:nvPr>
            <p:ph type="body" sz="quarter" idx="20"/>
          </p:nvPr>
        </p:nvSpPr>
        <p:spPr>
          <a:xfrm>
            <a:off x="1235075" y="4365432"/>
            <a:ext cx="8778782" cy="646331"/>
          </a:xfrm>
        </p:spPr>
        <p:txBody>
          <a:bodyPr/>
          <a:lstStyle/>
          <a:p>
            <a:r>
              <a:rPr lang="en-US" dirty="0"/>
              <a:t>You have extended a table to add fields in Visual studio, you have performed a build, but you are not seeing the new fields you have added to the table. Which actions should you perform to ensure your table extension updates, and displays on the table?</a:t>
            </a:r>
          </a:p>
        </p:txBody>
      </p:sp>
    </p:spTree>
    <p:extLst>
      <p:ext uri="{BB962C8B-B14F-4D97-AF65-F5344CB8AC3E}">
        <p14:creationId xmlns:p14="http://schemas.microsoft.com/office/powerpoint/2010/main" val="398826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 calcmode="lin" valueType="num">
                                      <p:cBhvr additive="base">
                                        <p:cTn id="1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1000"/>
                                        <p:tgtEl>
                                          <p:spTgt spid="28">
                                            <p:txEl>
                                              <p:pRg st="0" end="0"/>
                                            </p:txEl>
                                          </p:spTgt>
                                        </p:tgtEl>
                                      </p:cBhvr>
                                    </p:animEffect>
                                    <p:anim calcmode="lin" valueType="num">
                                      <p:cBhvr>
                                        <p:cTn id="29"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build="p"/>
      <p:bldP spid="36" grpId="0" animBg="1"/>
      <p:bldP spid="30" grpId="0" build="p"/>
      <p:bldP spid="37" grpId="0" animBg="1"/>
      <p:bldP spid="2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2" name="Text Placeholder 1">
            <a:extLst>
              <a:ext uri="{FF2B5EF4-FFF2-40B4-BE49-F238E27FC236}">
                <a16:creationId xmlns:a16="http://schemas.microsoft.com/office/drawing/2014/main" id="{D00F3F4D-0293-4EC7-551D-9EE32D05C1F8}"/>
              </a:ext>
            </a:extLst>
          </p:cNvPr>
          <p:cNvSpPr>
            <a:spLocks noGrp="1"/>
          </p:cNvSpPr>
          <p:nvPr>
            <p:ph type="body" sz="quarter" idx="17"/>
          </p:nvPr>
        </p:nvSpPr>
        <p:spPr>
          <a:xfrm>
            <a:off x="4356038" y="1926472"/>
            <a:ext cx="7244673" cy="615553"/>
          </a:xfrm>
        </p:spPr>
        <p:txBody>
          <a:bodyPr/>
          <a:lstStyle/>
          <a:p>
            <a:r>
              <a:rPr lang="en-US" sz="2000" dirty="0"/>
              <a:t>In this module, you learned how to perform the following tasks in Visual Studio: </a:t>
            </a:r>
          </a:p>
        </p:txBody>
      </p:sp>
      <p:sp>
        <p:nvSpPr>
          <p:cNvPr id="5" name="Text Placeholder 4">
            <a:extLst>
              <a:ext uri="{FF2B5EF4-FFF2-40B4-BE49-F238E27FC236}">
                <a16:creationId xmlns:a16="http://schemas.microsoft.com/office/drawing/2014/main" id="{1DFF1DF2-517C-3069-9C3B-FA830BB5E48E}"/>
              </a:ext>
            </a:extLst>
          </p:cNvPr>
          <p:cNvSpPr>
            <a:spLocks noGrp="1"/>
          </p:cNvSpPr>
          <p:nvPr>
            <p:ph type="body" sz="quarter" idx="35"/>
          </p:nvPr>
        </p:nvSpPr>
        <p:spPr>
          <a:xfrm>
            <a:off x="4357688" y="2707308"/>
            <a:ext cx="7242175" cy="2000548"/>
          </a:xfrm>
        </p:spPr>
        <p:txBody>
          <a:bodyPr/>
          <a:lstStyle/>
          <a:p>
            <a:pPr>
              <a:spcBef>
                <a:spcPts val="600"/>
              </a:spcBef>
              <a:spcAft>
                <a:spcPts val="600"/>
              </a:spcAft>
            </a:pPr>
            <a:r>
              <a:rPr lang="en-US" dirty="0"/>
              <a:t>Create and build projects</a:t>
            </a:r>
          </a:p>
          <a:p>
            <a:pPr>
              <a:spcBef>
                <a:spcPts val="600"/>
              </a:spcBef>
              <a:spcAft>
                <a:spcPts val="600"/>
              </a:spcAft>
            </a:pPr>
            <a:r>
              <a:rPr lang="en-US" dirty="0"/>
              <a:t>Manage metadata by using the Application Explorer</a:t>
            </a:r>
          </a:p>
          <a:p>
            <a:pPr>
              <a:spcBef>
                <a:spcPts val="600"/>
              </a:spcBef>
              <a:spcAft>
                <a:spcPts val="600"/>
              </a:spcAft>
            </a:pPr>
            <a:r>
              <a:rPr lang="en-US" dirty="0"/>
              <a:t>Build deployment packages</a:t>
            </a:r>
          </a:p>
          <a:p>
            <a:pPr>
              <a:spcBef>
                <a:spcPts val="600"/>
              </a:spcBef>
              <a:spcAft>
                <a:spcPts val="600"/>
              </a:spcAft>
            </a:pPr>
            <a:r>
              <a:rPr lang="en-US" dirty="0"/>
              <a:t>Synchronize data changes with the database</a:t>
            </a:r>
          </a:p>
          <a:p>
            <a:pPr>
              <a:spcBef>
                <a:spcPts val="600"/>
              </a:spcBef>
              <a:spcAft>
                <a:spcPts val="600"/>
              </a:spcAft>
            </a:pPr>
            <a:r>
              <a:rPr lang="en-US" dirty="0"/>
              <a:t>Use the Element Designer to create elements</a:t>
            </a:r>
          </a:p>
        </p:txBody>
      </p:sp>
    </p:spTree>
    <p:extLst>
      <p:ext uri="{BB962C8B-B14F-4D97-AF65-F5344CB8AC3E}">
        <p14:creationId xmlns:p14="http://schemas.microsoft.com/office/powerpoint/2010/main" val="29797932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3: Get Started with Development Using X++</a:t>
            </a:r>
          </a:p>
        </p:txBody>
      </p:sp>
      <p:graphicFrame>
        <p:nvGraphicFramePr>
          <p:cNvPr id="2" name="Diagram 1">
            <a:extLst>
              <a:ext uri="{FF2B5EF4-FFF2-40B4-BE49-F238E27FC236}">
                <a16:creationId xmlns:a16="http://schemas.microsoft.com/office/drawing/2014/main" id="{2AD1E38C-7B8E-FF9C-5A6E-08D90E49F390}"/>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02745585"/>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505505A2-15FC-0DDE-C6EB-8F378FF66ED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00123249"/>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517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a:t>
            </a:r>
          </a:p>
        </p:txBody>
      </p:sp>
      <p:sp>
        <p:nvSpPr>
          <p:cNvPr id="3" name="TextBox 2">
            <a:extLst>
              <a:ext uri="{FF2B5EF4-FFF2-40B4-BE49-F238E27FC236}">
                <a16:creationId xmlns:a16="http://schemas.microsoft.com/office/drawing/2014/main" id="{B60B75B1-67EC-F18B-CA00-A80EC3F5CD7F}"/>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you’ll learn:</a:t>
            </a:r>
          </a:p>
        </p:txBody>
      </p:sp>
      <p:sp>
        <p:nvSpPr>
          <p:cNvPr id="4" name="Oval 3">
            <a:extLst>
              <a:ext uri="{FF2B5EF4-FFF2-40B4-BE49-F238E27FC236}">
                <a16:creationId xmlns:a16="http://schemas.microsoft.com/office/drawing/2014/main" id="{64811E73-E942-9E80-8647-5B3F333B3371}"/>
              </a:ext>
            </a:extLst>
          </p:cNvPr>
          <p:cNvSpPr>
            <a:spLocks/>
          </p:cNvSpPr>
          <p:nvPr/>
        </p:nvSpPr>
        <p:spPr bwMode="auto">
          <a:xfrm>
            <a:off x="681412" y="1843143"/>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CD21F965-C388-0D83-089C-A1ADC44ECF70}"/>
              </a:ext>
            </a:extLst>
          </p:cNvPr>
          <p:cNvSpPr txBox="1">
            <a:spLocks/>
          </p:cNvSpPr>
          <p:nvPr/>
        </p:nvSpPr>
        <p:spPr>
          <a:xfrm>
            <a:off x="1402078" y="1938405"/>
            <a:ext cx="9888220" cy="276999"/>
          </a:xfrm>
          <a:prstGeom prst="rect">
            <a:avLst/>
          </a:prstGeom>
          <a:noFill/>
        </p:spPr>
        <p:txBody>
          <a:bodyPr wrap="square" lIns="0" tIns="0" rIns="0" bIns="0" anchor="ctr">
            <a:spAutoFit/>
          </a:bodyPr>
          <a:lstStyle>
            <a:defPPr>
              <a:defRPr lang="en-US"/>
            </a:defPPr>
            <a:lvl1pPr>
              <a:defRPr sz="1600"/>
            </a:lvl1pPr>
          </a:lstStyle>
          <a:p>
            <a:r>
              <a:rPr lang="en-US" sz="1800" dirty="0"/>
              <a:t>X++ has a user-friendly memory management model that is identical to .NET.</a:t>
            </a:r>
          </a:p>
        </p:txBody>
      </p:sp>
      <p:sp>
        <p:nvSpPr>
          <p:cNvPr id="6" name="Oval 5">
            <a:extLst>
              <a:ext uri="{FF2B5EF4-FFF2-40B4-BE49-F238E27FC236}">
                <a16:creationId xmlns:a16="http://schemas.microsoft.com/office/drawing/2014/main" id="{8DC50F19-A0B9-B4C6-8FB6-FEA0105831B9}"/>
              </a:ext>
            </a:extLst>
          </p:cNvPr>
          <p:cNvSpPr>
            <a:spLocks/>
          </p:cNvSpPr>
          <p:nvPr/>
        </p:nvSpPr>
        <p:spPr bwMode="auto">
          <a:xfrm>
            <a:off x="681412" y="2425342"/>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7" name="TextBox 6">
            <a:extLst>
              <a:ext uri="{FF2B5EF4-FFF2-40B4-BE49-F238E27FC236}">
                <a16:creationId xmlns:a16="http://schemas.microsoft.com/office/drawing/2014/main" id="{BDC39179-001E-B5D9-6FB2-5B77D1E0F7B0}"/>
              </a:ext>
            </a:extLst>
          </p:cNvPr>
          <p:cNvSpPr txBox="1">
            <a:spLocks/>
          </p:cNvSpPr>
          <p:nvPr/>
        </p:nvSpPr>
        <p:spPr>
          <a:xfrm>
            <a:off x="1402080" y="2498233"/>
            <a:ext cx="9888220" cy="1620957"/>
          </a:xfrm>
          <a:prstGeom prst="rect">
            <a:avLst/>
          </a:prstGeom>
          <a:noFill/>
        </p:spPr>
        <p:txBody>
          <a:bodyPr wrap="square" lIns="0" tIns="0" rIns="0" bIns="0" anchor="t">
            <a:spAutoFit/>
          </a:bodyPr>
          <a:lstStyle>
            <a:defPPr>
              <a:defRPr lang="en-US"/>
            </a:defPPr>
            <a:lvl1pPr>
              <a:defRPr sz="1600"/>
            </a:lvl1pPr>
          </a:lstStyle>
          <a:p>
            <a:r>
              <a:rPr lang="en-US" sz="1800" dirty="0"/>
              <a:t>A few areas where X++ differs from other managed languages are:</a:t>
            </a:r>
          </a:p>
          <a:p>
            <a:pPr marL="342900" indent="-228600">
              <a:spcBef>
                <a:spcPts val="400"/>
              </a:spcBef>
              <a:spcAft>
                <a:spcPts val="400"/>
              </a:spcAft>
              <a:buSzPct val="90000"/>
              <a:buFont typeface="Arial" panose="020B0604020202020204" pitchFamily="34" charset="0"/>
              <a:buChar char="•"/>
            </a:pPr>
            <a:r>
              <a:rPr lang="en-US" dirty="0"/>
              <a:t>Strong data access statements</a:t>
            </a:r>
          </a:p>
          <a:p>
            <a:pPr marL="342900" indent="-228600">
              <a:spcBef>
                <a:spcPts val="400"/>
              </a:spcBef>
              <a:spcAft>
                <a:spcPts val="400"/>
              </a:spcAft>
              <a:buSzPct val="90000"/>
              <a:buFont typeface="Arial" panose="020B0604020202020204" pitchFamily="34" charset="0"/>
              <a:buChar char="•"/>
            </a:pPr>
            <a:r>
              <a:rPr lang="en-US" dirty="0"/>
              <a:t>Tight integration with system and user metadata</a:t>
            </a:r>
          </a:p>
          <a:p>
            <a:pPr marL="342900" indent="-228600">
              <a:spcBef>
                <a:spcPts val="400"/>
              </a:spcBef>
              <a:spcAft>
                <a:spcPts val="400"/>
              </a:spcAft>
              <a:buSzPct val="90000"/>
              <a:buFont typeface="Arial" panose="020B0604020202020204" pitchFamily="34" charset="0"/>
              <a:buChar char="•"/>
            </a:pPr>
            <a:r>
              <a:rPr lang="en-US" dirty="0"/>
              <a:t>A strong extensibility story with Pre/Post event handlers and chain of command</a:t>
            </a:r>
          </a:p>
          <a:p>
            <a:pPr marL="342900" indent="-228600">
              <a:spcBef>
                <a:spcPts val="400"/>
              </a:spcBef>
              <a:spcAft>
                <a:spcPts val="400"/>
              </a:spcAft>
              <a:buSzPct val="90000"/>
              <a:buFont typeface="Arial" panose="020B0604020202020204" pitchFamily="34" charset="0"/>
              <a:buChar char="•"/>
            </a:pPr>
            <a:r>
              <a:rPr lang="en-US" dirty="0"/>
              <a:t>Case insensitivity, meaning that “While,” “while,” and “WHILE” are the same (C# is case-sensitive)</a:t>
            </a:r>
          </a:p>
        </p:txBody>
      </p:sp>
      <p:sp>
        <p:nvSpPr>
          <p:cNvPr id="8" name="Oval 7">
            <a:extLst>
              <a:ext uri="{FF2B5EF4-FFF2-40B4-BE49-F238E27FC236}">
                <a16:creationId xmlns:a16="http://schemas.microsoft.com/office/drawing/2014/main" id="{5D82BD32-8D29-9FDE-B29A-BE2D33B8DBFC}"/>
              </a:ext>
            </a:extLst>
          </p:cNvPr>
          <p:cNvSpPr>
            <a:spLocks/>
          </p:cNvSpPr>
          <p:nvPr/>
        </p:nvSpPr>
        <p:spPr bwMode="auto">
          <a:xfrm>
            <a:off x="681412" y="4449635"/>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9" name="TextBox 8">
            <a:extLst>
              <a:ext uri="{FF2B5EF4-FFF2-40B4-BE49-F238E27FC236}">
                <a16:creationId xmlns:a16="http://schemas.microsoft.com/office/drawing/2014/main" id="{0E794AB1-82B6-3590-30B0-1F7472E7EE01}"/>
              </a:ext>
            </a:extLst>
          </p:cNvPr>
          <p:cNvSpPr txBox="1">
            <a:spLocks/>
          </p:cNvSpPr>
          <p:nvPr/>
        </p:nvSpPr>
        <p:spPr>
          <a:xfrm>
            <a:off x="1402080" y="4402019"/>
            <a:ext cx="9888220" cy="553998"/>
          </a:xfrm>
          <a:prstGeom prst="rect">
            <a:avLst/>
          </a:prstGeom>
          <a:noFill/>
        </p:spPr>
        <p:txBody>
          <a:bodyPr wrap="square" lIns="0" tIns="0" rIns="0" bIns="0" anchor="t">
            <a:spAutoFit/>
          </a:bodyPr>
          <a:lstStyle>
            <a:defPPr>
              <a:defRPr lang="en-US"/>
            </a:defPPr>
            <a:lvl1pPr>
              <a:defRPr sz="1600"/>
            </a:lvl1pPr>
          </a:lstStyle>
          <a:p>
            <a:r>
              <a:rPr lang="en-US" sz="1800" dirty="0"/>
              <a:t>X++ includes existing application classes for programming different business processes that can be easily extended for customizations.</a:t>
            </a:r>
          </a:p>
        </p:txBody>
      </p:sp>
      <p:sp>
        <p:nvSpPr>
          <p:cNvPr id="11" name="Oval 10">
            <a:extLst>
              <a:ext uri="{FF2B5EF4-FFF2-40B4-BE49-F238E27FC236}">
                <a16:creationId xmlns:a16="http://schemas.microsoft.com/office/drawing/2014/main" id="{A083DBE9-73B0-E95E-88B9-5B4D3C1F1396}"/>
              </a:ext>
            </a:extLst>
          </p:cNvPr>
          <p:cNvSpPr>
            <a:spLocks/>
          </p:cNvSpPr>
          <p:nvPr/>
        </p:nvSpPr>
        <p:spPr bwMode="auto">
          <a:xfrm>
            <a:off x="681412" y="514796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2" name="TextBox 11">
            <a:extLst>
              <a:ext uri="{FF2B5EF4-FFF2-40B4-BE49-F238E27FC236}">
                <a16:creationId xmlns:a16="http://schemas.microsoft.com/office/drawing/2014/main" id="{3F677687-5F5F-9C8C-5B3C-C012B70FB6F5}"/>
              </a:ext>
            </a:extLst>
          </p:cNvPr>
          <p:cNvSpPr txBox="1">
            <a:spLocks/>
          </p:cNvSpPr>
          <p:nvPr/>
        </p:nvSpPr>
        <p:spPr>
          <a:xfrm>
            <a:off x="1402080" y="5238845"/>
            <a:ext cx="9888220" cy="276999"/>
          </a:xfrm>
          <a:prstGeom prst="rect">
            <a:avLst/>
          </a:prstGeom>
          <a:noFill/>
        </p:spPr>
        <p:txBody>
          <a:bodyPr wrap="square" lIns="0" tIns="0" rIns="0" bIns="0" anchor="t">
            <a:spAutoFit/>
          </a:bodyPr>
          <a:lstStyle>
            <a:defPPr>
              <a:defRPr lang="en-US"/>
            </a:defPPr>
            <a:lvl1pPr>
              <a:defRPr sz="1600"/>
            </a:lvl1pPr>
          </a:lstStyle>
          <a:p>
            <a:r>
              <a:rPr lang="en-US" sz="1800" dirty="0"/>
              <a:t>X++ shares many keywords from SQL.</a:t>
            </a:r>
          </a:p>
        </p:txBody>
      </p:sp>
    </p:spTree>
    <p:extLst>
      <p:ext uri="{BB962C8B-B14F-4D97-AF65-F5344CB8AC3E}">
        <p14:creationId xmlns:p14="http://schemas.microsoft.com/office/powerpoint/2010/main" val="26657864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Base Types and Operators</a:t>
            </a:r>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7"/>
          </p:nvPr>
        </p:nvSpPr>
        <p:spPr/>
        <p:txBody>
          <a:bodyPr/>
          <a:lstStyle/>
          <a:p>
            <a:pPr marL="0" indent="0">
              <a:buNone/>
            </a:pPr>
            <a:r>
              <a:rPr lang="en-US" sz="2200" dirty="0">
                <a:latin typeface="+mj-lt"/>
              </a:rPr>
              <a:t>This unit explains the different data types and operators that are used in X++.</a:t>
            </a:r>
          </a:p>
        </p:txBody>
      </p:sp>
      <p:cxnSp>
        <p:nvCxnSpPr>
          <p:cNvPr id="19" name="Straight Connector 18">
            <a:extLst>
              <a:ext uri="{FF2B5EF4-FFF2-40B4-BE49-F238E27FC236}">
                <a16:creationId xmlns:a16="http://schemas.microsoft.com/office/drawing/2014/main" id="{1F0A6047-57BA-7E6D-6251-43077BDAA28B}"/>
              </a:ext>
              <a:ext uri="{C183D7F6-B498-43B3-948B-1728B52AA6E4}">
                <adec:decorative xmlns:adec="http://schemas.microsoft.com/office/drawing/2017/decorative" val="1"/>
              </a:ext>
            </a:extLst>
          </p:cNvPr>
          <p:cNvCxnSpPr>
            <a:cxnSpLocks/>
          </p:cNvCxnSpPr>
          <p:nvPr/>
        </p:nvCxnSpPr>
        <p:spPr>
          <a:xfrm>
            <a:off x="1389695" y="3086658"/>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D62270-D577-B1AE-4EBE-60E8E8C2477B}"/>
              </a:ext>
              <a:ext uri="{C183D7F6-B498-43B3-948B-1728B52AA6E4}">
                <adec:decorative xmlns:adec="http://schemas.microsoft.com/office/drawing/2017/decorative" val="1"/>
              </a:ext>
            </a:extLst>
          </p:cNvPr>
          <p:cNvCxnSpPr>
            <a:cxnSpLocks/>
          </p:cNvCxnSpPr>
          <p:nvPr/>
        </p:nvCxnSpPr>
        <p:spPr>
          <a:xfrm>
            <a:off x="1389695" y="4208548"/>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descr="Icon of gear and two arrow">
            <a:extLst>
              <a:ext uri="{FF2B5EF4-FFF2-40B4-BE49-F238E27FC236}">
                <a16:creationId xmlns:a16="http://schemas.microsoft.com/office/drawing/2014/main" id="{9EF068F5-C043-7040-9455-1AAC21B00845}"/>
              </a:ext>
            </a:extLst>
          </p:cNvPr>
          <p:cNvGrpSpPr>
            <a:grpSpLocks/>
          </p:cNvGrpSpPr>
          <p:nvPr/>
        </p:nvGrpSpPr>
        <p:grpSpPr>
          <a:xfrm>
            <a:off x="583096" y="2209129"/>
            <a:ext cx="640080" cy="640080"/>
            <a:chOff x="583096" y="2327444"/>
            <a:chExt cx="640080" cy="640080"/>
          </a:xfrm>
        </p:grpSpPr>
        <p:sp>
          <p:nvSpPr>
            <p:cNvPr id="3" name="Oval 2" descr="icon of a finger pushing a button">
              <a:extLst>
                <a:ext uri="{FF2B5EF4-FFF2-40B4-BE49-F238E27FC236}">
                  <a16:creationId xmlns:a16="http://schemas.microsoft.com/office/drawing/2014/main" id="{406DBBAC-3E23-C3DB-7FF0-E09D89D3AD90}"/>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24">
              <a:extLst>
                <a:ext uri="{FF2B5EF4-FFF2-40B4-BE49-F238E27FC236}">
                  <a16:creationId xmlns:a16="http://schemas.microsoft.com/office/drawing/2014/main" id="{C0D8AD5F-DECF-8271-EA28-5D3FC0FD6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15" name="Text Placeholder 5">
            <a:extLst>
              <a:ext uri="{FF2B5EF4-FFF2-40B4-BE49-F238E27FC236}">
                <a16:creationId xmlns:a16="http://schemas.microsoft.com/office/drawing/2014/main" id="{5AA232B5-FA63-38A5-0A28-FAFE42E3E603}"/>
              </a:ext>
            </a:extLst>
          </p:cNvPr>
          <p:cNvSpPr txBox="1">
            <a:spLocks/>
          </p:cNvSpPr>
          <p:nvPr/>
        </p:nvSpPr>
        <p:spPr>
          <a:xfrm>
            <a:off x="1389460" y="2139065"/>
            <a:ext cx="10210404" cy="777240"/>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Data types: X++ has primitive data types like </a:t>
            </a:r>
            <a:r>
              <a:rPr lang="en-US" sz="1800" dirty="0" err="1"/>
              <a:t>boolean</a:t>
            </a:r>
            <a:r>
              <a:rPr lang="en-US" sz="1800" dirty="0"/>
              <a:t>, int, and str, as well as composite data types like arrays, containers, and tables.</a:t>
            </a:r>
          </a:p>
        </p:txBody>
      </p:sp>
      <p:grpSp>
        <p:nvGrpSpPr>
          <p:cNvPr id="21" name="Group 20" descr="Icon of chart with a rising arrow">
            <a:extLst>
              <a:ext uri="{FF2B5EF4-FFF2-40B4-BE49-F238E27FC236}">
                <a16:creationId xmlns:a16="http://schemas.microsoft.com/office/drawing/2014/main" id="{D099A500-F297-EB52-9D5E-E9F7C4AF9C26}"/>
              </a:ext>
            </a:extLst>
          </p:cNvPr>
          <p:cNvGrpSpPr>
            <a:grpSpLocks/>
          </p:cNvGrpSpPr>
          <p:nvPr/>
        </p:nvGrpSpPr>
        <p:grpSpPr>
          <a:xfrm>
            <a:off x="583096" y="3330812"/>
            <a:ext cx="640080" cy="640080"/>
            <a:chOff x="583096" y="3371634"/>
            <a:chExt cx="640080" cy="640080"/>
          </a:xfrm>
        </p:grpSpPr>
        <p:sp>
          <p:nvSpPr>
            <p:cNvPr id="22" name="Oval 21">
              <a:extLst>
                <a:ext uri="{FF2B5EF4-FFF2-40B4-BE49-F238E27FC236}">
                  <a16:creationId xmlns:a16="http://schemas.microsoft.com/office/drawing/2014/main" id="{B9EB3DA9-2078-59A2-B112-F330CCA5E5E1}"/>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inancial_E7BB">
              <a:extLst>
                <a:ext uri="{FF2B5EF4-FFF2-40B4-BE49-F238E27FC236}">
                  <a16:creationId xmlns:a16="http://schemas.microsoft.com/office/drawing/2014/main" id="{15D8F4CD-713C-3A47-D606-8219742A5907}"/>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16" name="Text Placeholder 1">
            <a:extLst>
              <a:ext uri="{FF2B5EF4-FFF2-40B4-BE49-F238E27FC236}">
                <a16:creationId xmlns:a16="http://schemas.microsoft.com/office/drawing/2014/main" id="{A82CE77E-603A-F41B-ABC9-89DC41FF7EF6}"/>
              </a:ext>
            </a:extLst>
          </p:cNvPr>
          <p:cNvSpPr txBox="1">
            <a:spLocks/>
          </p:cNvSpPr>
          <p:nvPr/>
        </p:nvSpPr>
        <p:spPr>
          <a:xfrm>
            <a:off x="1389460" y="3257011"/>
            <a:ext cx="10210404" cy="781184"/>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Variables: Variables are identifiers that designate a storage location where a value of a data type </a:t>
            </a:r>
            <a:br>
              <a:rPr lang="en-US" sz="1800" dirty="0"/>
            </a:br>
            <a:r>
              <a:rPr lang="en-US" sz="1800" dirty="0"/>
              <a:t>is stored.</a:t>
            </a:r>
          </a:p>
        </p:txBody>
      </p:sp>
      <p:grpSp>
        <p:nvGrpSpPr>
          <p:cNvPr id="24" name="Group 23" descr="Icon of calendar">
            <a:extLst>
              <a:ext uri="{FF2B5EF4-FFF2-40B4-BE49-F238E27FC236}">
                <a16:creationId xmlns:a16="http://schemas.microsoft.com/office/drawing/2014/main" id="{1C737DE1-326B-13DF-9BDA-A302101B35AA}"/>
              </a:ext>
            </a:extLst>
          </p:cNvPr>
          <p:cNvGrpSpPr>
            <a:grpSpLocks/>
          </p:cNvGrpSpPr>
          <p:nvPr/>
        </p:nvGrpSpPr>
        <p:grpSpPr>
          <a:xfrm>
            <a:off x="583096" y="4337485"/>
            <a:ext cx="640080" cy="640080"/>
            <a:chOff x="583096" y="4105259"/>
            <a:chExt cx="640080" cy="640080"/>
          </a:xfrm>
        </p:grpSpPr>
        <p:sp>
          <p:nvSpPr>
            <p:cNvPr id="25" name="Oval 24">
              <a:extLst>
                <a:ext uri="{FF2B5EF4-FFF2-40B4-BE49-F238E27FC236}">
                  <a16:creationId xmlns:a16="http://schemas.microsoft.com/office/drawing/2014/main" id="{870B138B-BF09-1DDC-9ADC-32EBFD704936}"/>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Calendar">
              <a:extLst>
                <a:ext uri="{FF2B5EF4-FFF2-40B4-BE49-F238E27FC236}">
                  <a16:creationId xmlns:a16="http://schemas.microsoft.com/office/drawing/2014/main" id="{032D7AB6-287B-0AA7-AF2B-C75288810D44}"/>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grpSp>
      <p:sp>
        <p:nvSpPr>
          <p:cNvPr id="18" name="Text Placeholder 2">
            <a:extLst>
              <a:ext uri="{FF2B5EF4-FFF2-40B4-BE49-F238E27FC236}">
                <a16:creationId xmlns:a16="http://schemas.microsoft.com/office/drawing/2014/main" id="{57DD5B69-B1BA-5BF2-9E6F-C7628195147C}"/>
              </a:ext>
            </a:extLst>
          </p:cNvPr>
          <p:cNvSpPr txBox="1">
            <a:spLocks/>
          </p:cNvSpPr>
          <p:nvPr/>
        </p:nvSpPr>
        <p:spPr>
          <a:xfrm>
            <a:off x="1389460" y="4378901"/>
            <a:ext cx="10210404" cy="55399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Operators: Operators are used to compute values. The different types of operators include assignment operators, arithmetic operators, and relational operators.</a:t>
            </a:r>
          </a:p>
        </p:txBody>
      </p:sp>
    </p:spTree>
    <p:extLst>
      <p:ext uri="{BB962C8B-B14F-4D97-AF65-F5344CB8AC3E}">
        <p14:creationId xmlns:p14="http://schemas.microsoft.com/office/powerpoint/2010/main" val="3984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 How to Declare a Variable</a:t>
            </a:r>
          </a:p>
        </p:txBody>
      </p:sp>
      <p:sp>
        <p:nvSpPr>
          <p:cNvPr id="3" name="Rectangle 2">
            <a:extLst>
              <a:ext uri="{FF2B5EF4-FFF2-40B4-BE49-F238E27FC236}">
                <a16:creationId xmlns:a16="http://schemas.microsoft.com/office/drawing/2014/main" id="{C4B0319B-1F2F-E037-ACBB-3738F1C3CA94}"/>
              </a:ext>
              <a:ext uri="{C183D7F6-B498-43B3-948B-1728B52AA6E4}">
                <adec:decorative xmlns:adec="http://schemas.microsoft.com/office/drawing/2017/decorative" val="1"/>
              </a:ext>
            </a:extLst>
          </p:cNvPr>
          <p:cNvSpPr>
            <a:spLocks/>
          </p:cNvSpPr>
          <p:nvPr/>
        </p:nvSpPr>
        <p:spPr bwMode="auto">
          <a:xfrm>
            <a:off x="588262" y="1581150"/>
            <a:ext cx="11011600" cy="4691634"/>
          </a:xfrm>
          <a:prstGeom prst="rect">
            <a:avLst/>
          </a:prstGeom>
          <a:solidFill>
            <a:schemeClr val="bg1"/>
          </a:solidFill>
          <a:ln w="38100">
            <a:solidFill>
              <a:srgbClr val="C73ECC"/>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2800" dirty="0">
                <a:solidFill>
                  <a:schemeClr val="tx1"/>
                </a:solidFill>
                <a:latin typeface="+mj-lt"/>
              </a:rPr>
              <a:t>DEMO</a:t>
            </a:r>
          </a:p>
        </p:txBody>
      </p:sp>
      <p:pic>
        <p:nvPicPr>
          <p:cNvPr id="5" name="Picture 4" descr="Visual Studio screen">
            <a:hlinkClick r:id="rId3"/>
            <a:extLst>
              <a:ext uri="{FF2B5EF4-FFF2-40B4-BE49-F238E27FC236}">
                <a16:creationId xmlns:a16="http://schemas.microsoft.com/office/drawing/2014/main" id="{EA6E0C4B-29F4-6365-4D3B-1CDE5B012D5C}"/>
              </a:ext>
            </a:extLst>
          </p:cNvPr>
          <p:cNvPicPr>
            <a:picLocks noChangeAspect="1"/>
          </p:cNvPicPr>
          <p:nvPr/>
        </p:nvPicPr>
        <p:blipFill>
          <a:blip r:embed="rId4"/>
          <a:stretch>
            <a:fillRect/>
          </a:stretch>
        </p:blipFill>
        <p:spPr>
          <a:xfrm>
            <a:off x="1994124" y="1581150"/>
            <a:ext cx="8199875" cy="4710800"/>
          </a:xfrm>
          <a:prstGeom prst="rect">
            <a:avLst/>
          </a:prstGeom>
        </p:spPr>
      </p:pic>
    </p:spTree>
    <p:extLst>
      <p:ext uri="{BB962C8B-B14F-4D97-AF65-F5344CB8AC3E}">
        <p14:creationId xmlns:p14="http://schemas.microsoft.com/office/powerpoint/2010/main" val="3757353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A370CA1-8401-41B8-80C0-B9196F594B90}"/>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Common Structured Programming Constructs of X++</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4" name="文本占位符 2">
            <a:extLst>
              <a:ext uri="{FF2B5EF4-FFF2-40B4-BE49-F238E27FC236}">
                <a16:creationId xmlns:a16="http://schemas.microsoft.com/office/drawing/2014/main" id="{715EDF2F-AAC2-E333-ED28-C3F78C801F7A}"/>
              </a:ext>
            </a:extLst>
          </p:cNvPr>
          <p:cNvSpPr txBox="1">
            <a:spLocks/>
          </p:cNvSpPr>
          <p:nvPr/>
        </p:nvSpPr>
        <p:spPr>
          <a:xfrm>
            <a:off x="579439" y="1144848"/>
            <a:ext cx="3878262" cy="39138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1200"/>
              </a:spcAft>
            </a:pPr>
            <a:r>
              <a:rPr lang="en-US" dirty="0"/>
              <a:t>X++ uses classes to define data and create objects. </a:t>
            </a:r>
          </a:p>
          <a:p>
            <a:pPr marL="231775" indent="-231775">
              <a:spcBef>
                <a:spcPts val="0"/>
              </a:spcBef>
              <a:spcAft>
                <a:spcPts val="1200"/>
              </a:spcAft>
            </a:pPr>
            <a:r>
              <a:rPr lang="en-US" dirty="0"/>
              <a:t>The class declaration holds the name of the class, the instance variables, and other modifiers. </a:t>
            </a:r>
          </a:p>
          <a:p>
            <a:pPr marL="231775" indent="-231775">
              <a:spcBef>
                <a:spcPts val="0"/>
              </a:spcBef>
              <a:spcAft>
                <a:spcPts val="1200"/>
              </a:spcAft>
            </a:pPr>
            <a:r>
              <a:rPr lang="en-US" dirty="0"/>
              <a:t>You can determine the visibility of the variables by using three modifiers: private, protected, and public.</a:t>
            </a:r>
          </a:p>
          <a:p>
            <a:pPr marL="231775" indent="-231775">
              <a:spcBef>
                <a:spcPts val="0"/>
              </a:spcBef>
              <a:spcAft>
                <a:spcPts val="1200"/>
              </a:spcAft>
            </a:pPr>
            <a:r>
              <a:rPr lang="en-US" dirty="0"/>
              <a:t>Classes, unless they are static classes, need to be instantiated before they can be used. </a:t>
            </a:r>
          </a:p>
          <a:p>
            <a:pPr marL="231775" indent="-231775">
              <a:spcBef>
                <a:spcPts val="0"/>
              </a:spcBef>
              <a:spcAft>
                <a:spcPts val="1200"/>
              </a:spcAft>
            </a:pPr>
            <a:r>
              <a:rPr lang="en-US" dirty="0"/>
              <a:t>Methods can be instance or static methods, with a signature and a body.</a:t>
            </a:r>
          </a:p>
        </p:txBody>
      </p:sp>
      <p:sp>
        <p:nvSpPr>
          <p:cNvPr id="15" name="文本占位符 2">
            <a:extLst>
              <a:ext uri="{FF2B5EF4-FFF2-40B4-BE49-F238E27FC236}">
                <a16:creationId xmlns:a16="http://schemas.microsoft.com/office/drawing/2014/main" id="{E263366A-3C9B-FC47-90E1-CC747565BA71}"/>
              </a:ext>
            </a:extLst>
          </p:cNvPr>
          <p:cNvSpPr txBox="1">
            <a:spLocks/>
          </p:cNvSpPr>
          <p:nvPr/>
        </p:nvSpPr>
        <p:spPr>
          <a:xfrm>
            <a:off x="5067300" y="1144848"/>
            <a:ext cx="6532563" cy="584775"/>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dirty="0"/>
              <a:t>The following is an example of a class declaration plus declaration of a member variable:</a:t>
            </a:r>
          </a:p>
        </p:txBody>
      </p:sp>
      <p:sp>
        <p:nvSpPr>
          <p:cNvPr id="7" name="New shape">
            <a:extLst>
              <a:ext uri="{FF2B5EF4-FFF2-40B4-BE49-F238E27FC236}">
                <a16:creationId xmlns:a16="http://schemas.microsoft.com/office/drawing/2014/main" id="{C2B8F4CC-AB53-1736-8018-1023BD095C01}"/>
              </a:ext>
            </a:extLst>
          </p:cNvPr>
          <p:cNvSpPr/>
          <p:nvPr/>
        </p:nvSpPr>
        <p:spPr>
          <a:xfrm>
            <a:off x="5067300" y="1808774"/>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16" name="New shape">
            <a:extLst>
              <a:ext uri="{FF2B5EF4-FFF2-40B4-BE49-F238E27FC236}">
                <a16:creationId xmlns:a16="http://schemas.microsoft.com/office/drawing/2014/main" id="{810CA9C5-7FA6-5213-CA4C-EA0F4B59CDB5}"/>
              </a:ext>
            </a:extLst>
          </p:cNvPr>
          <p:cNvSpPr/>
          <p:nvPr/>
        </p:nvSpPr>
        <p:spPr>
          <a:xfrm>
            <a:off x="5067300" y="2169624"/>
            <a:ext cx="6532563" cy="107988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a:solidFill>
                  <a:srgbClr val="001188"/>
                </a:solidFill>
                <a:latin typeface="Consolas" panose="020B0609020204030204" pitchFamily="49" charset="0"/>
              </a:rPr>
              <a:t>public class </a:t>
            </a:r>
            <a:r>
              <a:rPr lang="en-US" sz="1400" dirty="0" err="1">
                <a:solidFill>
                  <a:srgbClr val="0B556A"/>
                </a:solidFill>
                <a:latin typeface="Consolas" panose="020B0609020204030204" pitchFamily="49" charset="0"/>
              </a:rPr>
              <a:t>CustomerDetails</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private str </a:t>
            </a:r>
            <a:r>
              <a:rPr lang="en-US" sz="1400" dirty="0" err="1">
                <a:solidFill>
                  <a:schemeClr val="tx1"/>
                </a:solidFill>
                <a:latin typeface="Consolas" panose="020B0609020204030204" pitchFamily="49" charset="0"/>
              </a:rPr>
              <a:t>custName</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a:t>
            </a:r>
          </a:p>
        </p:txBody>
      </p:sp>
      <p:sp>
        <p:nvSpPr>
          <p:cNvPr id="20" name="文本占位符 2">
            <a:extLst>
              <a:ext uri="{FF2B5EF4-FFF2-40B4-BE49-F238E27FC236}">
                <a16:creationId xmlns:a16="http://schemas.microsoft.com/office/drawing/2014/main" id="{8ABF18A1-EE6E-A300-FE3F-426BE23C6695}"/>
              </a:ext>
            </a:extLst>
          </p:cNvPr>
          <p:cNvSpPr txBox="1">
            <a:spLocks/>
          </p:cNvSpPr>
          <p:nvPr/>
        </p:nvSpPr>
        <p:spPr>
          <a:xfrm>
            <a:off x="5067300" y="3494348"/>
            <a:ext cx="6532563" cy="584775"/>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dirty="0"/>
              <a:t>The following is an example of a method. The method is a public method that returns a real data type.</a:t>
            </a:r>
          </a:p>
        </p:txBody>
      </p:sp>
      <p:sp>
        <p:nvSpPr>
          <p:cNvPr id="19" name="New shape">
            <a:extLst>
              <a:ext uri="{FF2B5EF4-FFF2-40B4-BE49-F238E27FC236}">
                <a16:creationId xmlns:a16="http://schemas.microsoft.com/office/drawing/2014/main" id="{6FBA60F6-9F4A-4355-FD72-02DD6F8CC2FD}"/>
              </a:ext>
            </a:extLst>
          </p:cNvPr>
          <p:cNvSpPr/>
          <p:nvPr/>
        </p:nvSpPr>
        <p:spPr>
          <a:xfrm>
            <a:off x="5067300" y="4158274"/>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21" name="New shape">
            <a:extLst>
              <a:ext uri="{FF2B5EF4-FFF2-40B4-BE49-F238E27FC236}">
                <a16:creationId xmlns:a16="http://schemas.microsoft.com/office/drawing/2014/main" id="{43BBB146-3056-7078-5475-A72A6944403D}"/>
              </a:ext>
            </a:extLst>
          </p:cNvPr>
          <p:cNvSpPr/>
          <p:nvPr/>
        </p:nvSpPr>
        <p:spPr>
          <a:xfrm>
            <a:off x="5067300" y="4519124"/>
            <a:ext cx="6532563" cy="129532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a:solidFill>
                  <a:srgbClr val="001188"/>
                </a:solidFill>
                <a:latin typeface="Consolas" panose="020B0609020204030204" pitchFamily="49" charset="0"/>
              </a:rPr>
              <a:t>public real </a:t>
            </a:r>
            <a:r>
              <a:rPr lang="en-US" sz="1400" dirty="0" err="1">
                <a:solidFill>
                  <a:srgbClr val="0B556A"/>
                </a:solidFill>
                <a:latin typeface="Consolas" panose="020B0609020204030204" pitchFamily="49" charset="0"/>
              </a:rPr>
              <a:t>ReturnCalculation</a:t>
            </a:r>
            <a:r>
              <a:rPr lang="en-US" sz="1400" dirty="0">
                <a:solidFill>
                  <a:schemeClr val="tx1"/>
                </a:solidFill>
                <a:latin typeface="Consolas" panose="020B0609020204030204" pitchFamily="49" charset="0"/>
              </a:rPr>
              <a:t>(</a:t>
            </a:r>
            <a:r>
              <a:rPr lang="en-US" sz="1400" dirty="0">
                <a:solidFill>
                  <a:srgbClr val="001188"/>
                </a:solidFill>
                <a:latin typeface="Consolas" panose="020B0609020204030204" pitchFamily="49" charset="0"/>
              </a:rPr>
              <a:t>real</a:t>
            </a:r>
            <a:r>
              <a:rPr lang="en-US" sz="1400" dirty="0">
                <a:solidFill>
                  <a:schemeClr val="tx1"/>
                </a:solidFill>
                <a:latin typeface="Consolas" panose="020B0609020204030204" pitchFamily="49" charset="0"/>
              </a:rPr>
              <a:t> _expression1) </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real</a:t>
            </a:r>
            <a:r>
              <a:rPr lang="en-US" sz="1400" dirty="0">
                <a:solidFill>
                  <a:schemeClr val="tx1"/>
                </a:solidFill>
                <a:latin typeface="Consolas" panose="020B0609020204030204" pitchFamily="49" charset="0"/>
              </a:rPr>
              <a:t> expression2 = 2;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return</a:t>
            </a:r>
            <a:r>
              <a:rPr lang="en-US" sz="1400" dirty="0">
                <a:solidFill>
                  <a:schemeClr val="tx1"/>
                </a:solidFill>
                <a:latin typeface="Consolas" panose="020B0609020204030204" pitchFamily="49" charset="0"/>
              </a:rPr>
              <a:t> _expression1 * expression2; </a:t>
            </a:r>
          </a:p>
          <a:p>
            <a:r>
              <a:rPr lang="en-US" sz="14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40962336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A16DFB8-72B7-493A-E6FB-987AD73E4B11}"/>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Use X++ to Write SQL Statements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8" name="文本占位符 2">
            <a:extLst>
              <a:ext uri="{FF2B5EF4-FFF2-40B4-BE49-F238E27FC236}">
                <a16:creationId xmlns:a16="http://schemas.microsoft.com/office/drawing/2014/main" id="{04FC8C39-8C9E-58DA-EB2F-E32C823E308A}"/>
              </a:ext>
            </a:extLst>
          </p:cNvPr>
          <p:cNvSpPr txBox="1">
            <a:spLocks/>
          </p:cNvSpPr>
          <p:nvPr/>
        </p:nvSpPr>
        <p:spPr>
          <a:xfrm>
            <a:off x="579439" y="1144848"/>
            <a:ext cx="3878262" cy="497655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1200"/>
              </a:spcAft>
            </a:pPr>
            <a:r>
              <a:rPr lang="en-US" dirty="0"/>
              <a:t>You can use SQL statements in X++ to manipulate data.</a:t>
            </a:r>
          </a:p>
          <a:p>
            <a:pPr marL="231775" indent="-231775">
              <a:spcBef>
                <a:spcPts val="0"/>
              </a:spcBef>
              <a:spcAft>
                <a:spcPts val="1200"/>
              </a:spcAft>
            </a:pPr>
            <a:r>
              <a:rPr lang="en-US" dirty="0"/>
              <a:t>Select statements are used to choose what data will be retrieved from the database.</a:t>
            </a:r>
          </a:p>
          <a:p>
            <a:pPr marL="231775" indent="-231775">
              <a:spcBef>
                <a:spcPts val="0"/>
              </a:spcBef>
              <a:spcAft>
                <a:spcPts val="1200"/>
              </a:spcAft>
            </a:pPr>
            <a:r>
              <a:rPr lang="en-US" dirty="0"/>
              <a:t>The Field list specifies which data to retrieve. </a:t>
            </a:r>
          </a:p>
          <a:p>
            <a:pPr marL="231775" indent="-231775">
              <a:spcBef>
                <a:spcPts val="0"/>
              </a:spcBef>
              <a:spcAft>
                <a:spcPts val="1200"/>
              </a:spcAft>
            </a:pPr>
            <a:r>
              <a:rPr lang="en-US" dirty="0"/>
              <a:t>After the Field list, the keyword "from" is used, followed by the table to pull from. </a:t>
            </a:r>
          </a:p>
          <a:p>
            <a:pPr marL="231775" indent="-231775">
              <a:spcBef>
                <a:spcPts val="0"/>
              </a:spcBef>
              <a:spcAft>
                <a:spcPts val="1200"/>
              </a:spcAft>
            </a:pPr>
            <a:r>
              <a:rPr lang="en-US" dirty="0"/>
              <a:t>Update methods can change existing values on a table record, on the right is an example of using an update method and the </a:t>
            </a:r>
            <a:r>
              <a:rPr lang="en-US" b="1" dirty="0" err="1"/>
              <a:t>update_recordset</a:t>
            </a:r>
            <a:r>
              <a:rPr lang="en-US" b="1" dirty="0"/>
              <a:t> </a:t>
            </a:r>
            <a:r>
              <a:rPr lang="en-US" dirty="0"/>
              <a:t>statement.</a:t>
            </a:r>
          </a:p>
          <a:p>
            <a:pPr marL="231775" indent="-231775">
              <a:spcBef>
                <a:spcPts val="0"/>
              </a:spcBef>
              <a:spcAft>
                <a:spcPts val="1200"/>
              </a:spcAft>
            </a:pPr>
            <a:r>
              <a:rPr lang="en-US" dirty="0"/>
              <a:t>Delete methods can remove an existing record from a table, on the right is an example of using a delete method and the </a:t>
            </a:r>
            <a:r>
              <a:rPr lang="en-US" b="1" dirty="0" err="1"/>
              <a:t>delete_from</a:t>
            </a:r>
            <a:r>
              <a:rPr lang="en-US" b="1" dirty="0"/>
              <a:t> </a:t>
            </a:r>
            <a:r>
              <a:rPr lang="en-US" dirty="0"/>
              <a:t>statement.</a:t>
            </a:r>
          </a:p>
        </p:txBody>
      </p:sp>
      <p:sp>
        <p:nvSpPr>
          <p:cNvPr id="17" name="New shape">
            <a:extLst>
              <a:ext uri="{FF2B5EF4-FFF2-40B4-BE49-F238E27FC236}">
                <a16:creationId xmlns:a16="http://schemas.microsoft.com/office/drawing/2014/main" id="{D79EA219-D5F8-E02D-7D13-7569B79815B3}"/>
              </a:ext>
            </a:extLst>
          </p:cNvPr>
          <p:cNvSpPr/>
          <p:nvPr/>
        </p:nvSpPr>
        <p:spPr>
          <a:xfrm>
            <a:off x="5067300" y="1139553"/>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20" name="New shape">
            <a:extLst>
              <a:ext uri="{FF2B5EF4-FFF2-40B4-BE49-F238E27FC236}">
                <a16:creationId xmlns:a16="http://schemas.microsoft.com/office/drawing/2014/main" id="{2969999E-EF57-CE79-D036-0C54A18A4363}"/>
              </a:ext>
            </a:extLst>
          </p:cNvPr>
          <p:cNvSpPr/>
          <p:nvPr/>
        </p:nvSpPr>
        <p:spPr>
          <a:xfrm>
            <a:off x="5067300" y="1500403"/>
            <a:ext cx="6532563" cy="2122985"/>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err="1">
                <a:solidFill>
                  <a:schemeClr val="tx1"/>
                </a:solidFill>
                <a:latin typeface="Consolas" panose="020B0609020204030204" pitchFamily="49" charset="0"/>
              </a:rPr>
              <a:t>ttsbegin</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forupdate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salesLine</a:t>
            </a:r>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where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salesline.salesId</a:t>
            </a: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'S0001’</a:t>
            </a:r>
            <a:r>
              <a:rPr lang="en-US" sz="1400" dirty="0">
                <a:solidFill>
                  <a:schemeClr val="tx1"/>
                </a:solidFill>
                <a:latin typeface="Consolas" panose="020B0609020204030204" pitchFamily="49" charset="0"/>
              </a:rPr>
              <a:t>;</a:t>
            </a:r>
          </a:p>
          <a:p>
            <a:r>
              <a:rPr lang="en-US" sz="1400" dirty="0" err="1">
                <a:solidFill>
                  <a:schemeClr val="tx1"/>
                </a:solidFill>
                <a:latin typeface="Consolas" panose="020B0609020204030204" pitchFamily="49" charset="0"/>
              </a:rPr>
              <a:t>salesLine.unitPrice</a:t>
            </a:r>
            <a:r>
              <a:rPr lang="en-US" sz="1400" dirty="0">
                <a:solidFill>
                  <a:schemeClr val="tx1"/>
                </a:solidFill>
                <a:latin typeface="Consolas" panose="020B0609020204030204" pitchFamily="49" charset="0"/>
              </a:rPr>
              <a:t> = 10; </a:t>
            </a:r>
          </a:p>
          <a:p>
            <a:r>
              <a:rPr lang="en-US" sz="1400" dirty="0" err="1">
                <a:solidFill>
                  <a:schemeClr val="tx1"/>
                </a:solidFill>
                <a:latin typeface="Consolas" panose="020B0609020204030204" pitchFamily="49" charset="0"/>
              </a:rPr>
              <a:t>salesLine.update</a:t>
            </a:r>
            <a:r>
              <a:rPr lang="en-US" sz="1400" dirty="0">
                <a:solidFill>
                  <a:schemeClr val="tx1"/>
                </a:solidFill>
                <a:latin typeface="Consolas" panose="020B0609020204030204" pitchFamily="49" charset="0"/>
              </a:rPr>
              <a:t>(); </a:t>
            </a:r>
          </a:p>
          <a:p>
            <a:r>
              <a:rPr lang="en-US" sz="1400" dirty="0" err="1">
                <a:solidFill>
                  <a:srgbClr val="001188"/>
                </a:solidFill>
                <a:latin typeface="Consolas" panose="020B0609020204030204" pitchFamily="49" charset="0"/>
              </a:rPr>
              <a:t>ttsCommit</a:t>
            </a:r>
            <a:r>
              <a:rPr lang="en-US" sz="1400" dirty="0">
                <a:solidFill>
                  <a:schemeClr val="tx1"/>
                </a:solidFill>
                <a:latin typeface="Consolas" panose="020B0609020204030204" pitchFamily="49" charset="0"/>
              </a:rPr>
              <a:t>; </a:t>
            </a:r>
          </a:p>
          <a:p>
            <a:endParaRPr lang="en-US" sz="1400" dirty="0">
              <a:solidFill>
                <a:schemeClr val="tx1"/>
              </a:solidFill>
              <a:latin typeface="Consolas" panose="020B0609020204030204" pitchFamily="49" charset="0"/>
            </a:endParaRPr>
          </a:p>
          <a:p>
            <a:r>
              <a:rPr lang="en-US" sz="1400" dirty="0" err="1">
                <a:solidFill>
                  <a:srgbClr val="001188"/>
                </a:solidFill>
                <a:latin typeface="Consolas" panose="020B0609020204030204" pitchFamily="49" charset="0"/>
              </a:rPr>
              <a:t>update_recordset</a:t>
            </a:r>
            <a:r>
              <a:rPr lang="en-US" sz="1400" dirty="0">
                <a:solidFill>
                  <a:srgbClr val="001188"/>
                </a:solidFill>
                <a:latin typeface="Consolas" panose="020B0609020204030204" pitchFamily="49" charset="0"/>
              </a:rPr>
              <a:t> </a:t>
            </a:r>
            <a:r>
              <a:rPr lang="en-US" sz="1400" dirty="0" err="1">
                <a:solidFill>
                  <a:schemeClr val="tx1"/>
                </a:solidFill>
                <a:latin typeface="Consolas" panose="020B0609020204030204" pitchFamily="49" charset="0"/>
              </a:rPr>
              <a:t>salesLine</a:t>
            </a:r>
            <a:r>
              <a:rPr lang="en-US" sz="1400" dirty="0">
                <a:solidFill>
                  <a:schemeClr val="tx1"/>
                </a:solidFill>
                <a:latin typeface="Consolas" panose="020B0609020204030204" pitchFamily="49" charset="0"/>
              </a:rPr>
              <a:t> </a:t>
            </a:r>
          </a:p>
          <a:p>
            <a:r>
              <a:rPr lang="en-US" sz="1400" dirty="0">
                <a:solidFill>
                  <a:srgbClr val="001188"/>
                </a:solidFill>
                <a:latin typeface="Consolas" panose="020B0609020204030204" pitchFamily="49" charset="0"/>
              </a:rPr>
              <a:t>setting</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unitPrice</a:t>
            </a:r>
            <a:r>
              <a:rPr lang="en-US" sz="1400" dirty="0">
                <a:solidFill>
                  <a:schemeClr val="tx1"/>
                </a:solidFill>
                <a:latin typeface="Consolas" panose="020B0609020204030204" pitchFamily="49" charset="0"/>
              </a:rPr>
              <a:t> = 10 </a:t>
            </a:r>
          </a:p>
          <a:p>
            <a:r>
              <a:rPr lang="en-US" sz="1400" dirty="0">
                <a:solidFill>
                  <a:srgbClr val="001188"/>
                </a:solidFill>
                <a:latin typeface="Consolas" panose="020B0609020204030204" pitchFamily="49" charset="0"/>
              </a:rPr>
              <a:t>where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salesId</a:t>
            </a:r>
            <a:r>
              <a:rPr lang="en-US" sz="1400" dirty="0">
                <a:solidFill>
                  <a:schemeClr val="tx1"/>
                </a:solidFill>
                <a:latin typeface="Consolas" panose="020B0609020204030204" pitchFamily="49" charset="0"/>
              </a:rPr>
              <a:t> ==</a:t>
            </a:r>
            <a:r>
              <a:rPr lang="en-US" sz="1400" dirty="0">
                <a:solidFill>
                  <a:srgbClr val="C00000"/>
                </a:solidFill>
                <a:latin typeface="Consolas" panose="020B0609020204030204" pitchFamily="49" charset="0"/>
              </a:rPr>
              <a:t>'S0001'</a:t>
            </a:r>
            <a:r>
              <a:rPr lang="en-US" sz="1400" dirty="0">
                <a:solidFill>
                  <a:schemeClr val="tx1"/>
                </a:solidFill>
                <a:latin typeface="Consolas" panose="020B0609020204030204" pitchFamily="49" charset="0"/>
              </a:rPr>
              <a:t>;</a:t>
            </a:r>
          </a:p>
        </p:txBody>
      </p:sp>
      <p:sp>
        <p:nvSpPr>
          <p:cNvPr id="21" name="New shape">
            <a:extLst>
              <a:ext uri="{FF2B5EF4-FFF2-40B4-BE49-F238E27FC236}">
                <a16:creationId xmlns:a16="http://schemas.microsoft.com/office/drawing/2014/main" id="{F612F9F7-D5AB-0B37-C539-40BD5694EE63}"/>
              </a:ext>
            </a:extLst>
          </p:cNvPr>
          <p:cNvSpPr/>
          <p:nvPr/>
        </p:nvSpPr>
        <p:spPr>
          <a:xfrm>
            <a:off x="5067300" y="3779704"/>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23" name="New shape">
            <a:extLst>
              <a:ext uri="{FF2B5EF4-FFF2-40B4-BE49-F238E27FC236}">
                <a16:creationId xmlns:a16="http://schemas.microsoft.com/office/drawing/2014/main" id="{9405305B-B4B5-5A9E-9128-DEE35A810E05}"/>
              </a:ext>
            </a:extLst>
          </p:cNvPr>
          <p:cNvSpPr/>
          <p:nvPr/>
        </p:nvSpPr>
        <p:spPr>
          <a:xfrm>
            <a:off x="5067300" y="4140554"/>
            <a:ext cx="6532563" cy="1872889"/>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err="1">
                <a:solidFill>
                  <a:schemeClr val="tx1"/>
                </a:solidFill>
                <a:latin typeface="Consolas" panose="020B0609020204030204" pitchFamily="49" charset="0"/>
              </a:rPr>
              <a:t>ttsbegin</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forupdate</a:t>
            </a:r>
            <a:r>
              <a:rPr lang="en-US" sz="1400" dirty="0">
                <a:solidFill>
                  <a:schemeClr val="tx1"/>
                </a:solidFill>
                <a:latin typeface="Consolas" panose="020B0609020204030204" pitchFamily="49" charset="0"/>
              </a:rPr>
              <a:t> </a:t>
            </a:r>
          </a:p>
          <a:p>
            <a:r>
              <a:rPr lang="en-US" sz="1400" dirty="0" err="1">
                <a:solidFill>
                  <a:schemeClr val="tx1"/>
                </a:solidFill>
                <a:latin typeface="Consolas" panose="020B0609020204030204" pitchFamily="49" charset="0"/>
              </a:rPr>
              <a:t>salesLine</a:t>
            </a:r>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where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salesline.salesId</a:t>
            </a: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'S0001’</a:t>
            </a:r>
            <a:r>
              <a:rPr lang="en-US" sz="1400" dirty="0">
                <a:solidFill>
                  <a:schemeClr val="tx1"/>
                </a:solidFill>
                <a:latin typeface="Consolas" panose="020B0609020204030204" pitchFamily="49" charset="0"/>
              </a:rPr>
              <a:t>; </a:t>
            </a:r>
          </a:p>
          <a:p>
            <a:r>
              <a:rPr lang="en-US" sz="1400" dirty="0" err="1">
                <a:solidFill>
                  <a:schemeClr val="tx1"/>
                </a:solidFill>
                <a:latin typeface="Consolas" panose="020B0609020204030204" pitchFamily="49" charset="0"/>
              </a:rPr>
              <a:t>salesLine.delete</a:t>
            </a:r>
            <a:r>
              <a:rPr lang="en-US" sz="1400" dirty="0">
                <a:solidFill>
                  <a:schemeClr val="tx1"/>
                </a:solidFill>
                <a:latin typeface="Consolas" panose="020B0609020204030204" pitchFamily="49" charset="0"/>
              </a:rPr>
              <a:t>(); </a:t>
            </a:r>
          </a:p>
          <a:p>
            <a:r>
              <a:rPr lang="en-US" sz="1400" dirty="0" err="1">
                <a:solidFill>
                  <a:srgbClr val="001188"/>
                </a:solidFill>
                <a:latin typeface="Consolas" panose="020B0609020204030204" pitchFamily="49" charset="0"/>
              </a:rPr>
              <a:t>ttsCommit</a:t>
            </a:r>
            <a:r>
              <a:rPr lang="en-US" sz="1400" dirty="0">
                <a:solidFill>
                  <a:schemeClr val="tx1"/>
                </a:solidFill>
                <a:latin typeface="Consolas" panose="020B0609020204030204" pitchFamily="49" charset="0"/>
              </a:rPr>
              <a:t>; </a:t>
            </a:r>
          </a:p>
          <a:p>
            <a:endParaRPr lang="en-US" sz="1400" dirty="0">
              <a:solidFill>
                <a:schemeClr val="tx1"/>
              </a:solidFill>
              <a:latin typeface="Consolas" panose="020B0609020204030204" pitchFamily="49" charset="0"/>
            </a:endParaRPr>
          </a:p>
          <a:p>
            <a:r>
              <a:rPr lang="en-US" sz="1400" dirty="0" err="1">
                <a:solidFill>
                  <a:schemeClr val="tx1"/>
                </a:solidFill>
                <a:latin typeface="Consolas" panose="020B0609020204030204" pitchFamily="49" charset="0"/>
              </a:rPr>
              <a:t>delete_from</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salesLine</a:t>
            </a:r>
            <a:r>
              <a:rPr lang="en-US" sz="1400" dirty="0">
                <a:solidFill>
                  <a:schemeClr val="tx1"/>
                </a:solidFill>
                <a:latin typeface="Consolas" panose="020B0609020204030204" pitchFamily="49" charset="0"/>
              </a:rPr>
              <a:t> </a:t>
            </a:r>
          </a:p>
          <a:p>
            <a:r>
              <a:rPr lang="en-US" sz="1400" dirty="0">
                <a:solidFill>
                  <a:srgbClr val="001188"/>
                </a:solidFill>
                <a:latin typeface="Consolas" panose="020B0609020204030204" pitchFamily="49" charset="0"/>
              </a:rPr>
              <a:t>where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salesLine.salesId</a:t>
            </a:r>
            <a:r>
              <a:rPr lang="en-US" sz="1400" dirty="0">
                <a:solidFill>
                  <a:schemeClr val="tx1"/>
                </a:solidFill>
                <a:latin typeface="Consolas" panose="020B0609020204030204" pitchFamily="49" charset="0"/>
              </a:rPr>
              <a:t> == </a:t>
            </a:r>
            <a:r>
              <a:rPr lang="en-US" sz="1400" dirty="0">
                <a:solidFill>
                  <a:srgbClr val="C00000"/>
                </a:solidFill>
                <a:latin typeface="Consolas" panose="020B0609020204030204" pitchFamily="49" charset="0"/>
              </a:rPr>
              <a:t>'S0001'</a:t>
            </a:r>
            <a:r>
              <a:rPr lang="en-US" sz="14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410796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384610"/>
            <a:ext cx="6345239" cy="615553"/>
          </a:xfrm>
        </p:spPr>
        <p:txBody>
          <a:bodyPr/>
          <a:lstStyle/>
          <a:p>
            <a:r>
              <a:rPr lang="en-US" dirty="0"/>
              <a:t>Module 1: Set Up a VHD</a:t>
            </a:r>
          </a:p>
        </p:txBody>
      </p:sp>
      <p:graphicFrame>
        <p:nvGraphicFramePr>
          <p:cNvPr id="2" name="Diagram 1">
            <a:extLst>
              <a:ext uri="{FF2B5EF4-FFF2-40B4-BE49-F238E27FC236}">
                <a16:creationId xmlns:a16="http://schemas.microsoft.com/office/drawing/2014/main" id="{A7EA2E4D-52CB-F658-68D5-505FB84D825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11319413"/>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C72600DA-3854-5658-D1F8-B2F8B66B68A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849831472"/>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950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2B670F5-4038-3EB7-89B5-720656A2320A}"/>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Use Conditional and Iterative Statements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6" name="文本占位符 2">
            <a:extLst>
              <a:ext uri="{FF2B5EF4-FFF2-40B4-BE49-F238E27FC236}">
                <a16:creationId xmlns:a16="http://schemas.microsoft.com/office/drawing/2014/main" id="{0EA2464C-73EC-B79F-40DE-A0040AAC217C}"/>
              </a:ext>
            </a:extLst>
          </p:cNvPr>
          <p:cNvSpPr txBox="1">
            <a:spLocks/>
          </p:cNvSpPr>
          <p:nvPr/>
        </p:nvSpPr>
        <p:spPr>
          <a:xfrm>
            <a:off x="579438" y="1144848"/>
            <a:ext cx="4079647" cy="341445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1200"/>
              </a:spcAft>
            </a:pPr>
            <a:r>
              <a:rPr lang="en-US" dirty="0"/>
              <a:t>Conditional statements (if, if...else, switch, ternary operators) are used to determine if a block of code should be run. </a:t>
            </a:r>
          </a:p>
          <a:p>
            <a:pPr marL="231775" indent="-231775">
              <a:spcBef>
                <a:spcPts val="0"/>
              </a:spcBef>
              <a:spcAft>
                <a:spcPts val="1200"/>
              </a:spcAft>
            </a:pPr>
            <a:r>
              <a:rPr lang="en-US" dirty="0"/>
              <a:t>Iterative statements (while,  do...while, for) repeat a statement block until a condition has been satisfied.</a:t>
            </a:r>
          </a:p>
          <a:p>
            <a:pPr marL="231775" indent="-231775">
              <a:spcBef>
                <a:spcPts val="0"/>
              </a:spcBef>
              <a:spcAft>
                <a:spcPts val="1200"/>
              </a:spcAft>
            </a:pPr>
            <a:r>
              <a:rPr lang="en-US" dirty="0"/>
              <a:t>Different conditional and iterative statements have different advantages and uses depending on the situation.</a:t>
            </a:r>
          </a:p>
          <a:p>
            <a:pPr marL="231775" indent="-231775">
              <a:spcBef>
                <a:spcPts val="0"/>
              </a:spcBef>
              <a:spcAft>
                <a:spcPts val="1200"/>
              </a:spcAft>
            </a:pPr>
            <a:r>
              <a:rPr lang="en-US" dirty="0"/>
              <a:t>Break statements: Terminating loops and Separation of case statements in a switch statement.</a:t>
            </a:r>
          </a:p>
        </p:txBody>
      </p:sp>
      <p:sp>
        <p:nvSpPr>
          <p:cNvPr id="17" name="文本占位符 2">
            <a:extLst>
              <a:ext uri="{FF2B5EF4-FFF2-40B4-BE49-F238E27FC236}">
                <a16:creationId xmlns:a16="http://schemas.microsoft.com/office/drawing/2014/main" id="{9231FB26-3508-D2AC-719E-39A4036320E7}"/>
              </a:ext>
            </a:extLst>
          </p:cNvPr>
          <p:cNvSpPr txBox="1">
            <a:spLocks/>
          </p:cNvSpPr>
          <p:nvPr/>
        </p:nvSpPr>
        <p:spPr>
          <a:xfrm>
            <a:off x="5067300" y="1144848"/>
            <a:ext cx="6532563" cy="784830"/>
          </a:xfrm>
          <a:prstGeom prst="rect">
            <a:avLst/>
          </a:prstGeom>
        </p:spPr>
        <p:txBody>
          <a:bodyPr vert="horz" wrap="square" lIns="0" tIns="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dirty="0"/>
              <a:t>When used within a while, do...while, or for loop, the loop is terminated and implementation continues from the statement that follows the loop, as shown in the following example.</a:t>
            </a:r>
          </a:p>
        </p:txBody>
      </p:sp>
      <p:sp>
        <p:nvSpPr>
          <p:cNvPr id="15" name="New shape">
            <a:extLst>
              <a:ext uri="{FF2B5EF4-FFF2-40B4-BE49-F238E27FC236}">
                <a16:creationId xmlns:a16="http://schemas.microsoft.com/office/drawing/2014/main" id="{09D6BB85-017E-46A9-D7BC-0FDF92584997}"/>
              </a:ext>
            </a:extLst>
          </p:cNvPr>
          <p:cNvSpPr/>
          <p:nvPr/>
        </p:nvSpPr>
        <p:spPr>
          <a:xfrm>
            <a:off x="5067300" y="1979389"/>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18" name="New shape">
            <a:extLst>
              <a:ext uri="{FF2B5EF4-FFF2-40B4-BE49-F238E27FC236}">
                <a16:creationId xmlns:a16="http://schemas.microsoft.com/office/drawing/2014/main" id="{87D15F94-28DB-BF36-E181-FE2F7C9C6F57}"/>
              </a:ext>
            </a:extLst>
          </p:cNvPr>
          <p:cNvSpPr/>
          <p:nvPr/>
        </p:nvSpPr>
        <p:spPr>
          <a:xfrm>
            <a:off x="5067300" y="2340239"/>
            <a:ext cx="6532563" cy="3750115"/>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err="1">
                <a:solidFill>
                  <a:schemeClr val="tx1"/>
                </a:solidFill>
                <a:latin typeface="Consolas" panose="020B0609020204030204" pitchFamily="49" charset="0"/>
              </a:rPr>
              <a:t>mainMenu</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SysDictMenu</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newMainMenu</a:t>
            </a:r>
            <a:r>
              <a:rPr lang="en-US" sz="1400" dirty="0">
                <a:solidFill>
                  <a:schemeClr val="tx1"/>
                </a:solidFill>
                <a:latin typeface="Consolas" panose="020B0609020204030204" pitchFamily="49" charset="0"/>
              </a:rPr>
              <a:t>(); </a:t>
            </a:r>
          </a:p>
          <a:p>
            <a:r>
              <a:rPr lang="en-US" sz="1400" dirty="0" err="1">
                <a:solidFill>
                  <a:schemeClr val="tx1"/>
                </a:solidFill>
                <a:latin typeface="Consolas" panose="020B0609020204030204" pitchFamily="49" charset="0"/>
              </a:rPr>
              <a:t>enum</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mainMenu.getEnumerator</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found = </a:t>
            </a:r>
            <a:r>
              <a:rPr lang="en-US" sz="1400" dirty="0">
                <a:solidFill>
                  <a:srgbClr val="07641D"/>
                </a:solidFill>
                <a:latin typeface="Consolas" panose="020B0609020204030204" pitchFamily="49" charset="0"/>
              </a:rPr>
              <a:t>false</a:t>
            </a:r>
            <a:r>
              <a:rPr lang="en-US" sz="1400" dirty="0">
                <a:solidFill>
                  <a:schemeClr val="tx1"/>
                </a:solidFill>
                <a:latin typeface="Consolas" panose="020B0609020204030204" pitchFamily="49" charset="0"/>
              </a:rPr>
              <a:t>; </a:t>
            </a:r>
          </a:p>
          <a:p>
            <a:endParaRPr lang="en-US" sz="1400" dirty="0">
              <a:solidFill>
                <a:schemeClr val="tx1"/>
              </a:solidFill>
              <a:latin typeface="Consolas" panose="020B0609020204030204" pitchFamily="49" charset="0"/>
            </a:endParaRPr>
          </a:p>
          <a:p>
            <a:r>
              <a:rPr lang="en-US" sz="1400" dirty="0">
                <a:solidFill>
                  <a:srgbClr val="001188"/>
                </a:solidFill>
                <a:latin typeface="Consolas" panose="020B0609020204030204" pitchFamily="49" charset="0"/>
              </a:rPr>
              <a:t>while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enum.moveNext</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menuItem</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enum.current</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if</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menuItem.label</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parentDictsecuritykey.label</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 </a:t>
            </a:r>
          </a:p>
          <a:p>
            <a:r>
              <a:rPr lang="en-US" sz="1400" dirty="0">
                <a:solidFill>
                  <a:schemeClr val="tx1"/>
                </a:solidFill>
                <a:latin typeface="Consolas" panose="020B0609020204030204" pitchFamily="49" charset="0"/>
              </a:rPr>
              <a:t>        found = </a:t>
            </a:r>
            <a:r>
              <a:rPr lang="en-US" sz="1400" dirty="0">
                <a:solidFill>
                  <a:srgbClr val="07641D"/>
                </a:solidFill>
                <a:latin typeface="Consolas" panose="020B0609020204030204" pitchFamily="49" charset="0"/>
              </a:rPr>
              <a:t>true</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break</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 </a:t>
            </a:r>
          </a:p>
          <a:p>
            <a:r>
              <a:rPr lang="en-US" sz="1400" dirty="0">
                <a:solidFill>
                  <a:schemeClr val="tx1"/>
                </a:solidFill>
                <a:latin typeface="Consolas" panose="020B0609020204030204" pitchFamily="49" charset="0"/>
              </a:rPr>
              <a:t>} </a:t>
            </a:r>
          </a:p>
          <a:p>
            <a:r>
              <a:rPr lang="en-US" sz="1400" dirty="0">
                <a:solidFill>
                  <a:srgbClr val="001188"/>
                </a:solidFill>
                <a:latin typeface="Consolas" panose="020B0609020204030204" pitchFamily="49" charset="0"/>
              </a:rPr>
              <a:t>if</a:t>
            </a:r>
            <a:r>
              <a:rPr lang="en-US" sz="1400" dirty="0">
                <a:solidFill>
                  <a:schemeClr val="tx1"/>
                </a:solidFill>
                <a:latin typeface="Consolas" panose="020B0609020204030204" pitchFamily="49" charset="0"/>
              </a:rPr>
              <a:t> (found) </a:t>
            </a:r>
            <a:r>
              <a:rPr lang="en-US" sz="1400" dirty="0">
                <a:solidFill>
                  <a:srgbClr val="00B050"/>
                </a:solidFill>
                <a:latin typeface="Consolas" panose="020B0609020204030204" pitchFamily="49" charset="0"/>
              </a:rPr>
              <a:t>//Belongs in Navigation Pane.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318396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 Conditional Statements</a:t>
            </a:r>
          </a:p>
        </p:txBody>
      </p:sp>
      <p:sp>
        <p:nvSpPr>
          <p:cNvPr id="3" name="Rectangle 2">
            <a:extLst>
              <a:ext uri="{FF2B5EF4-FFF2-40B4-BE49-F238E27FC236}">
                <a16:creationId xmlns:a16="http://schemas.microsoft.com/office/drawing/2014/main" id="{22476F00-A27C-670F-AFA8-AECFAEB4AF3B}"/>
              </a:ext>
              <a:ext uri="{C183D7F6-B498-43B3-948B-1728B52AA6E4}">
                <adec:decorative xmlns:adec="http://schemas.microsoft.com/office/drawing/2017/decorative" val="1"/>
              </a:ext>
            </a:extLst>
          </p:cNvPr>
          <p:cNvSpPr>
            <a:spLocks/>
          </p:cNvSpPr>
          <p:nvPr/>
        </p:nvSpPr>
        <p:spPr bwMode="auto">
          <a:xfrm>
            <a:off x="588262" y="1581150"/>
            <a:ext cx="11011600" cy="4691634"/>
          </a:xfrm>
          <a:prstGeom prst="rect">
            <a:avLst/>
          </a:prstGeom>
          <a:solidFill>
            <a:schemeClr val="bg1"/>
          </a:solidFill>
          <a:ln w="38100">
            <a:solidFill>
              <a:srgbClr val="C73ECC"/>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2800" dirty="0">
                <a:solidFill>
                  <a:schemeClr val="tx1"/>
                </a:solidFill>
                <a:latin typeface="+mj-lt"/>
              </a:rPr>
              <a:t>DEMO</a:t>
            </a:r>
          </a:p>
        </p:txBody>
      </p:sp>
      <p:pic>
        <p:nvPicPr>
          <p:cNvPr id="5" name="Picture 4" descr="Visual Studio screen">
            <a:hlinkClick r:id="rId3"/>
            <a:extLst>
              <a:ext uri="{FF2B5EF4-FFF2-40B4-BE49-F238E27FC236}">
                <a16:creationId xmlns:a16="http://schemas.microsoft.com/office/drawing/2014/main" id="{FDD4C309-6B1B-7426-D6C0-D316049BC14D}"/>
              </a:ext>
            </a:extLst>
          </p:cNvPr>
          <p:cNvPicPr>
            <a:picLocks noChangeAspect="1"/>
          </p:cNvPicPr>
          <p:nvPr/>
        </p:nvPicPr>
        <p:blipFill>
          <a:blip r:embed="rId4"/>
          <a:stretch>
            <a:fillRect/>
          </a:stretch>
        </p:blipFill>
        <p:spPr>
          <a:xfrm>
            <a:off x="2120249" y="1644025"/>
            <a:ext cx="7947625" cy="4565883"/>
          </a:xfrm>
          <a:prstGeom prst="rect">
            <a:avLst/>
          </a:prstGeom>
        </p:spPr>
      </p:pic>
    </p:spTree>
    <p:extLst>
      <p:ext uri="{BB962C8B-B14F-4D97-AF65-F5344CB8AC3E}">
        <p14:creationId xmlns:p14="http://schemas.microsoft.com/office/powerpoint/2010/main" val="13110652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Exception Handling</a:t>
            </a:r>
          </a:p>
        </p:txBody>
      </p:sp>
      <p:sp>
        <p:nvSpPr>
          <p:cNvPr id="9" name="Text Placeholder 8">
            <a:extLst>
              <a:ext uri="{FF2B5EF4-FFF2-40B4-BE49-F238E27FC236}">
                <a16:creationId xmlns:a16="http://schemas.microsoft.com/office/drawing/2014/main" id="{DAE627F2-01AD-AC4C-0740-7FF106A6B684}"/>
              </a:ext>
            </a:extLst>
          </p:cNvPr>
          <p:cNvSpPr>
            <a:spLocks noGrp="1"/>
          </p:cNvSpPr>
          <p:nvPr>
            <p:ph type="body" sz="quarter" idx="16"/>
          </p:nvPr>
        </p:nvSpPr>
        <p:spPr/>
        <p:txBody>
          <a:bodyPr/>
          <a:lstStyle/>
          <a:p>
            <a:r>
              <a:rPr lang="en-IN" dirty="0"/>
              <a:t>User messages</a:t>
            </a:r>
          </a:p>
        </p:txBody>
      </p:sp>
      <p:sp>
        <p:nvSpPr>
          <p:cNvPr id="8" name="Text Placeholder 7">
            <a:extLst>
              <a:ext uri="{FF2B5EF4-FFF2-40B4-BE49-F238E27FC236}">
                <a16:creationId xmlns:a16="http://schemas.microsoft.com/office/drawing/2014/main" id="{FF2DF216-15D4-956D-C873-CC8D69B20037}"/>
              </a:ext>
            </a:extLst>
          </p:cNvPr>
          <p:cNvSpPr>
            <a:spLocks noGrp="1"/>
          </p:cNvSpPr>
          <p:nvPr>
            <p:ph type="body" sz="quarter" idx="15"/>
          </p:nvPr>
        </p:nvSpPr>
        <p:spPr>
          <a:xfrm>
            <a:off x="586389" y="2085764"/>
            <a:ext cx="5351947" cy="1313180"/>
          </a:xfrm>
        </p:spPr>
        <p:txBody>
          <a:bodyPr/>
          <a:lstStyle/>
          <a:p>
            <a:pPr marL="0" indent="0">
              <a:spcBef>
                <a:spcPts val="400"/>
              </a:spcBef>
              <a:spcAft>
                <a:spcPts val="1200"/>
              </a:spcAft>
              <a:buNone/>
            </a:pPr>
            <a:r>
              <a:rPr lang="en-US" sz="1800" b="1" dirty="0"/>
              <a:t>Message() </a:t>
            </a:r>
            <a:r>
              <a:rPr lang="en-US" sz="1800" dirty="0"/>
              <a:t>API can be used to control the lifecycle of a message and add/remove messages.</a:t>
            </a:r>
          </a:p>
          <a:p>
            <a:pPr marL="0" indent="0">
              <a:spcBef>
                <a:spcPts val="400"/>
              </a:spcBef>
              <a:spcAft>
                <a:spcPts val="1200"/>
              </a:spcAft>
              <a:buNone/>
            </a:pPr>
            <a:r>
              <a:rPr lang="en-US" sz="1800" b="1" dirty="0"/>
              <a:t>Message::</a:t>
            </a:r>
            <a:r>
              <a:rPr lang="en-US" sz="1800" b="1" dirty="0" err="1"/>
              <a:t>AddAction</a:t>
            </a:r>
            <a:r>
              <a:rPr lang="en-US" sz="1800" b="1" dirty="0"/>
              <a:t>() </a:t>
            </a:r>
            <a:r>
              <a:rPr lang="en-US" sz="1800" dirty="0"/>
              <a:t>method supports adding an action associated with a display or action menu </a:t>
            </a:r>
            <a:r>
              <a:rPr lang="en-US" dirty="0"/>
              <a:t>item.</a:t>
            </a:r>
          </a:p>
        </p:txBody>
      </p:sp>
      <p:sp>
        <p:nvSpPr>
          <p:cNvPr id="10" name="Text Placeholder 9">
            <a:extLst>
              <a:ext uri="{FF2B5EF4-FFF2-40B4-BE49-F238E27FC236}">
                <a16:creationId xmlns:a16="http://schemas.microsoft.com/office/drawing/2014/main" id="{D93F1515-A1B9-C5FA-C24C-586F4869FBA1}"/>
              </a:ext>
            </a:extLst>
          </p:cNvPr>
          <p:cNvSpPr>
            <a:spLocks noGrp="1"/>
          </p:cNvSpPr>
          <p:nvPr>
            <p:ph type="body" sz="quarter" idx="19"/>
          </p:nvPr>
        </p:nvSpPr>
        <p:spPr/>
        <p:txBody>
          <a:bodyPr/>
          <a:lstStyle/>
          <a:p>
            <a:r>
              <a:rPr lang="en-IN" dirty="0"/>
              <a:t>Exceptions inside transactions</a:t>
            </a:r>
          </a:p>
        </p:txBody>
      </p:sp>
      <p:sp>
        <p:nvSpPr>
          <p:cNvPr id="11" name="Text Placeholder 10">
            <a:extLst>
              <a:ext uri="{FF2B5EF4-FFF2-40B4-BE49-F238E27FC236}">
                <a16:creationId xmlns:a16="http://schemas.microsoft.com/office/drawing/2014/main" id="{825EB74F-7341-6937-E877-7B0C1CDE5A8D}"/>
              </a:ext>
            </a:extLst>
          </p:cNvPr>
          <p:cNvSpPr>
            <a:spLocks noGrp="1"/>
          </p:cNvSpPr>
          <p:nvPr>
            <p:ph type="body" sz="quarter" idx="20"/>
          </p:nvPr>
        </p:nvSpPr>
        <p:spPr>
          <a:xfrm>
            <a:off x="6253664" y="2085764"/>
            <a:ext cx="5187106" cy="553998"/>
          </a:xfrm>
        </p:spPr>
        <p:txBody>
          <a:bodyPr/>
          <a:lstStyle/>
          <a:p>
            <a:pPr marL="0" indent="0">
              <a:spcBef>
                <a:spcPts val="400"/>
              </a:spcBef>
              <a:spcAft>
                <a:spcPts val="1200"/>
              </a:spcAft>
              <a:buNone/>
            </a:pPr>
            <a:r>
              <a:rPr lang="en-US" sz="1800" dirty="0"/>
              <a:t>If an exception is thrown inside a transaction, the transaction is automatically aborted.</a:t>
            </a:r>
          </a:p>
        </p:txBody>
      </p:sp>
    </p:spTree>
    <p:extLst>
      <p:ext uri="{BB962C8B-B14F-4D97-AF65-F5344CB8AC3E}">
        <p14:creationId xmlns:p14="http://schemas.microsoft.com/office/powerpoint/2010/main" val="1337699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52B602F-8156-22EE-276D-195780965ED2}"/>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Use </a:t>
            </a:r>
            <a:r>
              <a:rPr kumimoji="0" lang="en-IN" sz="3200" b="0" i="0" u="none" strike="noStrike" kern="1200" cap="none" spc="0" normalizeH="0" baseline="0" noProof="0" dirty="0" err="1">
                <a:ln>
                  <a:noFill/>
                </a:ln>
                <a:solidFill>
                  <a:srgbClr val="FFFFFF"/>
                </a:solidFill>
                <a:effectLst/>
                <a:uLnTx/>
                <a:uFillTx/>
                <a:latin typeface="+mj-lt"/>
                <a:ea typeface="+mn-ea"/>
                <a:cs typeface="Segoe UI" panose="020B0502040204020203" pitchFamily="34" charset="0"/>
              </a:rPr>
              <a:t>Const</a:t>
            </a:r>
            <a:r>
              <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 Values</a:t>
            </a:r>
          </a:p>
        </p:txBody>
      </p:sp>
      <p:sp>
        <p:nvSpPr>
          <p:cNvPr id="14" name="文本占位符 2">
            <a:extLst>
              <a:ext uri="{FF2B5EF4-FFF2-40B4-BE49-F238E27FC236}">
                <a16:creationId xmlns:a16="http://schemas.microsoft.com/office/drawing/2014/main" id="{DDC89D7E-6137-4B54-08A7-3AB2AA277E36}"/>
              </a:ext>
            </a:extLst>
          </p:cNvPr>
          <p:cNvSpPr txBox="1">
            <a:spLocks/>
          </p:cNvSpPr>
          <p:nvPr/>
        </p:nvSpPr>
        <p:spPr>
          <a:xfrm>
            <a:off x="579439" y="1144848"/>
            <a:ext cx="11020424" cy="2000548"/>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Bef>
                <a:spcPts val="0"/>
              </a:spcBef>
              <a:spcAft>
                <a:spcPts val="1200"/>
              </a:spcAft>
            </a:pPr>
            <a:r>
              <a:rPr lang="en-US" sz="2200" dirty="0"/>
              <a:t>Constant values can be used to define a variable and assign it a value that does </a:t>
            </a:r>
            <a:br>
              <a:rPr lang="en-US" sz="2200" dirty="0"/>
            </a:br>
            <a:r>
              <a:rPr lang="en-US" sz="2200" dirty="0"/>
              <a:t>not change. </a:t>
            </a:r>
          </a:p>
          <a:p>
            <a:pPr marL="285750" indent="-285750">
              <a:spcBef>
                <a:spcPts val="0"/>
              </a:spcBef>
              <a:spcAft>
                <a:spcPts val="1200"/>
              </a:spcAft>
            </a:pPr>
            <a:r>
              <a:rPr lang="en-US" sz="2200" dirty="0"/>
              <a:t>You can define a constant variable by adding the keyword const before defining </a:t>
            </a:r>
            <a:br>
              <a:rPr lang="en-US" sz="2200" dirty="0"/>
            </a:br>
            <a:r>
              <a:rPr lang="en-US" sz="2200" dirty="0"/>
              <a:t>a variable. </a:t>
            </a:r>
          </a:p>
          <a:p>
            <a:pPr marL="285750" indent="-285750">
              <a:spcBef>
                <a:spcPts val="0"/>
              </a:spcBef>
              <a:spcAft>
                <a:spcPts val="1200"/>
              </a:spcAft>
            </a:pPr>
            <a:r>
              <a:rPr lang="en-US" sz="2200" dirty="0"/>
              <a:t>The following example shows how to make a variable a constant variable.</a:t>
            </a:r>
          </a:p>
        </p:txBody>
      </p:sp>
      <p:sp>
        <p:nvSpPr>
          <p:cNvPr id="13" name="New shape">
            <a:extLst>
              <a:ext uri="{FF2B5EF4-FFF2-40B4-BE49-F238E27FC236}">
                <a16:creationId xmlns:a16="http://schemas.microsoft.com/office/drawing/2014/main" id="{BAAE2D73-ADAB-570A-3406-F6F9142E7064}"/>
              </a:ext>
            </a:extLst>
          </p:cNvPr>
          <p:cNvSpPr>
            <a:spLocks/>
          </p:cNvSpPr>
          <p:nvPr/>
        </p:nvSpPr>
        <p:spPr>
          <a:xfrm>
            <a:off x="579439" y="3526971"/>
            <a:ext cx="11020424" cy="49688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2000">
                <a:solidFill>
                  <a:schemeClr val="tx1"/>
                </a:solidFill>
                <a:latin typeface="+mj-lt"/>
              </a:rPr>
              <a:t>X++</a:t>
            </a:r>
            <a:endParaRPr lang="en-US" sz="2000" dirty="0">
              <a:solidFill>
                <a:schemeClr val="tx1"/>
              </a:solidFill>
              <a:latin typeface="+mj-lt"/>
            </a:endParaRPr>
          </a:p>
        </p:txBody>
      </p:sp>
      <p:sp>
        <p:nvSpPr>
          <p:cNvPr id="15" name="New shape">
            <a:extLst>
              <a:ext uri="{FF2B5EF4-FFF2-40B4-BE49-F238E27FC236}">
                <a16:creationId xmlns:a16="http://schemas.microsoft.com/office/drawing/2014/main" id="{EFE4B290-7E40-46CE-A332-19317510002E}"/>
              </a:ext>
            </a:extLst>
          </p:cNvPr>
          <p:cNvSpPr>
            <a:spLocks/>
          </p:cNvSpPr>
          <p:nvPr/>
        </p:nvSpPr>
        <p:spPr>
          <a:xfrm>
            <a:off x="579439" y="4023851"/>
            <a:ext cx="11020424" cy="87838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2000" dirty="0">
                <a:solidFill>
                  <a:schemeClr val="tx1"/>
                </a:solidFill>
                <a:latin typeface="Consolas" panose="020B0609020204030204" pitchFamily="49" charset="0"/>
              </a:rPr>
              <a:t>const </a:t>
            </a:r>
            <a:r>
              <a:rPr lang="en-US" sz="2000" dirty="0">
                <a:solidFill>
                  <a:srgbClr val="001188"/>
                </a:solidFill>
                <a:latin typeface="Consolas" panose="020B0609020204030204" pitchFamily="49" charset="0"/>
              </a:rPr>
              <a:t>str</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constantVariable</a:t>
            </a:r>
            <a:r>
              <a:rPr lang="en-US" sz="2000" dirty="0">
                <a:solidFill>
                  <a:schemeClr val="tx1"/>
                </a:solidFill>
                <a:latin typeface="Consolas" panose="020B0609020204030204" pitchFamily="49" charset="0"/>
              </a:rPr>
              <a:t> = </a:t>
            </a:r>
            <a:r>
              <a:rPr lang="en-US" sz="2000" dirty="0">
                <a:solidFill>
                  <a:srgbClr val="C00000"/>
                </a:solidFill>
                <a:latin typeface="Consolas" panose="020B0609020204030204" pitchFamily="49" charset="0"/>
              </a:rPr>
              <a:t>"Value"</a:t>
            </a:r>
            <a:r>
              <a:rPr lang="en-US" sz="2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1076257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X++ Runtime Functions for Common Tasks</a:t>
            </a:r>
          </a:p>
        </p:txBody>
      </p:sp>
      <p:sp>
        <p:nvSpPr>
          <p:cNvPr id="30" name="Text Placeholder 29">
            <a:extLst>
              <a:ext uri="{FF2B5EF4-FFF2-40B4-BE49-F238E27FC236}">
                <a16:creationId xmlns:a16="http://schemas.microsoft.com/office/drawing/2014/main" id="{D5F64335-E9BE-87EC-7FC6-A83F22B0D350}"/>
              </a:ext>
            </a:extLst>
          </p:cNvPr>
          <p:cNvSpPr>
            <a:spLocks noGrp="1"/>
          </p:cNvSpPr>
          <p:nvPr>
            <p:ph type="body" sz="quarter" idx="17"/>
          </p:nvPr>
        </p:nvSpPr>
        <p:spPr>
          <a:xfrm>
            <a:off x="584199" y="1386766"/>
            <a:ext cx="11011601" cy="338554"/>
          </a:xfrm>
        </p:spPr>
        <p:txBody>
          <a:bodyPr/>
          <a:lstStyle/>
          <a:p>
            <a:r>
              <a:rPr lang="en-US" dirty="0"/>
              <a:t>X++ provides several system functions that can be run with code.</a:t>
            </a:r>
          </a:p>
        </p:txBody>
      </p:sp>
      <p:sp>
        <p:nvSpPr>
          <p:cNvPr id="40" name="文本占位符 2">
            <a:extLst>
              <a:ext uri="{FF2B5EF4-FFF2-40B4-BE49-F238E27FC236}">
                <a16:creationId xmlns:a16="http://schemas.microsoft.com/office/drawing/2014/main" id="{1084743A-1FC2-0605-6FEA-E24681BCABD7}"/>
              </a:ext>
            </a:extLst>
          </p:cNvPr>
          <p:cNvSpPr txBox="1">
            <a:spLocks/>
          </p:cNvSpPr>
          <p:nvPr/>
        </p:nvSpPr>
        <p:spPr>
          <a:xfrm>
            <a:off x="579439" y="2016765"/>
            <a:ext cx="11016361" cy="3652282"/>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indent="-290513">
              <a:spcBef>
                <a:spcPts val="400"/>
              </a:spcBef>
              <a:spcAft>
                <a:spcPts val="1200"/>
              </a:spcAft>
            </a:pPr>
            <a:r>
              <a:rPr lang="en-US" sz="1800" dirty="0"/>
              <a:t>Business operations</a:t>
            </a:r>
          </a:p>
          <a:p>
            <a:pPr marL="290513" indent="-290513">
              <a:spcBef>
                <a:spcPts val="400"/>
              </a:spcBef>
              <a:spcAft>
                <a:spcPts val="1200"/>
              </a:spcAft>
            </a:pPr>
            <a:r>
              <a:rPr lang="en-US" sz="1800" dirty="0"/>
              <a:t>Container operations</a:t>
            </a:r>
          </a:p>
          <a:p>
            <a:pPr marL="290513" indent="-290513">
              <a:spcBef>
                <a:spcPts val="400"/>
              </a:spcBef>
              <a:spcAft>
                <a:spcPts val="1200"/>
              </a:spcAft>
            </a:pPr>
            <a:r>
              <a:rPr lang="en-US" sz="1800" dirty="0"/>
              <a:t>Conversions</a:t>
            </a:r>
          </a:p>
          <a:p>
            <a:pPr marL="290513" indent="-290513">
              <a:spcBef>
                <a:spcPts val="400"/>
              </a:spcBef>
              <a:spcAft>
                <a:spcPts val="1200"/>
              </a:spcAft>
            </a:pPr>
            <a:r>
              <a:rPr lang="en-US" sz="1800" dirty="0"/>
              <a:t>Date operations</a:t>
            </a:r>
          </a:p>
          <a:p>
            <a:pPr marL="290513" indent="-290513">
              <a:spcBef>
                <a:spcPts val="400"/>
              </a:spcBef>
              <a:spcAft>
                <a:spcPts val="1200"/>
              </a:spcAft>
            </a:pPr>
            <a:r>
              <a:rPr lang="en-US" sz="1800" dirty="0"/>
              <a:t>Mathematical operations</a:t>
            </a:r>
          </a:p>
          <a:p>
            <a:pPr marL="290513" indent="-290513">
              <a:spcBef>
                <a:spcPts val="400"/>
              </a:spcBef>
              <a:spcAft>
                <a:spcPts val="1200"/>
              </a:spcAft>
            </a:pPr>
            <a:r>
              <a:rPr lang="en-US" sz="1800" dirty="0"/>
              <a:t>Reflection operations</a:t>
            </a:r>
          </a:p>
          <a:p>
            <a:pPr marL="290513" indent="-290513">
              <a:spcBef>
                <a:spcPts val="400"/>
              </a:spcBef>
              <a:spcAft>
                <a:spcPts val="1200"/>
              </a:spcAft>
            </a:pPr>
            <a:r>
              <a:rPr lang="en-US" sz="1800" dirty="0"/>
              <a:t>Session operations</a:t>
            </a:r>
          </a:p>
          <a:p>
            <a:pPr marL="290513" indent="-290513">
              <a:spcBef>
                <a:spcPts val="400"/>
              </a:spcBef>
              <a:spcAft>
                <a:spcPts val="1200"/>
              </a:spcAft>
            </a:pPr>
            <a:r>
              <a:rPr lang="en-US" sz="1800" dirty="0"/>
              <a:t>String operations</a:t>
            </a:r>
          </a:p>
        </p:txBody>
      </p:sp>
    </p:spTree>
    <p:extLst>
      <p:ext uri="{BB962C8B-B14F-4D97-AF65-F5344CB8AC3E}">
        <p14:creationId xmlns:p14="http://schemas.microsoft.com/office/powerpoint/2010/main" val="3276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Call .NET Libraries by Using X++ Code</a:t>
            </a:r>
          </a:p>
        </p:txBody>
      </p:sp>
      <p:sp>
        <p:nvSpPr>
          <p:cNvPr id="3" name="Text Placeholder 2">
            <a:extLst>
              <a:ext uri="{FF2B5EF4-FFF2-40B4-BE49-F238E27FC236}">
                <a16:creationId xmlns:a16="http://schemas.microsoft.com/office/drawing/2014/main" id="{7362149E-C494-763C-6065-D5563C8A0D70}"/>
              </a:ext>
            </a:extLst>
          </p:cNvPr>
          <p:cNvSpPr>
            <a:spLocks noGrp="1"/>
          </p:cNvSpPr>
          <p:nvPr>
            <p:ph type="body" sz="quarter" idx="17"/>
          </p:nvPr>
        </p:nvSpPr>
        <p:spPr>
          <a:xfrm>
            <a:off x="584199" y="1386766"/>
            <a:ext cx="11011601" cy="1015663"/>
          </a:xfrm>
        </p:spPr>
        <p:txBody>
          <a:bodyPr/>
          <a:lstStyle/>
          <a:p>
            <a:r>
              <a:rPr lang="en-US" dirty="0"/>
              <a:t>You can create a reference from a finance and operations apps project to a C# class library, or to any type of C# project that generates an assembly, by following</a:t>
            </a:r>
          </a:p>
          <a:p>
            <a:r>
              <a:rPr lang="en-US" dirty="0"/>
              <a:t>these steps:</a:t>
            </a:r>
          </a:p>
        </p:txBody>
      </p:sp>
      <p:sp>
        <p:nvSpPr>
          <p:cNvPr id="6" name="文本占位符 2">
            <a:extLst>
              <a:ext uri="{FF2B5EF4-FFF2-40B4-BE49-F238E27FC236}">
                <a16:creationId xmlns:a16="http://schemas.microsoft.com/office/drawing/2014/main" id="{5CD3B386-4A26-D5D0-73E6-A118E70E532A}"/>
              </a:ext>
            </a:extLst>
          </p:cNvPr>
          <p:cNvSpPr txBox="1">
            <a:spLocks/>
          </p:cNvSpPr>
          <p:nvPr/>
        </p:nvSpPr>
        <p:spPr>
          <a:xfrm>
            <a:off x="579439" y="2620502"/>
            <a:ext cx="11016361" cy="2000548"/>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400"/>
              </a:spcBef>
              <a:spcAft>
                <a:spcPts val="1200"/>
              </a:spcAft>
            </a:pPr>
            <a:r>
              <a:rPr lang="en-US" sz="1800" dirty="0"/>
              <a:t>Build the C# project first.</a:t>
            </a:r>
          </a:p>
          <a:p>
            <a:pPr marL="231775" indent="-231775">
              <a:spcBef>
                <a:spcPts val="400"/>
              </a:spcBef>
              <a:spcAft>
                <a:spcPts val="1200"/>
              </a:spcAft>
            </a:pPr>
            <a:r>
              <a:rPr lang="en-US" sz="1800" dirty="0"/>
              <a:t>Add the C# project and a Unified Operations project to your solution.</a:t>
            </a:r>
          </a:p>
          <a:p>
            <a:pPr marL="231775" indent="-231775">
              <a:spcBef>
                <a:spcPts val="400"/>
              </a:spcBef>
              <a:spcAft>
                <a:spcPts val="1200"/>
              </a:spcAft>
            </a:pPr>
            <a:r>
              <a:rPr lang="en-US" sz="1800" dirty="0"/>
              <a:t>You can add a reference to a C# project or other .NET assemblies within Solution Explorer. Right-click the References folder and select Add Reference. </a:t>
            </a:r>
          </a:p>
          <a:p>
            <a:pPr marL="231775" indent="-231775">
              <a:spcBef>
                <a:spcPts val="400"/>
              </a:spcBef>
              <a:spcAft>
                <a:spcPts val="1200"/>
              </a:spcAft>
            </a:pPr>
            <a:r>
              <a:rPr lang="en-US" sz="1800" dirty="0"/>
              <a:t>A reference element is added to your project, and a .</a:t>
            </a:r>
            <a:r>
              <a:rPr lang="en-US" sz="1800" dirty="0" err="1"/>
              <a:t>dll</a:t>
            </a:r>
            <a:r>
              <a:rPr lang="en-US" sz="1800" dirty="0"/>
              <a:t> file is copied to the bin folder of your package.</a:t>
            </a:r>
          </a:p>
        </p:txBody>
      </p:sp>
    </p:spTree>
    <p:extLst>
      <p:ext uri="{BB962C8B-B14F-4D97-AF65-F5344CB8AC3E}">
        <p14:creationId xmlns:p14="http://schemas.microsoft.com/office/powerpoint/2010/main" val="25225001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50" name="Oval 49">
            <a:extLst>
              <a:ext uri="{FF2B5EF4-FFF2-40B4-BE49-F238E27FC236}">
                <a16:creationId xmlns:a16="http://schemas.microsoft.com/office/drawing/2014/main" id="{3D5DD0D9-3F9E-A860-5C32-61AAF153C499}"/>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42" name="Text Placeholder 41">
            <a:extLst>
              <a:ext uri="{FF2B5EF4-FFF2-40B4-BE49-F238E27FC236}">
                <a16:creationId xmlns:a16="http://schemas.microsoft.com/office/drawing/2014/main" id="{E1363A79-6FC2-4332-3B98-0808A6A3D320}"/>
              </a:ext>
            </a:extLst>
          </p:cNvPr>
          <p:cNvSpPr>
            <a:spLocks noGrp="1"/>
          </p:cNvSpPr>
          <p:nvPr>
            <p:ph type="body" sz="quarter" idx="17"/>
          </p:nvPr>
        </p:nvSpPr>
        <p:spPr>
          <a:xfrm>
            <a:off x="1235075" y="1495068"/>
            <a:ext cx="8778782" cy="430887"/>
          </a:xfrm>
        </p:spPr>
        <p:txBody>
          <a:bodyPr/>
          <a:lstStyle/>
          <a:p>
            <a:r>
              <a:rPr lang="en-US" dirty="0"/>
              <a:t>You need to create and assign a data type to a variable. The variable should only have access to a defined list of values “Invent,” “Sale,” and “Purchase.” Which data type should you use?</a:t>
            </a:r>
          </a:p>
        </p:txBody>
      </p:sp>
      <p:sp>
        <p:nvSpPr>
          <p:cNvPr id="51" name="Oval 50">
            <a:extLst>
              <a:ext uri="{FF2B5EF4-FFF2-40B4-BE49-F238E27FC236}">
                <a16:creationId xmlns:a16="http://schemas.microsoft.com/office/drawing/2014/main" id="{59A65E28-A88A-8828-B423-891FC87BA2F6}"/>
              </a:ext>
            </a:extLst>
          </p:cNvPr>
          <p:cNvSpPr>
            <a:spLocks/>
          </p:cNvSpPr>
          <p:nvPr/>
        </p:nvSpPr>
        <p:spPr bwMode="auto">
          <a:xfrm>
            <a:off x="718278" y="297011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45" name="Text Placeholder 44">
            <a:extLst>
              <a:ext uri="{FF2B5EF4-FFF2-40B4-BE49-F238E27FC236}">
                <a16:creationId xmlns:a16="http://schemas.microsoft.com/office/drawing/2014/main" id="{2BBEB965-5AE5-062F-3479-477A7CD0A762}"/>
              </a:ext>
            </a:extLst>
          </p:cNvPr>
          <p:cNvSpPr>
            <a:spLocks noGrp="1"/>
          </p:cNvSpPr>
          <p:nvPr>
            <p:ph type="body" sz="quarter" idx="22"/>
          </p:nvPr>
        </p:nvSpPr>
        <p:spPr>
          <a:xfrm>
            <a:off x="1235075" y="2970118"/>
            <a:ext cx="8778782" cy="646331"/>
          </a:xfrm>
        </p:spPr>
        <p:txBody>
          <a:bodyPr/>
          <a:lstStyle/>
          <a:p>
            <a:r>
              <a:rPr lang="en-US" dirty="0"/>
              <a:t>You need a conditional statement that checks if a variable equals “In progress,” “Completed,” or “Canceled.” Different code needs to run, depending on what the variable equals. A default block of code needs to run if the variable does not equal any of the values. What conditional statement is most appropriate?</a:t>
            </a:r>
          </a:p>
        </p:txBody>
      </p:sp>
      <p:sp>
        <p:nvSpPr>
          <p:cNvPr id="52" name="Oval 51">
            <a:extLst>
              <a:ext uri="{FF2B5EF4-FFF2-40B4-BE49-F238E27FC236}">
                <a16:creationId xmlns:a16="http://schemas.microsoft.com/office/drawing/2014/main" id="{552AD7ED-E59B-C9CA-CF02-B1650966A944}"/>
              </a:ext>
            </a:extLst>
          </p:cNvPr>
          <p:cNvSpPr>
            <a:spLocks/>
          </p:cNvSpPr>
          <p:nvPr/>
        </p:nvSpPr>
        <p:spPr bwMode="auto">
          <a:xfrm>
            <a:off x="718278" y="4419860"/>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43" name="Text Placeholder 42">
            <a:extLst>
              <a:ext uri="{FF2B5EF4-FFF2-40B4-BE49-F238E27FC236}">
                <a16:creationId xmlns:a16="http://schemas.microsoft.com/office/drawing/2014/main" id="{5EB17B0E-9F83-7A5E-8F85-A940221DDAFA}"/>
              </a:ext>
            </a:extLst>
          </p:cNvPr>
          <p:cNvSpPr>
            <a:spLocks noGrp="1"/>
          </p:cNvSpPr>
          <p:nvPr>
            <p:ph type="body" sz="quarter" idx="20"/>
          </p:nvPr>
        </p:nvSpPr>
        <p:spPr>
          <a:xfrm>
            <a:off x="1235075" y="4419860"/>
            <a:ext cx="8778782" cy="646331"/>
          </a:xfrm>
        </p:spPr>
        <p:txBody>
          <a:bodyPr/>
          <a:lstStyle/>
          <a:p>
            <a:r>
              <a:rPr lang="en-US" dirty="0"/>
              <a:t>An error is sometimes thrown in a certain try…catch block. You know that the issue can be fixed within the </a:t>
            </a:r>
            <a:br>
              <a:rPr lang="en-US" dirty="0"/>
            </a:br>
            <a:r>
              <a:rPr lang="en-US" dirty="0"/>
              <a:t>code during the error handling code block. What statement could you use when the error is found to run the </a:t>
            </a:r>
            <a:br>
              <a:rPr lang="en-US" dirty="0"/>
            </a:br>
            <a:r>
              <a:rPr lang="en-US" dirty="0"/>
              <a:t>code again?</a:t>
            </a:r>
          </a:p>
        </p:txBody>
      </p:sp>
    </p:spTree>
    <p:extLst>
      <p:ext uri="{BB962C8B-B14F-4D97-AF65-F5344CB8AC3E}">
        <p14:creationId xmlns:p14="http://schemas.microsoft.com/office/powerpoint/2010/main" val="9071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
                                            <p:txEl>
                                              <p:pRg st="0" end="0"/>
                                            </p:txEl>
                                          </p:spTgt>
                                        </p:tgtEl>
                                        <p:attrNameLst>
                                          <p:attrName>style.visibility</p:attrName>
                                        </p:attrNameLst>
                                      </p:cBhvr>
                                      <p:to>
                                        <p:strVal val="visible"/>
                                      </p:to>
                                    </p:set>
                                    <p:anim calcmode="lin" valueType="num">
                                      <p:cBhvr additive="base">
                                        <p:cTn id="17"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anim calcmode="lin" valueType="num">
                                      <p:cBhvr>
                                        <p:cTn id="24" dur="1000" fill="hold"/>
                                        <p:tgtEl>
                                          <p:spTgt spid="52"/>
                                        </p:tgtEl>
                                        <p:attrNameLst>
                                          <p:attrName>ppt_x</p:attrName>
                                        </p:attrNameLst>
                                      </p:cBhvr>
                                      <p:tavLst>
                                        <p:tav tm="0">
                                          <p:val>
                                            <p:strVal val="#ppt_x"/>
                                          </p:val>
                                        </p:tav>
                                        <p:tav tm="100000">
                                          <p:val>
                                            <p:strVal val="#ppt_x"/>
                                          </p:val>
                                        </p:tav>
                                      </p:tavLst>
                                    </p:anim>
                                    <p:anim calcmode="lin" valueType="num">
                                      <p:cBhvr>
                                        <p:cTn id="25" dur="1000" fill="hold"/>
                                        <p:tgtEl>
                                          <p:spTgt spid="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3">
                                            <p:txEl>
                                              <p:pRg st="0" end="0"/>
                                            </p:txEl>
                                          </p:spTgt>
                                        </p:tgtEl>
                                        <p:attrNameLst>
                                          <p:attrName>style.visibility</p:attrName>
                                        </p:attrNameLst>
                                      </p:cBhvr>
                                      <p:to>
                                        <p:strVal val="visible"/>
                                      </p:to>
                                    </p:set>
                                    <p:animEffect transition="in" filter="fade">
                                      <p:cBhvr>
                                        <p:cTn id="28" dur="1000"/>
                                        <p:tgtEl>
                                          <p:spTgt spid="43">
                                            <p:txEl>
                                              <p:pRg st="0" end="0"/>
                                            </p:txEl>
                                          </p:spTgt>
                                        </p:tgtEl>
                                      </p:cBhvr>
                                    </p:animEffect>
                                    <p:anim calcmode="lin" valueType="num">
                                      <p:cBhvr>
                                        <p:cTn id="29"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2" grpId="0" build="p"/>
      <p:bldP spid="51" grpId="0" animBg="1"/>
      <p:bldP spid="45" grpId="0" build="p"/>
      <p:bldP spid="52" grpId="0" animBg="1"/>
      <p:bldP spid="4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2" name="Text Placeholder 1">
            <a:extLst>
              <a:ext uri="{FF2B5EF4-FFF2-40B4-BE49-F238E27FC236}">
                <a16:creationId xmlns:a16="http://schemas.microsoft.com/office/drawing/2014/main" id="{93120134-AE0E-59F8-13F1-ECA6AFF24356}"/>
              </a:ext>
            </a:extLst>
          </p:cNvPr>
          <p:cNvSpPr>
            <a:spLocks noGrp="1"/>
          </p:cNvSpPr>
          <p:nvPr>
            <p:ph type="body" sz="quarter" idx="17"/>
          </p:nvPr>
        </p:nvSpPr>
        <p:spPr>
          <a:xfrm>
            <a:off x="4356038" y="1926472"/>
            <a:ext cx="7244673" cy="307777"/>
          </a:xfrm>
        </p:spPr>
        <p:txBody>
          <a:bodyPr/>
          <a:lstStyle/>
          <a:p>
            <a:r>
              <a:rPr lang="en-US" sz="2000" dirty="0"/>
              <a:t>Several pieces of X++ code come together to perform tasks: </a:t>
            </a:r>
          </a:p>
        </p:txBody>
      </p:sp>
      <p:sp>
        <p:nvSpPr>
          <p:cNvPr id="5" name="Text Placeholder 4">
            <a:extLst>
              <a:ext uri="{FF2B5EF4-FFF2-40B4-BE49-F238E27FC236}">
                <a16:creationId xmlns:a16="http://schemas.microsoft.com/office/drawing/2014/main" id="{868E6C1B-E921-8161-EA78-219FE65C6641}"/>
              </a:ext>
            </a:extLst>
          </p:cNvPr>
          <p:cNvSpPr>
            <a:spLocks noGrp="1"/>
          </p:cNvSpPr>
          <p:nvPr>
            <p:ph type="body" sz="quarter" idx="35"/>
          </p:nvPr>
        </p:nvSpPr>
        <p:spPr>
          <a:xfrm>
            <a:off x="4357688" y="2578100"/>
            <a:ext cx="7242175" cy="2831544"/>
          </a:xfrm>
        </p:spPr>
        <p:txBody>
          <a:bodyPr/>
          <a:lstStyle/>
          <a:p>
            <a:pPr marL="228600" indent="-228600">
              <a:spcBef>
                <a:spcPts val="600"/>
              </a:spcBef>
              <a:spcAft>
                <a:spcPts val="600"/>
              </a:spcAft>
            </a:pPr>
            <a:r>
              <a:rPr lang="en-US" b="1" dirty="0"/>
              <a:t>Variables</a:t>
            </a:r>
            <a:r>
              <a:rPr lang="en-US" dirty="0"/>
              <a:t> can be used with a data type to assign values to an object.</a:t>
            </a:r>
          </a:p>
          <a:p>
            <a:pPr marL="228600" indent="-228600">
              <a:spcBef>
                <a:spcPts val="600"/>
              </a:spcBef>
              <a:spcAft>
                <a:spcPts val="600"/>
              </a:spcAft>
            </a:pPr>
            <a:r>
              <a:rPr lang="en-US" b="1" dirty="0"/>
              <a:t>Operators</a:t>
            </a:r>
            <a:r>
              <a:rPr lang="en-US" dirty="0"/>
              <a:t> and global </a:t>
            </a:r>
            <a:r>
              <a:rPr lang="en-US" b="1" dirty="0"/>
              <a:t>functions</a:t>
            </a:r>
            <a:r>
              <a:rPr lang="en-US" dirty="0"/>
              <a:t> compare, manipulate, and calculate the variable values.</a:t>
            </a:r>
          </a:p>
          <a:p>
            <a:pPr marL="228600" indent="-228600">
              <a:spcBef>
                <a:spcPts val="600"/>
              </a:spcBef>
              <a:spcAft>
                <a:spcPts val="600"/>
              </a:spcAft>
            </a:pPr>
            <a:r>
              <a:rPr lang="en-US" b="1" dirty="0"/>
              <a:t>Methods</a:t>
            </a:r>
            <a:r>
              <a:rPr lang="en-US" dirty="0"/>
              <a:t> are written to perform specific tasks with those variables.</a:t>
            </a:r>
          </a:p>
          <a:p>
            <a:pPr marL="228600" indent="-228600">
              <a:spcBef>
                <a:spcPts val="600"/>
              </a:spcBef>
              <a:spcAft>
                <a:spcPts val="600"/>
              </a:spcAft>
            </a:pPr>
            <a:r>
              <a:rPr lang="en-US" b="1" dirty="0"/>
              <a:t>Conditional statements </a:t>
            </a:r>
            <a:r>
              <a:rPr lang="en-US" dirty="0"/>
              <a:t>determine the flow of code within those methods.</a:t>
            </a:r>
          </a:p>
          <a:p>
            <a:pPr marL="228600" indent="-228600">
              <a:spcBef>
                <a:spcPts val="600"/>
              </a:spcBef>
              <a:spcAft>
                <a:spcPts val="600"/>
              </a:spcAft>
            </a:pPr>
            <a:r>
              <a:rPr lang="en-US" b="1" dirty="0"/>
              <a:t>Error handling </a:t>
            </a:r>
            <a:r>
              <a:rPr lang="en-US" dirty="0"/>
              <a:t>deals with exceptions that might occur during the code runtime.</a:t>
            </a:r>
          </a:p>
        </p:txBody>
      </p:sp>
    </p:spTree>
    <p:extLst>
      <p:ext uri="{BB962C8B-B14F-4D97-AF65-F5344CB8AC3E}">
        <p14:creationId xmlns:p14="http://schemas.microsoft.com/office/powerpoint/2010/main" val="20959342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4: Develop </a:t>
            </a:r>
            <a:br>
              <a:rPr lang="en-US" dirty="0"/>
            </a:br>
            <a:r>
              <a:rPr lang="en-US" dirty="0"/>
              <a:t>Object-oriented Code</a:t>
            </a:r>
          </a:p>
        </p:txBody>
      </p:sp>
      <p:graphicFrame>
        <p:nvGraphicFramePr>
          <p:cNvPr id="2" name="Diagram 1">
            <a:extLst>
              <a:ext uri="{FF2B5EF4-FFF2-40B4-BE49-F238E27FC236}">
                <a16:creationId xmlns:a16="http://schemas.microsoft.com/office/drawing/2014/main" id="{FFE559AA-2ADC-FF30-27BE-B550F6121E0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76574743"/>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945299C-4333-7CCC-9D39-0DB09CD2C2B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68465435"/>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0342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7CD3602A-6514-8391-7188-BCABC08F7D33}"/>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you’ll learn that:</a:t>
            </a:r>
          </a:p>
        </p:txBody>
      </p:sp>
      <p:sp>
        <p:nvSpPr>
          <p:cNvPr id="5" name="Oval 4">
            <a:extLst>
              <a:ext uri="{FF2B5EF4-FFF2-40B4-BE49-F238E27FC236}">
                <a16:creationId xmlns:a16="http://schemas.microsoft.com/office/drawing/2014/main" id="{8673F1F6-198F-A26F-BD25-BBF06C6BDA80}"/>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6" name="TextBox 5">
            <a:extLst>
              <a:ext uri="{FF2B5EF4-FFF2-40B4-BE49-F238E27FC236}">
                <a16:creationId xmlns:a16="http://schemas.microsoft.com/office/drawing/2014/main" id="{49F512E7-7C6C-5472-784D-25583610BC89}"/>
              </a:ext>
            </a:extLst>
          </p:cNvPr>
          <p:cNvSpPr txBox="1">
            <a:spLocks/>
          </p:cNvSpPr>
          <p:nvPr/>
        </p:nvSpPr>
        <p:spPr>
          <a:xfrm>
            <a:off x="1402078" y="1799905"/>
            <a:ext cx="9556206" cy="553998"/>
          </a:xfrm>
          <a:prstGeom prst="rect">
            <a:avLst/>
          </a:prstGeom>
          <a:noFill/>
        </p:spPr>
        <p:txBody>
          <a:bodyPr wrap="square" lIns="0" tIns="0" rIns="0" bIns="0" anchor="t">
            <a:spAutoFit/>
          </a:bodyPr>
          <a:lstStyle>
            <a:defPPr>
              <a:defRPr lang="en-US"/>
            </a:defPPr>
            <a:lvl1pPr>
              <a:defRPr sz="1600"/>
            </a:lvl1pPr>
          </a:lstStyle>
          <a:p>
            <a:r>
              <a:rPr lang="en-US" sz="1800" dirty="0"/>
              <a:t>Object-oriented programming (OOP) is a programming paradigm that is modeled around objects and how you manipulate them. </a:t>
            </a:r>
          </a:p>
        </p:txBody>
      </p:sp>
      <p:sp>
        <p:nvSpPr>
          <p:cNvPr id="7" name="Oval 6">
            <a:extLst>
              <a:ext uri="{FF2B5EF4-FFF2-40B4-BE49-F238E27FC236}">
                <a16:creationId xmlns:a16="http://schemas.microsoft.com/office/drawing/2014/main" id="{7DFD20A4-9CCE-FDC1-2F98-997322CA824B}"/>
              </a:ext>
            </a:extLst>
          </p:cNvPr>
          <p:cNvSpPr>
            <a:spLocks/>
          </p:cNvSpPr>
          <p:nvPr/>
        </p:nvSpPr>
        <p:spPr bwMode="auto">
          <a:xfrm>
            <a:off x="681412" y="2679856"/>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8" name="TextBox 7">
            <a:extLst>
              <a:ext uri="{FF2B5EF4-FFF2-40B4-BE49-F238E27FC236}">
                <a16:creationId xmlns:a16="http://schemas.microsoft.com/office/drawing/2014/main" id="{AA1561B9-A5C6-C797-BD56-D82729237051}"/>
              </a:ext>
            </a:extLst>
          </p:cNvPr>
          <p:cNvSpPr txBox="1">
            <a:spLocks/>
          </p:cNvSpPr>
          <p:nvPr/>
        </p:nvSpPr>
        <p:spPr>
          <a:xfrm>
            <a:off x="1402080" y="2632240"/>
            <a:ext cx="9556206" cy="553998"/>
          </a:xfrm>
          <a:prstGeom prst="rect">
            <a:avLst/>
          </a:prstGeom>
          <a:noFill/>
        </p:spPr>
        <p:txBody>
          <a:bodyPr wrap="square" lIns="0" tIns="0" rIns="0" bIns="0" anchor="t">
            <a:spAutoFit/>
          </a:bodyPr>
          <a:lstStyle>
            <a:defPPr>
              <a:defRPr lang="en-US"/>
            </a:defPPr>
            <a:lvl1pPr>
              <a:defRPr sz="1600"/>
            </a:lvl1pPr>
          </a:lstStyle>
          <a:p>
            <a:r>
              <a:rPr lang="en-US" sz="1800" dirty="0"/>
              <a:t>When developing with an object-oriented language, you will first need to define the objects to manipulate and how they relate to each other.</a:t>
            </a:r>
          </a:p>
        </p:txBody>
      </p:sp>
      <p:sp>
        <p:nvSpPr>
          <p:cNvPr id="9" name="Oval 8">
            <a:extLst>
              <a:ext uri="{FF2B5EF4-FFF2-40B4-BE49-F238E27FC236}">
                <a16:creationId xmlns:a16="http://schemas.microsoft.com/office/drawing/2014/main" id="{9885A32A-3744-ADDC-93B0-5A5B2273AEE7}"/>
              </a:ext>
            </a:extLst>
          </p:cNvPr>
          <p:cNvSpPr>
            <a:spLocks/>
          </p:cNvSpPr>
          <p:nvPr/>
        </p:nvSpPr>
        <p:spPr bwMode="auto">
          <a:xfrm>
            <a:off x="681412" y="3512192"/>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10" name="TextBox 9">
            <a:extLst>
              <a:ext uri="{FF2B5EF4-FFF2-40B4-BE49-F238E27FC236}">
                <a16:creationId xmlns:a16="http://schemas.microsoft.com/office/drawing/2014/main" id="{4EEEA8B7-8EBA-CCF2-9194-D02DED525DAF}"/>
              </a:ext>
            </a:extLst>
          </p:cNvPr>
          <p:cNvSpPr txBox="1">
            <a:spLocks/>
          </p:cNvSpPr>
          <p:nvPr/>
        </p:nvSpPr>
        <p:spPr>
          <a:xfrm>
            <a:off x="1402080" y="3603076"/>
            <a:ext cx="9556206" cy="276999"/>
          </a:xfrm>
          <a:prstGeom prst="rect">
            <a:avLst/>
          </a:prstGeom>
          <a:noFill/>
        </p:spPr>
        <p:txBody>
          <a:bodyPr wrap="square" lIns="0" tIns="0" rIns="0" bIns="0" anchor="ctr">
            <a:spAutoFit/>
          </a:bodyPr>
          <a:lstStyle>
            <a:defPPr>
              <a:defRPr lang="en-US"/>
            </a:defPPr>
            <a:lvl1pPr>
              <a:defRPr sz="1600"/>
            </a:lvl1pPr>
          </a:lstStyle>
          <a:p>
            <a:r>
              <a:rPr lang="en-US" sz="1800" dirty="0"/>
              <a:t>The basic concepts of object-oriented-programming. </a:t>
            </a:r>
          </a:p>
        </p:txBody>
      </p:sp>
    </p:spTree>
    <p:extLst>
      <p:ext uri="{BB962C8B-B14F-4D97-AF65-F5344CB8AC3E}">
        <p14:creationId xmlns:p14="http://schemas.microsoft.com/office/powerpoint/2010/main" val="21800970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Introduction</a:t>
            </a:r>
          </a:p>
        </p:txBody>
      </p:sp>
      <p:sp>
        <p:nvSpPr>
          <p:cNvPr id="4" name="TextBox 3">
            <a:extLst>
              <a:ext uri="{FF2B5EF4-FFF2-40B4-BE49-F238E27FC236}">
                <a16:creationId xmlns:a16="http://schemas.microsoft.com/office/drawing/2014/main" id="{92EB1219-EAD7-9D25-5D82-9B3740D74E59}"/>
              </a:ext>
            </a:extLst>
          </p:cNvPr>
          <p:cNvSpPr txBox="1"/>
          <p:nvPr/>
        </p:nvSpPr>
        <p:spPr>
          <a:xfrm>
            <a:off x="588963" y="1293313"/>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you’ll learn:</a:t>
            </a:r>
          </a:p>
        </p:txBody>
      </p:sp>
      <p:sp>
        <p:nvSpPr>
          <p:cNvPr id="5" name="Oval 4">
            <a:extLst>
              <a:ext uri="{FF2B5EF4-FFF2-40B4-BE49-F238E27FC236}">
                <a16:creationId xmlns:a16="http://schemas.microsoft.com/office/drawing/2014/main" id="{9A12467D-769B-3B4B-F1A2-BDB4FAD275CE}"/>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6" name="TextBox 5">
            <a:extLst>
              <a:ext uri="{FF2B5EF4-FFF2-40B4-BE49-F238E27FC236}">
                <a16:creationId xmlns:a16="http://schemas.microsoft.com/office/drawing/2014/main" id="{45CF83C9-B4FE-EE01-8E71-5DDD6265A588}"/>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A VHD is a useful tool to know how to create and update. </a:t>
            </a:r>
          </a:p>
        </p:txBody>
      </p:sp>
      <p:sp>
        <p:nvSpPr>
          <p:cNvPr id="7" name="Oval 6">
            <a:extLst>
              <a:ext uri="{FF2B5EF4-FFF2-40B4-BE49-F238E27FC236}">
                <a16:creationId xmlns:a16="http://schemas.microsoft.com/office/drawing/2014/main" id="{C70918E6-FBF5-915F-BB3D-82441286F63F}"/>
              </a:ext>
            </a:extLst>
          </p:cNvPr>
          <p:cNvSpPr>
            <a:spLocks/>
          </p:cNvSpPr>
          <p:nvPr/>
        </p:nvSpPr>
        <p:spPr bwMode="auto">
          <a:xfrm>
            <a:off x="681412" y="249648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8" name="TextBox 7">
            <a:extLst>
              <a:ext uri="{FF2B5EF4-FFF2-40B4-BE49-F238E27FC236}">
                <a16:creationId xmlns:a16="http://schemas.microsoft.com/office/drawing/2014/main" id="{880FB26A-B410-AF1B-1B90-0ABFF6FDB856}"/>
              </a:ext>
            </a:extLst>
          </p:cNvPr>
          <p:cNvSpPr txBox="1">
            <a:spLocks/>
          </p:cNvSpPr>
          <p:nvPr/>
        </p:nvSpPr>
        <p:spPr>
          <a:xfrm>
            <a:off x="1402080" y="2587371"/>
            <a:ext cx="8999220" cy="553998"/>
          </a:xfrm>
          <a:prstGeom prst="rect">
            <a:avLst/>
          </a:prstGeom>
          <a:noFill/>
        </p:spPr>
        <p:txBody>
          <a:bodyPr wrap="square" lIns="0" tIns="0" rIns="0" bIns="0" anchor="t">
            <a:spAutoFit/>
          </a:bodyPr>
          <a:lstStyle>
            <a:defPPr>
              <a:defRPr lang="en-US"/>
            </a:defPPr>
            <a:lvl1pPr>
              <a:defRPr sz="1600"/>
            </a:lvl1pPr>
          </a:lstStyle>
          <a:p>
            <a:r>
              <a:rPr lang="en-US" sz="1800" dirty="0"/>
              <a:t>The VHD environment may be hosted on your own computer, with a server that’s hosted in Microsoft Azure, or any other on-premises architecture. </a:t>
            </a:r>
          </a:p>
        </p:txBody>
      </p:sp>
      <p:sp>
        <p:nvSpPr>
          <p:cNvPr id="9" name="Oval 8">
            <a:extLst>
              <a:ext uri="{FF2B5EF4-FFF2-40B4-BE49-F238E27FC236}">
                <a16:creationId xmlns:a16="http://schemas.microsoft.com/office/drawing/2014/main" id="{0DC78CE6-B52D-CF69-6F17-5DD7F440D59E}"/>
              </a:ext>
            </a:extLst>
          </p:cNvPr>
          <p:cNvSpPr>
            <a:spLocks/>
          </p:cNvSpPr>
          <p:nvPr/>
        </p:nvSpPr>
        <p:spPr bwMode="auto">
          <a:xfrm>
            <a:off x="681412" y="3327220"/>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10" name="TextBox 9">
            <a:extLst>
              <a:ext uri="{FF2B5EF4-FFF2-40B4-BE49-F238E27FC236}">
                <a16:creationId xmlns:a16="http://schemas.microsoft.com/office/drawing/2014/main" id="{015C60F8-BFD8-22F9-72C2-94AF6AA2279D}"/>
              </a:ext>
            </a:extLst>
          </p:cNvPr>
          <p:cNvSpPr txBox="1">
            <a:spLocks/>
          </p:cNvSpPr>
          <p:nvPr/>
        </p:nvSpPr>
        <p:spPr>
          <a:xfrm>
            <a:off x="1402080" y="3418104"/>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You can download the VHD files from Lifecycle Services.</a:t>
            </a:r>
          </a:p>
        </p:txBody>
      </p:sp>
    </p:spTree>
    <p:extLst>
      <p:ext uri="{BB962C8B-B14F-4D97-AF65-F5344CB8AC3E}">
        <p14:creationId xmlns:p14="http://schemas.microsoft.com/office/powerpoint/2010/main" val="38084861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Inheritance and Abstract Classes</a:t>
            </a:r>
          </a:p>
        </p:txBody>
      </p:sp>
      <p:sp>
        <p:nvSpPr>
          <p:cNvPr id="9" name="Text Placeholder 8">
            <a:extLst>
              <a:ext uri="{FF2B5EF4-FFF2-40B4-BE49-F238E27FC236}">
                <a16:creationId xmlns:a16="http://schemas.microsoft.com/office/drawing/2014/main" id="{651C49B8-F051-3844-7719-9DEB04E683B3}"/>
              </a:ext>
            </a:extLst>
          </p:cNvPr>
          <p:cNvSpPr>
            <a:spLocks noGrp="1"/>
          </p:cNvSpPr>
          <p:nvPr>
            <p:ph type="body" sz="quarter" idx="16"/>
          </p:nvPr>
        </p:nvSpPr>
        <p:spPr/>
        <p:txBody>
          <a:bodyPr/>
          <a:lstStyle/>
          <a:p>
            <a:r>
              <a:rPr lang="en-IN" dirty="0"/>
              <a:t>Inheritance</a:t>
            </a:r>
          </a:p>
        </p:txBody>
      </p:sp>
      <p:sp>
        <p:nvSpPr>
          <p:cNvPr id="8" name="Text Placeholder 7">
            <a:extLst>
              <a:ext uri="{FF2B5EF4-FFF2-40B4-BE49-F238E27FC236}">
                <a16:creationId xmlns:a16="http://schemas.microsoft.com/office/drawing/2014/main" id="{09970D2C-04C8-C00C-1F14-06FBE5A53FDB}"/>
              </a:ext>
            </a:extLst>
          </p:cNvPr>
          <p:cNvSpPr>
            <a:spLocks noGrp="1"/>
          </p:cNvSpPr>
          <p:nvPr>
            <p:ph type="body" sz="quarter" idx="15"/>
          </p:nvPr>
        </p:nvSpPr>
        <p:spPr>
          <a:xfrm>
            <a:off x="586390" y="2085764"/>
            <a:ext cx="5217510" cy="1261884"/>
          </a:xfrm>
        </p:spPr>
        <p:txBody>
          <a:bodyPr/>
          <a:lstStyle/>
          <a:p>
            <a:pPr marL="231775" indent="-231775">
              <a:spcBef>
                <a:spcPts val="0"/>
              </a:spcBef>
              <a:spcAft>
                <a:spcPts val="1200"/>
              </a:spcAft>
            </a:pPr>
            <a:r>
              <a:rPr lang="en-US" sz="1800" dirty="0"/>
              <a:t>Inheritance allows a subclass to extend a </a:t>
            </a:r>
            <a:br>
              <a:rPr lang="en-US" sz="1800" dirty="0"/>
            </a:br>
            <a:r>
              <a:rPr lang="en-US" sz="1800" dirty="0"/>
              <a:t>super class. </a:t>
            </a:r>
          </a:p>
          <a:p>
            <a:pPr marL="231775" indent="-231775">
              <a:spcBef>
                <a:spcPts val="0"/>
              </a:spcBef>
              <a:spcAft>
                <a:spcPts val="1200"/>
              </a:spcAft>
            </a:pPr>
            <a:r>
              <a:rPr lang="en-US" sz="1800" dirty="0"/>
              <a:t>The subclass inherits all the attributes and methods of the super class. </a:t>
            </a:r>
          </a:p>
        </p:txBody>
      </p:sp>
      <p:sp>
        <p:nvSpPr>
          <p:cNvPr id="10" name="Text Placeholder 9">
            <a:extLst>
              <a:ext uri="{FF2B5EF4-FFF2-40B4-BE49-F238E27FC236}">
                <a16:creationId xmlns:a16="http://schemas.microsoft.com/office/drawing/2014/main" id="{A89C515B-3DE4-92A1-4CED-FFCD65C5CF14}"/>
              </a:ext>
            </a:extLst>
          </p:cNvPr>
          <p:cNvSpPr>
            <a:spLocks noGrp="1"/>
          </p:cNvSpPr>
          <p:nvPr>
            <p:ph type="body" sz="quarter" idx="19"/>
          </p:nvPr>
        </p:nvSpPr>
        <p:spPr/>
        <p:txBody>
          <a:bodyPr/>
          <a:lstStyle/>
          <a:p>
            <a:r>
              <a:rPr lang="en-IN" dirty="0"/>
              <a:t>Abstract</a:t>
            </a:r>
          </a:p>
        </p:txBody>
      </p:sp>
      <p:sp>
        <p:nvSpPr>
          <p:cNvPr id="11" name="Text Placeholder 10">
            <a:extLst>
              <a:ext uri="{FF2B5EF4-FFF2-40B4-BE49-F238E27FC236}">
                <a16:creationId xmlns:a16="http://schemas.microsoft.com/office/drawing/2014/main" id="{354C6BFA-E649-2FB1-4D53-95CE0F111104}"/>
              </a:ext>
            </a:extLst>
          </p:cNvPr>
          <p:cNvSpPr>
            <a:spLocks noGrp="1"/>
          </p:cNvSpPr>
          <p:nvPr>
            <p:ph type="body" sz="quarter" idx="20"/>
          </p:nvPr>
        </p:nvSpPr>
        <p:spPr>
          <a:xfrm>
            <a:off x="6253664" y="2085764"/>
            <a:ext cx="5187106" cy="1969770"/>
          </a:xfrm>
        </p:spPr>
        <p:txBody>
          <a:bodyPr/>
          <a:lstStyle/>
          <a:p>
            <a:pPr marL="231775" indent="-231775">
              <a:spcBef>
                <a:spcPts val="0"/>
              </a:spcBef>
              <a:spcAft>
                <a:spcPts val="1200"/>
              </a:spcAft>
            </a:pPr>
            <a:r>
              <a:rPr lang="en-US" sz="1800" dirty="0"/>
              <a:t>Abstract classes are identified by the </a:t>
            </a:r>
            <a:br>
              <a:rPr lang="en-US" sz="1800" dirty="0"/>
            </a:br>
            <a:r>
              <a:rPr lang="en-US" sz="1800" dirty="0"/>
              <a:t>keyword abstract. </a:t>
            </a:r>
          </a:p>
          <a:p>
            <a:pPr marL="231775" indent="-231775">
              <a:spcBef>
                <a:spcPts val="0"/>
              </a:spcBef>
              <a:spcAft>
                <a:spcPts val="1200"/>
              </a:spcAft>
            </a:pPr>
            <a:r>
              <a:rPr lang="en-US" sz="1800" dirty="0"/>
              <a:t>Abstract classes are used to implement a concept that the subclass will then complete. </a:t>
            </a:r>
          </a:p>
          <a:p>
            <a:pPr marL="231775" indent="-231775">
              <a:spcBef>
                <a:spcPts val="0"/>
              </a:spcBef>
              <a:spcAft>
                <a:spcPts val="1200"/>
              </a:spcAft>
            </a:pPr>
            <a:r>
              <a:rPr lang="en-US" sz="1800" dirty="0"/>
              <a:t>Abstract methods can also be declared in abstract classes. </a:t>
            </a:r>
          </a:p>
        </p:txBody>
      </p:sp>
    </p:spTree>
    <p:extLst>
      <p:ext uri="{BB962C8B-B14F-4D97-AF65-F5344CB8AC3E}">
        <p14:creationId xmlns:p14="http://schemas.microsoft.com/office/powerpoint/2010/main" val="11823879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Attributes</a:t>
            </a:r>
          </a:p>
        </p:txBody>
      </p:sp>
      <p:grpSp>
        <p:nvGrpSpPr>
          <p:cNvPr id="19" name="Group 18" descr="Icon of gear and two arrow">
            <a:extLst>
              <a:ext uri="{FF2B5EF4-FFF2-40B4-BE49-F238E27FC236}">
                <a16:creationId xmlns:a16="http://schemas.microsoft.com/office/drawing/2014/main" id="{1F6A9F32-5B99-176A-DB25-BCEAE1A3E987}"/>
              </a:ext>
            </a:extLst>
          </p:cNvPr>
          <p:cNvGrpSpPr>
            <a:grpSpLocks/>
          </p:cNvGrpSpPr>
          <p:nvPr/>
        </p:nvGrpSpPr>
        <p:grpSpPr>
          <a:xfrm>
            <a:off x="583096" y="1520654"/>
            <a:ext cx="640080" cy="640080"/>
            <a:chOff x="583096" y="2327444"/>
            <a:chExt cx="640080" cy="640080"/>
          </a:xfrm>
        </p:grpSpPr>
        <p:sp>
          <p:nvSpPr>
            <p:cNvPr id="20" name="Oval 19">
              <a:extLst>
                <a:ext uri="{FF2B5EF4-FFF2-40B4-BE49-F238E27FC236}">
                  <a16:creationId xmlns:a16="http://schemas.microsoft.com/office/drawing/2014/main" id="{82598E93-4FFF-7F7E-032A-4A6DF2930CBE}"/>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4">
              <a:extLst>
                <a:ext uri="{FF2B5EF4-FFF2-40B4-BE49-F238E27FC236}">
                  <a16:creationId xmlns:a16="http://schemas.microsoft.com/office/drawing/2014/main" id="{3AEB32CA-C1A8-2388-6ABE-EB9EECE4943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Attributes represent or store metadata about the behaviors of classes and methods. </a:t>
            </a:r>
          </a:p>
        </p:txBody>
      </p:sp>
      <p:grpSp>
        <p:nvGrpSpPr>
          <p:cNvPr id="22" name="Group 21" descr="Icon of chart with a rising arrow">
            <a:extLst>
              <a:ext uri="{FF2B5EF4-FFF2-40B4-BE49-F238E27FC236}">
                <a16:creationId xmlns:a16="http://schemas.microsoft.com/office/drawing/2014/main" id="{BE7D897C-BC1E-22A3-E6EC-0138D368A8D8}"/>
              </a:ext>
            </a:extLst>
          </p:cNvPr>
          <p:cNvGrpSpPr>
            <a:grpSpLocks/>
          </p:cNvGrpSpPr>
          <p:nvPr/>
        </p:nvGrpSpPr>
        <p:grpSpPr>
          <a:xfrm>
            <a:off x="583096" y="2569210"/>
            <a:ext cx="640080" cy="640080"/>
            <a:chOff x="583096" y="3371634"/>
            <a:chExt cx="640080" cy="640080"/>
          </a:xfrm>
        </p:grpSpPr>
        <p:sp>
          <p:nvSpPr>
            <p:cNvPr id="23" name="Oval 22">
              <a:extLst>
                <a:ext uri="{FF2B5EF4-FFF2-40B4-BE49-F238E27FC236}">
                  <a16:creationId xmlns:a16="http://schemas.microsoft.com/office/drawing/2014/main" id="{E6CFB486-D7F5-A581-089C-2F01B838D7AB}"/>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inancial_E7BB">
              <a:extLst>
                <a:ext uri="{FF2B5EF4-FFF2-40B4-BE49-F238E27FC236}">
                  <a16:creationId xmlns:a16="http://schemas.microsoft.com/office/drawing/2014/main" id="{17FC284F-453B-C2EF-3CE0-A1E92EFD0316}"/>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An attribute can be attached by simply typing the name of the attribute that is enclosed in square brackets before the declaration of class/function.</a:t>
            </a:r>
          </a:p>
        </p:txBody>
      </p:sp>
      <p:grpSp>
        <p:nvGrpSpPr>
          <p:cNvPr id="25" name="Group 24" descr="Icon of calendar">
            <a:extLst>
              <a:ext uri="{FF2B5EF4-FFF2-40B4-BE49-F238E27FC236}">
                <a16:creationId xmlns:a16="http://schemas.microsoft.com/office/drawing/2014/main" id="{F3969DB0-8581-2541-C403-9C408741B185}"/>
              </a:ext>
            </a:extLst>
          </p:cNvPr>
          <p:cNvGrpSpPr>
            <a:grpSpLocks/>
          </p:cNvGrpSpPr>
          <p:nvPr/>
        </p:nvGrpSpPr>
        <p:grpSpPr>
          <a:xfrm>
            <a:off x="583096" y="3615373"/>
            <a:ext cx="640080" cy="640080"/>
            <a:chOff x="583096" y="4105259"/>
            <a:chExt cx="640080" cy="640080"/>
          </a:xfrm>
        </p:grpSpPr>
        <p:sp>
          <p:nvSpPr>
            <p:cNvPr id="26" name="Oval 25">
              <a:extLst>
                <a:ext uri="{FF2B5EF4-FFF2-40B4-BE49-F238E27FC236}">
                  <a16:creationId xmlns:a16="http://schemas.microsoft.com/office/drawing/2014/main" id="{BAC4855F-DA19-D73E-768A-BA3BD94666AA}"/>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Calendar">
              <a:extLst>
                <a:ext uri="{FF2B5EF4-FFF2-40B4-BE49-F238E27FC236}">
                  <a16:creationId xmlns:a16="http://schemas.microsoft.com/office/drawing/2014/main" id="{8C236FFA-97E6-4A12-74F8-9C8E1943E197}"/>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Attributes can also be created by using attribute classes.</a:t>
            </a:r>
          </a:p>
        </p:txBody>
      </p:sp>
      <p:grpSp>
        <p:nvGrpSpPr>
          <p:cNvPr id="28" name="Group 27" descr="Icon of crosshair">
            <a:extLst>
              <a:ext uri="{FF2B5EF4-FFF2-40B4-BE49-F238E27FC236}">
                <a16:creationId xmlns:a16="http://schemas.microsoft.com/office/drawing/2014/main" id="{498894CD-6DC1-75F2-C6AC-C868C041F04E}"/>
              </a:ext>
            </a:extLst>
          </p:cNvPr>
          <p:cNvGrpSpPr>
            <a:grpSpLocks/>
          </p:cNvGrpSpPr>
          <p:nvPr/>
        </p:nvGrpSpPr>
        <p:grpSpPr>
          <a:xfrm>
            <a:off x="583096" y="4661439"/>
            <a:ext cx="640080" cy="640080"/>
            <a:chOff x="583096" y="5111933"/>
            <a:chExt cx="640080" cy="640080"/>
          </a:xfrm>
        </p:grpSpPr>
        <p:sp>
          <p:nvSpPr>
            <p:cNvPr id="29" name="Oval 28">
              <a:extLst>
                <a:ext uri="{FF2B5EF4-FFF2-40B4-BE49-F238E27FC236}">
                  <a16:creationId xmlns:a16="http://schemas.microsoft.com/office/drawing/2014/main" id="{4AAD6D05-2F9C-C037-C7DD-D74DAFCE3C28}"/>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563B90CE-CC8A-6BC3-9001-D075016FE53F}"/>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Attributes have many uses, such as specifying characteristics to enforce security.</a:t>
            </a:r>
          </a:p>
        </p:txBody>
      </p:sp>
    </p:spTree>
    <p:extLst>
      <p:ext uri="{BB962C8B-B14F-4D97-AF65-F5344CB8AC3E}">
        <p14:creationId xmlns:p14="http://schemas.microsoft.com/office/powerpoint/2010/main" val="32374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E525C52-78A7-00A6-D38D-1AC66AFC3482}"/>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Implement Chain of Command</a:t>
            </a:r>
          </a:p>
        </p:txBody>
      </p:sp>
      <p:sp>
        <p:nvSpPr>
          <p:cNvPr id="16" name="文本占位符 2">
            <a:extLst>
              <a:ext uri="{FF2B5EF4-FFF2-40B4-BE49-F238E27FC236}">
                <a16:creationId xmlns:a16="http://schemas.microsoft.com/office/drawing/2014/main" id="{9181ACFB-C834-6070-99FA-73246B7024A0}"/>
              </a:ext>
            </a:extLst>
          </p:cNvPr>
          <p:cNvSpPr txBox="1">
            <a:spLocks/>
          </p:cNvSpPr>
          <p:nvPr/>
        </p:nvSpPr>
        <p:spPr>
          <a:xfrm>
            <a:off x="579439" y="1144848"/>
            <a:ext cx="3878262" cy="39138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1200"/>
              </a:spcAft>
            </a:pPr>
            <a:r>
              <a:rPr lang="en-US" dirty="0"/>
              <a:t>Functionality for class extensions in Dynamics 365 finance and operations apps development.</a:t>
            </a:r>
          </a:p>
          <a:p>
            <a:pPr marL="231775" indent="-231775">
              <a:spcBef>
                <a:spcPts val="0"/>
              </a:spcBef>
              <a:spcAft>
                <a:spcPts val="1200"/>
              </a:spcAft>
            </a:pPr>
            <a:r>
              <a:rPr lang="en-US" dirty="0"/>
              <a:t>Customize standard classes without using event handlers.</a:t>
            </a:r>
          </a:p>
          <a:p>
            <a:pPr marL="231775" indent="-231775">
              <a:spcBef>
                <a:spcPts val="0"/>
              </a:spcBef>
              <a:spcAft>
                <a:spcPts val="1200"/>
              </a:spcAft>
            </a:pPr>
            <a:r>
              <a:rPr lang="en-US" dirty="0"/>
              <a:t>Create a new class with _Extension </a:t>
            </a:r>
            <a:br>
              <a:rPr lang="en-US" dirty="0"/>
            </a:br>
            <a:r>
              <a:rPr lang="en-US" dirty="0"/>
              <a:t>suffix and </a:t>
            </a:r>
            <a:r>
              <a:rPr lang="en-US" dirty="0" err="1"/>
              <a:t>ExtensionOf</a:t>
            </a:r>
            <a:r>
              <a:rPr lang="en-US" dirty="0"/>
              <a:t> attribute to declare class.</a:t>
            </a:r>
          </a:p>
          <a:p>
            <a:pPr marL="231775" indent="-231775">
              <a:spcBef>
                <a:spcPts val="0"/>
              </a:spcBef>
              <a:spcAft>
                <a:spcPts val="1200"/>
              </a:spcAft>
            </a:pPr>
            <a:r>
              <a:rPr lang="en-US" dirty="0"/>
              <a:t>Use next keyword to create CoC to add custom logic before and/or after standard code runs.</a:t>
            </a:r>
          </a:p>
          <a:p>
            <a:pPr marL="231775" indent="-231775">
              <a:spcBef>
                <a:spcPts val="0"/>
              </a:spcBef>
              <a:spcAft>
                <a:spcPts val="1200"/>
              </a:spcAft>
            </a:pPr>
            <a:r>
              <a:rPr lang="en-US" dirty="0"/>
              <a:t>Certain methods cannot be wrapped by using CoC, such as private methods.</a:t>
            </a:r>
          </a:p>
        </p:txBody>
      </p:sp>
      <p:sp>
        <p:nvSpPr>
          <p:cNvPr id="17" name="文本占位符 2">
            <a:extLst>
              <a:ext uri="{FF2B5EF4-FFF2-40B4-BE49-F238E27FC236}">
                <a16:creationId xmlns:a16="http://schemas.microsoft.com/office/drawing/2014/main" id="{8C151AD2-70AB-460E-C118-830D5C857F66}"/>
              </a:ext>
            </a:extLst>
          </p:cNvPr>
          <p:cNvSpPr txBox="1">
            <a:spLocks/>
          </p:cNvSpPr>
          <p:nvPr/>
        </p:nvSpPr>
        <p:spPr>
          <a:xfrm>
            <a:off x="5067300" y="1144848"/>
            <a:ext cx="6532563" cy="584775"/>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dirty="0"/>
              <a:t>The following code example shows how the class must be declared </a:t>
            </a:r>
            <a:br>
              <a:rPr lang="en-US" sz="1600" spc="0" dirty="0"/>
            </a:br>
            <a:r>
              <a:rPr lang="en-US" sz="1600" spc="0" dirty="0"/>
              <a:t>to use CoC.</a:t>
            </a:r>
          </a:p>
        </p:txBody>
      </p:sp>
      <p:sp>
        <p:nvSpPr>
          <p:cNvPr id="15" name="New shape">
            <a:extLst>
              <a:ext uri="{FF2B5EF4-FFF2-40B4-BE49-F238E27FC236}">
                <a16:creationId xmlns:a16="http://schemas.microsoft.com/office/drawing/2014/main" id="{43F779E9-AA82-2384-3E74-0FD42BC11B3D}"/>
              </a:ext>
            </a:extLst>
          </p:cNvPr>
          <p:cNvSpPr/>
          <p:nvPr/>
        </p:nvSpPr>
        <p:spPr>
          <a:xfrm>
            <a:off x="5067300" y="1959511"/>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18" name="New shape">
            <a:extLst>
              <a:ext uri="{FF2B5EF4-FFF2-40B4-BE49-F238E27FC236}">
                <a16:creationId xmlns:a16="http://schemas.microsoft.com/office/drawing/2014/main" id="{24C03A60-2F54-7254-DD17-971B1E69BA45}"/>
              </a:ext>
            </a:extLst>
          </p:cNvPr>
          <p:cNvSpPr/>
          <p:nvPr/>
        </p:nvSpPr>
        <p:spPr>
          <a:xfrm>
            <a:off x="5067300" y="2320361"/>
            <a:ext cx="6532563" cy="2799494"/>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a:solidFill>
                  <a:schemeClr val="tx1"/>
                </a:solidFill>
                <a:latin typeface="Consolas" panose="020B0609020204030204" pitchFamily="49" charset="0"/>
              </a:rPr>
              <a:t>[</a:t>
            </a:r>
            <a:r>
              <a:rPr lang="en-US" sz="1400" dirty="0" err="1">
                <a:solidFill>
                  <a:srgbClr val="0B556A"/>
                </a:solidFill>
                <a:latin typeface="Consolas" panose="020B0609020204030204" pitchFamily="49" charset="0"/>
              </a:rPr>
              <a:t>ExtensionOf</a:t>
            </a:r>
            <a:r>
              <a:rPr lang="en-US" sz="1400" dirty="0">
                <a:solidFill>
                  <a:srgbClr val="0B556A"/>
                </a:solidFill>
                <a:latin typeface="Consolas" panose="020B0609020204030204" pitchFamily="49" charset="0"/>
              </a:rPr>
              <a:t>(</a:t>
            </a:r>
            <a:r>
              <a:rPr lang="en-US" sz="1400" dirty="0" err="1">
                <a:solidFill>
                  <a:srgbClr val="0B556A"/>
                </a:solidFill>
                <a:latin typeface="Consolas" panose="020B0609020204030204" pitchFamily="49" charset="0"/>
              </a:rPr>
              <a:t>classStr</a:t>
            </a:r>
            <a:r>
              <a:rPr lang="en-US" sz="1400" dirty="0">
                <a:solidFill>
                  <a:srgbClr val="0B556A"/>
                </a:solidFill>
                <a:latin typeface="Consolas" panose="020B0609020204030204" pitchFamily="49" charset="0"/>
              </a:rPr>
              <a:t>(</a:t>
            </a:r>
            <a:r>
              <a:rPr lang="en-US" sz="1400" dirty="0" err="1">
                <a:solidFill>
                  <a:srgbClr val="0B556A"/>
                </a:solidFill>
                <a:latin typeface="Consolas" panose="020B0609020204030204" pitchFamily="49" charset="0"/>
              </a:rPr>
              <a:t>ExampleClass</a:t>
            </a:r>
            <a:r>
              <a:rPr lang="en-US" sz="1400" dirty="0">
                <a:solidFill>
                  <a:srgbClr val="0B556A"/>
                </a:solidFill>
                <a:latin typeface="Consolas" panose="020B0609020204030204" pitchFamily="49" charset="0"/>
              </a:rPr>
              <a:t>))</a:t>
            </a:r>
            <a:r>
              <a:rPr lang="en-US" sz="1400" dirty="0">
                <a:solidFill>
                  <a:schemeClr val="tx1"/>
                </a:solidFill>
                <a:latin typeface="Consolas" panose="020B0609020204030204" pitchFamily="49" charset="0"/>
              </a:rPr>
              <a:t>] </a:t>
            </a:r>
          </a:p>
          <a:p>
            <a:r>
              <a:rPr lang="en-US" sz="1400" dirty="0">
                <a:solidFill>
                  <a:srgbClr val="001188"/>
                </a:solidFill>
                <a:latin typeface="Consolas" panose="020B0609020204030204" pitchFamily="49" charset="0"/>
              </a:rPr>
              <a:t>final class </a:t>
            </a:r>
            <a:r>
              <a:rPr lang="en-US" sz="1400" dirty="0" err="1">
                <a:solidFill>
                  <a:srgbClr val="0B556A"/>
                </a:solidFill>
                <a:latin typeface="Consolas" panose="020B0609020204030204" pitchFamily="49" charset="0"/>
              </a:rPr>
              <a:t>ExampleClass_Extension</a:t>
            </a:r>
            <a:r>
              <a:rPr lang="en-US" sz="1400" dirty="0">
                <a:solidFill>
                  <a:srgbClr val="0B556A"/>
                </a:solidFill>
                <a:latin typeface="Consolas" panose="020B0609020204030204" pitchFamily="49" charset="0"/>
              </a:rPr>
              <a:t>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str</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doSomething</a:t>
            </a:r>
            <a:r>
              <a:rPr lang="en-US" sz="1400" dirty="0">
                <a:solidFill>
                  <a:schemeClr val="tx1"/>
                </a:solidFill>
                <a:latin typeface="Consolas" panose="020B0609020204030204" pitchFamily="49" charset="0"/>
              </a:rPr>
              <a:t>(</a:t>
            </a:r>
            <a:r>
              <a:rPr lang="en-US" sz="1400" dirty="0">
                <a:solidFill>
                  <a:srgbClr val="001188"/>
                </a:solidFill>
                <a:latin typeface="Consolas" panose="020B0609020204030204" pitchFamily="49" charset="0"/>
              </a:rPr>
              <a:t>int</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arg</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 </a:t>
            </a:r>
          </a:p>
          <a:p>
            <a:r>
              <a:rPr lang="en-US" sz="1400" dirty="0">
                <a:solidFill>
                  <a:schemeClr val="tx1"/>
                </a:solidFill>
                <a:latin typeface="Consolas" panose="020B0609020204030204" pitchFamily="49" charset="0"/>
              </a:rPr>
              <a:t>     </a:t>
            </a:r>
            <a:r>
              <a:rPr lang="en-US" sz="1400" dirty="0">
                <a:solidFill>
                  <a:srgbClr val="00B050"/>
                </a:solidFill>
                <a:latin typeface="Consolas" panose="020B0609020204030204" pitchFamily="49" charset="0"/>
              </a:rPr>
              <a:t>// Custom logic before standard code. </a:t>
            </a:r>
          </a:p>
          <a:p>
            <a:r>
              <a:rPr lang="en-US" sz="1400" dirty="0">
                <a:solidFill>
                  <a:schemeClr val="tx1"/>
                </a:solidFill>
                <a:latin typeface="Consolas" panose="020B0609020204030204" pitchFamily="49" charset="0"/>
              </a:rPr>
              <a:t>     var s = </a:t>
            </a:r>
            <a:r>
              <a:rPr lang="en-US" sz="1400" dirty="0">
                <a:solidFill>
                  <a:srgbClr val="001188"/>
                </a:solidFill>
                <a:latin typeface="Consolas" panose="020B0609020204030204" pitchFamily="49" charset="0"/>
              </a:rPr>
              <a:t>next</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doSomething</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arg</a:t>
            </a:r>
            <a:r>
              <a:rPr lang="en-US" sz="1400" dirty="0">
                <a:solidFill>
                  <a:schemeClr val="tx1"/>
                </a:solidFill>
                <a:latin typeface="Consolas" panose="020B0609020204030204" pitchFamily="49" charset="0"/>
              </a:rPr>
              <a:t>); </a:t>
            </a:r>
          </a:p>
          <a:p>
            <a:r>
              <a:rPr lang="en-US" sz="1400" dirty="0">
                <a:solidFill>
                  <a:srgbClr val="00B050"/>
                </a:solidFill>
                <a:latin typeface="Consolas" panose="020B0609020204030204" pitchFamily="49" charset="0"/>
              </a:rPr>
              <a:t>     // Custom logic after standard code.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return</a:t>
            </a:r>
            <a:r>
              <a:rPr lang="en-US" sz="1400" dirty="0">
                <a:solidFill>
                  <a:schemeClr val="tx1"/>
                </a:solidFill>
                <a:latin typeface="Consolas" panose="020B0609020204030204" pitchFamily="49" charset="0"/>
              </a:rPr>
              <a:t> s; </a:t>
            </a:r>
          </a:p>
          <a:p>
            <a:r>
              <a:rPr lang="en-US" sz="1400" dirty="0">
                <a:solidFill>
                  <a:schemeClr val="tx1"/>
                </a:solidFill>
                <a:latin typeface="Consolas" panose="020B0609020204030204" pitchFamily="49" charset="0"/>
              </a:rPr>
              <a:t>   } </a:t>
            </a:r>
          </a:p>
          <a:p>
            <a:r>
              <a:rPr lang="en-US" sz="1400" dirty="0">
                <a:solidFill>
                  <a:schemeClr val="tx1"/>
                </a:solidFill>
                <a:latin typeface="Consolas" panose="020B0609020204030204" pitchFamily="49" charset="0"/>
              </a:rPr>
              <a:t>} </a:t>
            </a:r>
            <a:br>
              <a:rPr lang="en-US" sz="1400" dirty="0">
                <a:solidFill>
                  <a:schemeClr val="tx1"/>
                </a:solidFill>
                <a:latin typeface="Consolas" panose="020B0609020204030204" pitchFamily="49" charset="0"/>
              </a:rPr>
            </a:b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789349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X++ Scoping and Access Identifiers</a:t>
            </a:r>
          </a:p>
        </p:txBody>
      </p:sp>
      <p:sp>
        <p:nvSpPr>
          <p:cNvPr id="45" name="Text Placeholder 18">
            <a:extLst>
              <a:ext uri="{FF2B5EF4-FFF2-40B4-BE49-F238E27FC236}">
                <a16:creationId xmlns:a16="http://schemas.microsoft.com/office/drawing/2014/main" id="{DB3EF939-132E-0B71-903F-0CDD7914B21F}"/>
              </a:ext>
            </a:extLst>
          </p:cNvPr>
          <p:cNvSpPr txBox="1">
            <a:spLocks/>
          </p:cNvSpPr>
          <p:nvPr/>
        </p:nvSpPr>
        <p:spPr>
          <a:xfrm>
            <a:off x="584202" y="1594155"/>
            <a:ext cx="196802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t>Scope:</a:t>
            </a:r>
          </a:p>
        </p:txBody>
      </p:sp>
      <p:sp>
        <p:nvSpPr>
          <p:cNvPr id="46" name="Text Placeholder 17">
            <a:extLst>
              <a:ext uri="{FF2B5EF4-FFF2-40B4-BE49-F238E27FC236}">
                <a16:creationId xmlns:a16="http://schemas.microsoft.com/office/drawing/2014/main" id="{402BEDAD-1F72-9399-883F-F42E0B8F05F9}"/>
              </a:ext>
            </a:extLst>
          </p:cNvPr>
          <p:cNvSpPr txBox="1">
            <a:spLocks/>
          </p:cNvSpPr>
          <p:nvPr/>
        </p:nvSpPr>
        <p:spPr>
          <a:xfrm>
            <a:off x="585501" y="2019300"/>
            <a:ext cx="1967200" cy="236988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spcBef>
                <a:spcPts val="0"/>
              </a:spcBef>
              <a:spcAft>
                <a:spcPts val="800"/>
              </a:spcAft>
            </a:pPr>
            <a:r>
              <a:rPr lang="en-US" dirty="0"/>
              <a:t>X++ variables and methods are within a defined scope.</a:t>
            </a:r>
          </a:p>
          <a:p>
            <a:pPr marL="177800" indent="-177800">
              <a:spcBef>
                <a:spcPts val="0"/>
              </a:spcBef>
              <a:spcAft>
                <a:spcPts val="800"/>
              </a:spcAft>
            </a:pPr>
            <a:r>
              <a:rPr lang="en-US" dirty="0"/>
              <a:t>The scope can be set by the placement of declaration and the use of access identifiers.</a:t>
            </a:r>
          </a:p>
        </p:txBody>
      </p:sp>
      <p:sp>
        <p:nvSpPr>
          <p:cNvPr id="47" name="Text Placeholder 19">
            <a:extLst>
              <a:ext uri="{FF2B5EF4-FFF2-40B4-BE49-F238E27FC236}">
                <a16:creationId xmlns:a16="http://schemas.microsoft.com/office/drawing/2014/main" id="{89A98E1B-74E4-BBA0-8850-BE25F697730F}"/>
              </a:ext>
            </a:extLst>
          </p:cNvPr>
          <p:cNvSpPr txBox="1">
            <a:spLocks/>
          </p:cNvSpPr>
          <p:nvPr/>
        </p:nvSpPr>
        <p:spPr>
          <a:xfrm>
            <a:off x="2845992" y="1594155"/>
            <a:ext cx="196802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a:t>Access Identifiers:</a:t>
            </a:r>
            <a:endParaRPr lang="en-IN" sz="1800" dirty="0"/>
          </a:p>
        </p:txBody>
      </p:sp>
      <p:sp>
        <p:nvSpPr>
          <p:cNvPr id="48" name="Text Placeholder 20">
            <a:extLst>
              <a:ext uri="{FF2B5EF4-FFF2-40B4-BE49-F238E27FC236}">
                <a16:creationId xmlns:a16="http://schemas.microsoft.com/office/drawing/2014/main" id="{2163B53E-529B-3F71-6E9D-345C49B29E73}"/>
              </a:ext>
            </a:extLst>
          </p:cNvPr>
          <p:cNvSpPr txBox="1">
            <a:spLocks/>
          </p:cNvSpPr>
          <p:nvPr/>
        </p:nvSpPr>
        <p:spPr>
          <a:xfrm>
            <a:off x="2847291" y="2019300"/>
            <a:ext cx="1967200" cy="26673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spcBef>
                <a:spcPts val="0"/>
              </a:spcBef>
              <a:spcAft>
                <a:spcPts val="800"/>
              </a:spcAft>
            </a:pPr>
            <a:r>
              <a:rPr lang="en-US" dirty="0"/>
              <a:t>Public: Can be called from anywhere.</a:t>
            </a:r>
          </a:p>
          <a:p>
            <a:pPr marL="177800" indent="-177800">
              <a:spcBef>
                <a:spcPts val="0"/>
              </a:spcBef>
              <a:spcAft>
                <a:spcPts val="800"/>
              </a:spcAft>
            </a:pPr>
            <a:r>
              <a:rPr lang="en-US" dirty="0"/>
              <a:t>Protected: Can be overridden in subclasses.</a:t>
            </a:r>
          </a:p>
          <a:p>
            <a:pPr marL="177800" indent="-177800">
              <a:spcBef>
                <a:spcPts val="0"/>
              </a:spcBef>
              <a:spcAft>
                <a:spcPts val="800"/>
              </a:spcAft>
            </a:pPr>
            <a:r>
              <a:rPr lang="en-US" dirty="0"/>
              <a:t>Private: Can be called only from methods in the class.</a:t>
            </a:r>
          </a:p>
        </p:txBody>
      </p:sp>
      <p:sp>
        <p:nvSpPr>
          <p:cNvPr id="49" name="Text Placeholder 21">
            <a:extLst>
              <a:ext uri="{FF2B5EF4-FFF2-40B4-BE49-F238E27FC236}">
                <a16:creationId xmlns:a16="http://schemas.microsoft.com/office/drawing/2014/main" id="{DA39EFB8-E84E-E0A4-A25C-2E2C1096564C}"/>
              </a:ext>
            </a:extLst>
          </p:cNvPr>
          <p:cNvSpPr txBox="1">
            <a:spLocks/>
          </p:cNvSpPr>
          <p:nvPr/>
        </p:nvSpPr>
        <p:spPr>
          <a:xfrm>
            <a:off x="5107782" y="1594155"/>
            <a:ext cx="196802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a:t>Internal: </a:t>
            </a:r>
            <a:endParaRPr lang="en-IN" sz="1800" dirty="0"/>
          </a:p>
        </p:txBody>
      </p:sp>
      <p:sp>
        <p:nvSpPr>
          <p:cNvPr id="50" name="Text Placeholder 22">
            <a:extLst>
              <a:ext uri="{FF2B5EF4-FFF2-40B4-BE49-F238E27FC236}">
                <a16:creationId xmlns:a16="http://schemas.microsoft.com/office/drawing/2014/main" id="{D7CB7FF0-2075-6DE8-B40A-F3AB57F48F3E}"/>
              </a:ext>
            </a:extLst>
          </p:cNvPr>
          <p:cNvSpPr txBox="1">
            <a:spLocks/>
          </p:cNvSpPr>
          <p:nvPr/>
        </p:nvSpPr>
        <p:spPr>
          <a:xfrm>
            <a:off x="5109081" y="2019300"/>
            <a:ext cx="1967200" cy="172354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spcBef>
                <a:spcPts val="0"/>
              </a:spcBef>
              <a:spcAft>
                <a:spcPts val="800"/>
              </a:spcAft>
            </a:pPr>
            <a:r>
              <a:rPr lang="en-US" dirty="0"/>
              <a:t>It can only be accessed from within the model where it’s defined when you select a class or method as internal.</a:t>
            </a:r>
          </a:p>
        </p:txBody>
      </p:sp>
      <p:sp>
        <p:nvSpPr>
          <p:cNvPr id="51" name="Text Placeholder 21">
            <a:extLst>
              <a:ext uri="{FF2B5EF4-FFF2-40B4-BE49-F238E27FC236}">
                <a16:creationId xmlns:a16="http://schemas.microsoft.com/office/drawing/2014/main" id="{1D555B89-89EE-95D1-1638-A909E62C8F1B}"/>
              </a:ext>
            </a:extLst>
          </p:cNvPr>
          <p:cNvSpPr txBox="1">
            <a:spLocks/>
          </p:cNvSpPr>
          <p:nvPr/>
        </p:nvSpPr>
        <p:spPr>
          <a:xfrm>
            <a:off x="7369572" y="1594155"/>
            <a:ext cx="196802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Instance Variables:</a:t>
            </a:r>
          </a:p>
        </p:txBody>
      </p:sp>
      <p:sp>
        <p:nvSpPr>
          <p:cNvPr id="52" name="Text Placeholder 22">
            <a:extLst>
              <a:ext uri="{FF2B5EF4-FFF2-40B4-BE49-F238E27FC236}">
                <a16:creationId xmlns:a16="http://schemas.microsoft.com/office/drawing/2014/main" id="{F482E5B0-2590-9ED9-8623-FC64EB9251B6}"/>
              </a:ext>
            </a:extLst>
          </p:cNvPr>
          <p:cNvSpPr txBox="1">
            <a:spLocks/>
          </p:cNvSpPr>
          <p:nvPr/>
        </p:nvSpPr>
        <p:spPr>
          <a:xfrm>
            <a:off x="7370871" y="2019300"/>
            <a:ext cx="1967200" cy="172354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spcBef>
                <a:spcPts val="0"/>
              </a:spcBef>
              <a:spcAft>
                <a:spcPts val="800"/>
              </a:spcAft>
            </a:pPr>
            <a:r>
              <a:rPr lang="en-US" dirty="0"/>
              <a:t>Have a large scope, can be accessed from any method in the class and subclasses if they’re declared public or protected.</a:t>
            </a:r>
          </a:p>
        </p:txBody>
      </p:sp>
      <p:sp>
        <p:nvSpPr>
          <p:cNvPr id="53" name="Text Placeholder 21">
            <a:extLst>
              <a:ext uri="{FF2B5EF4-FFF2-40B4-BE49-F238E27FC236}">
                <a16:creationId xmlns:a16="http://schemas.microsoft.com/office/drawing/2014/main" id="{95C913A4-58FC-5269-8848-A2CDBB6DD374}"/>
              </a:ext>
            </a:extLst>
          </p:cNvPr>
          <p:cNvSpPr txBox="1">
            <a:spLocks/>
          </p:cNvSpPr>
          <p:nvPr/>
        </p:nvSpPr>
        <p:spPr>
          <a:xfrm>
            <a:off x="9631363" y="1594155"/>
            <a:ext cx="196802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t>Local Variables:</a:t>
            </a:r>
          </a:p>
        </p:txBody>
      </p:sp>
      <p:sp>
        <p:nvSpPr>
          <p:cNvPr id="54" name="Text Placeholder 22">
            <a:extLst>
              <a:ext uri="{FF2B5EF4-FFF2-40B4-BE49-F238E27FC236}">
                <a16:creationId xmlns:a16="http://schemas.microsoft.com/office/drawing/2014/main" id="{38BC1171-9611-A245-7922-A1668A0B3A80}"/>
              </a:ext>
            </a:extLst>
          </p:cNvPr>
          <p:cNvSpPr txBox="1">
            <a:spLocks/>
          </p:cNvSpPr>
          <p:nvPr/>
        </p:nvSpPr>
        <p:spPr>
          <a:xfrm>
            <a:off x="9632662" y="2019300"/>
            <a:ext cx="1967200" cy="123110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spcBef>
                <a:spcPts val="0"/>
              </a:spcBef>
              <a:spcAft>
                <a:spcPts val="800"/>
              </a:spcAft>
            </a:pPr>
            <a:r>
              <a:rPr lang="en-US" dirty="0"/>
              <a:t>Have a small scope, can only be accessed in the method where they're defined.</a:t>
            </a:r>
          </a:p>
        </p:txBody>
      </p:sp>
    </p:spTree>
    <p:extLst>
      <p:ext uri="{BB962C8B-B14F-4D97-AF65-F5344CB8AC3E}">
        <p14:creationId xmlns:p14="http://schemas.microsoft.com/office/powerpoint/2010/main" val="27248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Interfaces</a:t>
            </a:r>
          </a:p>
        </p:txBody>
      </p:sp>
      <p:grpSp>
        <p:nvGrpSpPr>
          <p:cNvPr id="34" name="Group 33" descr="Icon of gear and two arrow">
            <a:extLst>
              <a:ext uri="{FF2B5EF4-FFF2-40B4-BE49-F238E27FC236}">
                <a16:creationId xmlns:a16="http://schemas.microsoft.com/office/drawing/2014/main" id="{8F40A5F9-C68D-9DB5-A499-6E721F73A5AB}"/>
              </a:ext>
            </a:extLst>
          </p:cNvPr>
          <p:cNvGrpSpPr>
            <a:grpSpLocks/>
          </p:cNvGrpSpPr>
          <p:nvPr/>
        </p:nvGrpSpPr>
        <p:grpSpPr>
          <a:xfrm>
            <a:off x="583096" y="1520654"/>
            <a:ext cx="640080" cy="640080"/>
            <a:chOff x="583096" y="2327444"/>
            <a:chExt cx="640080" cy="640080"/>
          </a:xfrm>
        </p:grpSpPr>
        <p:sp>
          <p:nvSpPr>
            <p:cNvPr id="47" name="Oval 46">
              <a:extLst>
                <a:ext uri="{FF2B5EF4-FFF2-40B4-BE49-F238E27FC236}">
                  <a16:creationId xmlns:a16="http://schemas.microsoft.com/office/drawing/2014/main" id="{9F44BBF9-52F9-A01F-F1C0-1A5E725F14D0}"/>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Graphic 24">
              <a:extLst>
                <a:ext uri="{FF2B5EF4-FFF2-40B4-BE49-F238E27FC236}">
                  <a16:creationId xmlns:a16="http://schemas.microsoft.com/office/drawing/2014/main" id="{28521F8B-23DF-5A0F-67DF-F4B3262BB33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p:txBody>
          <a:bodyPr/>
          <a:lstStyle/>
          <a:p>
            <a:pPr lvl="1"/>
            <a:r>
              <a:rPr lang="en-US" dirty="0"/>
              <a:t>An interface is a set of public instance methods.</a:t>
            </a:r>
          </a:p>
        </p:txBody>
      </p:sp>
      <p:grpSp>
        <p:nvGrpSpPr>
          <p:cNvPr id="35" name="Group 34" descr="Icon of chart with a rising arrow">
            <a:extLst>
              <a:ext uri="{FF2B5EF4-FFF2-40B4-BE49-F238E27FC236}">
                <a16:creationId xmlns:a16="http://schemas.microsoft.com/office/drawing/2014/main" id="{37E9FD4F-304A-7F40-1F64-AB98CD458A92}"/>
              </a:ext>
            </a:extLst>
          </p:cNvPr>
          <p:cNvGrpSpPr>
            <a:grpSpLocks/>
          </p:cNvGrpSpPr>
          <p:nvPr/>
        </p:nvGrpSpPr>
        <p:grpSpPr>
          <a:xfrm>
            <a:off x="583096" y="2569210"/>
            <a:ext cx="640080" cy="640080"/>
            <a:chOff x="583096" y="3371634"/>
            <a:chExt cx="640080" cy="640080"/>
          </a:xfrm>
        </p:grpSpPr>
        <p:sp>
          <p:nvSpPr>
            <p:cNvPr id="45" name="Oval 44">
              <a:extLst>
                <a:ext uri="{FF2B5EF4-FFF2-40B4-BE49-F238E27FC236}">
                  <a16:creationId xmlns:a16="http://schemas.microsoft.com/office/drawing/2014/main" id="{A968840C-BEFE-0F0B-31CE-EB6F9EBBEDF8}"/>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inancial_E7BB">
              <a:extLst>
                <a:ext uri="{FF2B5EF4-FFF2-40B4-BE49-F238E27FC236}">
                  <a16:creationId xmlns:a16="http://schemas.microsoft.com/office/drawing/2014/main" id="{44B56B61-F912-5BDC-9552-3AF50C16E553}"/>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To create an interface, right-click the project in Solution Explorer, select Add, choose Interface, and enter a name for the interface.</a:t>
            </a:r>
          </a:p>
        </p:txBody>
      </p:sp>
      <p:grpSp>
        <p:nvGrpSpPr>
          <p:cNvPr id="36" name="Group 35" descr="Icon of calendar">
            <a:extLst>
              <a:ext uri="{FF2B5EF4-FFF2-40B4-BE49-F238E27FC236}">
                <a16:creationId xmlns:a16="http://schemas.microsoft.com/office/drawing/2014/main" id="{D09985FE-911C-0A5B-9645-5F140502FEC6}"/>
              </a:ext>
            </a:extLst>
          </p:cNvPr>
          <p:cNvGrpSpPr>
            <a:grpSpLocks/>
          </p:cNvGrpSpPr>
          <p:nvPr/>
        </p:nvGrpSpPr>
        <p:grpSpPr>
          <a:xfrm>
            <a:off x="583096" y="3615373"/>
            <a:ext cx="640080" cy="640080"/>
            <a:chOff x="583096" y="4105259"/>
            <a:chExt cx="640080" cy="640080"/>
          </a:xfrm>
        </p:grpSpPr>
        <p:sp>
          <p:nvSpPr>
            <p:cNvPr id="43" name="Oval 42">
              <a:extLst>
                <a:ext uri="{FF2B5EF4-FFF2-40B4-BE49-F238E27FC236}">
                  <a16:creationId xmlns:a16="http://schemas.microsoft.com/office/drawing/2014/main" id="{7251D966-CE08-8DB5-FCDC-96CB20F88880}"/>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Calendar">
              <a:extLst>
                <a:ext uri="{FF2B5EF4-FFF2-40B4-BE49-F238E27FC236}">
                  <a16:creationId xmlns:a16="http://schemas.microsoft.com/office/drawing/2014/main" id="{DBC2A412-E58F-CDC8-E4D2-197352B88129}"/>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A class that implements an interface must explicitly declare all the methods specified by the interface as </a:t>
            </a:r>
            <a:r>
              <a:rPr lang="en-US" b="1" dirty="0"/>
              <a:t>public</a:t>
            </a:r>
            <a:r>
              <a:rPr lang="en-US" dirty="0"/>
              <a:t>.</a:t>
            </a:r>
          </a:p>
        </p:txBody>
      </p:sp>
      <p:grpSp>
        <p:nvGrpSpPr>
          <p:cNvPr id="37" name="Group 36" descr="Icon of crosshair">
            <a:extLst>
              <a:ext uri="{FF2B5EF4-FFF2-40B4-BE49-F238E27FC236}">
                <a16:creationId xmlns:a16="http://schemas.microsoft.com/office/drawing/2014/main" id="{E7B84AED-E46E-FF91-3A50-C37C9DA93CA6}"/>
              </a:ext>
            </a:extLst>
          </p:cNvPr>
          <p:cNvGrpSpPr>
            <a:grpSpLocks/>
          </p:cNvGrpSpPr>
          <p:nvPr/>
        </p:nvGrpSpPr>
        <p:grpSpPr>
          <a:xfrm>
            <a:off x="583096" y="4661439"/>
            <a:ext cx="640080" cy="640080"/>
            <a:chOff x="583096" y="5111933"/>
            <a:chExt cx="640080" cy="640080"/>
          </a:xfrm>
        </p:grpSpPr>
        <p:sp>
          <p:nvSpPr>
            <p:cNvPr id="41" name="Oval 40">
              <a:extLst>
                <a:ext uri="{FF2B5EF4-FFF2-40B4-BE49-F238E27FC236}">
                  <a16:creationId xmlns:a16="http://schemas.microsoft.com/office/drawing/2014/main" id="{43CDFC8A-0CA5-8D00-586B-E8E0B809FB64}"/>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9B8E3B6B-0B06-60B9-E20B-11BF2F4C6EBF}"/>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An interface can extend another interface by using the </a:t>
            </a:r>
            <a:r>
              <a:rPr lang="en-US" b="1" dirty="0"/>
              <a:t>extends</a:t>
            </a:r>
            <a:r>
              <a:rPr lang="en-US" dirty="0"/>
              <a:t> keyword.</a:t>
            </a:r>
          </a:p>
        </p:txBody>
      </p:sp>
    </p:spTree>
    <p:extLst>
      <p:ext uri="{BB962C8B-B14F-4D97-AF65-F5344CB8AC3E}">
        <p14:creationId xmlns:p14="http://schemas.microsoft.com/office/powerpoint/2010/main" val="248895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Create an Extension by Using Chain of Command</a:t>
            </a:r>
          </a:p>
        </p:txBody>
      </p:sp>
      <p:sp>
        <p:nvSpPr>
          <p:cNvPr id="30" name="Text Placeholder 29">
            <a:extLst>
              <a:ext uri="{FF2B5EF4-FFF2-40B4-BE49-F238E27FC236}">
                <a16:creationId xmlns:a16="http://schemas.microsoft.com/office/drawing/2014/main" id="{6BA9730C-5F2C-BAC6-C147-F92B45408E9C}"/>
              </a:ext>
            </a:extLst>
          </p:cNvPr>
          <p:cNvSpPr>
            <a:spLocks noGrp="1"/>
          </p:cNvSpPr>
          <p:nvPr>
            <p:ph type="body" sz="quarter" idx="17"/>
          </p:nvPr>
        </p:nvSpPr>
        <p:spPr>
          <a:xfrm>
            <a:off x="4356039" y="1926472"/>
            <a:ext cx="7243823" cy="307777"/>
          </a:xfrm>
        </p:spPr>
        <p:txBody>
          <a:bodyPr/>
          <a:lstStyle/>
          <a:p>
            <a:r>
              <a:rPr lang="en-US" sz="2000" dirty="0"/>
              <a:t>Exercise 1: Create an extension by using Chain of Command</a:t>
            </a:r>
          </a:p>
        </p:txBody>
      </p:sp>
      <p:sp>
        <p:nvSpPr>
          <p:cNvPr id="32" name="Text Placeholder 31">
            <a:extLst>
              <a:ext uri="{FF2B5EF4-FFF2-40B4-BE49-F238E27FC236}">
                <a16:creationId xmlns:a16="http://schemas.microsoft.com/office/drawing/2014/main" id="{041BA96C-1EA6-80F3-F96F-199AA0E9E322}"/>
              </a:ext>
            </a:extLst>
          </p:cNvPr>
          <p:cNvSpPr>
            <a:spLocks noGrp="1"/>
          </p:cNvSpPr>
          <p:nvPr>
            <p:ph type="body" sz="quarter" idx="35"/>
          </p:nvPr>
        </p:nvSpPr>
        <p:spPr>
          <a:xfrm>
            <a:off x="4358229" y="2578100"/>
            <a:ext cx="7241633" cy="1292662"/>
          </a:xfrm>
        </p:spPr>
        <p:txBody>
          <a:bodyPr/>
          <a:lstStyle/>
          <a:p>
            <a:pPr>
              <a:spcBef>
                <a:spcPts val="1800"/>
              </a:spcBef>
            </a:pPr>
            <a:r>
              <a:rPr lang="en-US" dirty="0">
                <a:latin typeface="+mj-lt"/>
              </a:rPr>
              <a:t>Task 1</a:t>
            </a:r>
            <a:r>
              <a:rPr lang="en-US" dirty="0"/>
              <a:t>: Before you begin:</a:t>
            </a:r>
          </a:p>
          <a:p>
            <a:pPr>
              <a:spcBef>
                <a:spcPts val="1800"/>
              </a:spcBef>
            </a:pPr>
            <a:r>
              <a:rPr lang="en-US" dirty="0">
                <a:latin typeface="+mj-lt"/>
              </a:rPr>
              <a:t>Task 2</a:t>
            </a:r>
            <a:r>
              <a:rPr lang="en-US" dirty="0"/>
              <a:t>: Create a new project:</a:t>
            </a:r>
          </a:p>
          <a:p>
            <a:pPr>
              <a:spcBef>
                <a:spcPts val="1800"/>
              </a:spcBef>
            </a:pPr>
            <a:r>
              <a:rPr lang="en-US" dirty="0">
                <a:latin typeface="+mj-lt"/>
              </a:rPr>
              <a:t>Task 3</a:t>
            </a:r>
            <a:r>
              <a:rPr lang="en-US" dirty="0"/>
              <a:t>: Create an extension of a method in the </a:t>
            </a:r>
            <a:r>
              <a:rPr lang="en-US" dirty="0" err="1"/>
              <a:t>CustTable</a:t>
            </a:r>
            <a:r>
              <a:rPr lang="en-US" dirty="0"/>
              <a:t> class</a:t>
            </a:r>
          </a:p>
        </p:txBody>
      </p:sp>
    </p:spTree>
    <p:extLst>
      <p:ext uri="{BB962C8B-B14F-4D97-AF65-F5344CB8AC3E}">
        <p14:creationId xmlns:p14="http://schemas.microsoft.com/office/powerpoint/2010/main" val="261420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21" name="Oval 20">
            <a:extLst>
              <a:ext uri="{FF2B5EF4-FFF2-40B4-BE49-F238E27FC236}">
                <a16:creationId xmlns:a16="http://schemas.microsoft.com/office/drawing/2014/main" id="{0562CC57-EB86-F431-42C2-E37308A205C3}"/>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13" name="Text Placeholder 12">
            <a:extLst>
              <a:ext uri="{FF2B5EF4-FFF2-40B4-BE49-F238E27FC236}">
                <a16:creationId xmlns:a16="http://schemas.microsoft.com/office/drawing/2014/main" id="{D3A0DCDA-656B-E17A-9FD6-CD542C35251C}"/>
              </a:ext>
            </a:extLst>
          </p:cNvPr>
          <p:cNvSpPr>
            <a:spLocks noGrp="1"/>
          </p:cNvSpPr>
          <p:nvPr>
            <p:ph type="body" sz="quarter" idx="17"/>
          </p:nvPr>
        </p:nvSpPr>
        <p:spPr>
          <a:xfrm>
            <a:off x="1235075" y="1594151"/>
            <a:ext cx="8778782" cy="246221"/>
          </a:xfrm>
        </p:spPr>
        <p:txBody>
          <a:bodyPr/>
          <a:lstStyle/>
          <a:p>
            <a:r>
              <a:rPr lang="en-US" sz="1600" dirty="0"/>
              <a:t>What methods can you extend to use Chain of Command?</a:t>
            </a:r>
          </a:p>
        </p:txBody>
      </p:sp>
      <p:sp>
        <p:nvSpPr>
          <p:cNvPr id="6" name="Text Placeholder 5">
            <a:extLst>
              <a:ext uri="{FF2B5EF4-FFF2-40B4-BE49-F238E27FC236}">
                <a16:creationId xmlns:a16="http://schemas.microsoft.com/office/drawing/2014/main" id="{2CC46A46-F70A-C492-7F26-255F6C9DECF8}"/>
              </a:ext>
            </a:extLst>
          </p:cNvPr>
          <p:cNvSpPr>
            <a:spLocks noGrp="1"/>
          </p:cNvSpPr>
          <p:nvPr>
            <p:ph type="body" sz="quarter" idx="15"/>
          </p:nvPr>
        </p:nvSpPr>
        <p:spPr>
          <a:xfrm>
            <a:off x="1237265" y="1994124"/>
            <a:ext cx="8775098" cy="1132618"/>
          </a:xfrm>
        </p:spPr>
        <p:txBody>
          <a:bodyPr/>
          <a:lstStyle/>
          <a:p>
            <a:r>
              <a:rPr lang="en-US" sz="1600" dirty="0"/>
              <a:t>Methods declared with the keyword final</a:t>
            </a:r>
          </a:p>
          <a:p>
            <a:r>
              <a:rPr lang="en-US" sz="1600" dirty="0"/>
              <a:t>Private methods</a:t>
            </a:r>
          </a:p>
          <a:p>
            <a:r>
              <a:rPr lang="en-US" sz="1600" dirty="0"/>
              <a:t>Protected and public methods</a:t>
            </a:r>
          </a:p>
          <a:p>
            <a:r>
              <a:rPr lang="en-US" sz="1600" dirty="0"/>
              <a:t>Methods tagged with the attribute </a:t>
            </a:r>
            <a:r>
              <a:rPr lang="en-US" sz="1600" dirty="0" err="1"/>
              <a:t>hookable</a:t>
            </a:r>
            <a:r>
              <a:rPr lang="en-US" sz="1600" dirty="0"/>
              <a:t>(false)</a:t>
            </a:r>
          </a:p>
        </p:txBody>
      </p:sp>
      <p:sp>
        <p:nvSpPr>
          <p:cNvPr id="22" name="Oval 21">
            <a:extLst>
              <a:ext uri="{FF2B5EF4-FFF2-40B4-BE49-F238E27FC236}">
                <a16:creationId xmlns:a16="http://schemas.microsoft.com/office/drawing/2014/main" id="{32212FC5-28D6-F8AB-A04E-038237952664}"/>
              </a:ext>
            </a:extLst>
          </p:cNvPr>
          <p:cNvSpPr>
            <a:spLocks/>
          </p:cNvSpPr>
          <p:nvPr/>
        </p:nvSpPr>
        <p:spPr bwMode="auto">
          <a:xfrm>
            <a:off x="718278" y="3365367"/>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16" name="Text Placeholder 15">
            <a:extLst>
              <a:ext uri="{FF2B5EF4-FFF2-40B4-BE49-F238E27FC236}">
                <a16:creationId xmlns:a16="http://schemas.microsoft.com/office/drawing/2014/main" id="{8D347704-9C25-D13A-9ADB-4106C8BC21C7}"/>
              </a:ext>
            </a:extLst>
          </p:cNvPr>
          <p:cNvSpPr>
            <a:spLocks noGrp="1"/>
          </p:cNvSpPr>
          <p:nvPr>
            <p:ph type="body" sz="quarter" idx="22"/>
          </p:nvPr>
        </p:nvSpPr>
        <p:spPr>
          <a:xfrm>
            <a:off x="1235075" y="3449062"/>
            <a:ext cx="8778782" cy="246221"/>
          </a:xfrm>
        </p:spPr>
        <p:txBody>
          <a:bodyPr/>
          <a:lstStyle/>
          <a:p>
            <a:r>
              <a:rPr lang="en-US" sz="1600" dirty="0"/>
              <a:t>Which of the following statements is NOT true about variable declarations?</a:t>
            </a:r>
          </a:p>
        </p:txBody>
      </p:sp>
      <p:sp>
        <p:nvSpPr>
          <p:cNvPr id="18" name="Text Placeholder 17">
            <a:extLst>
              <a:ext uri="{FF2B5EF4-FFF2-40B4-BE49-F238E27FC236}">
                <a16:creationId xmlns:a16="http://schemas.microsoft.com/office/drawing/2014/main" id="{A75E0EEC-01FC-542B-AF47-8FB65AAA5BC3}"/>
              </a:ext>
            </a:extLst>
          </p:cNvPr>
          <p:cNvSpPr>
            <a:spLocks noGrp="1"/>
          </p:cNvSpPr>
          <p:nvPr>
            <p:ph type="body" sz="quarter" idx="23"/>
          </p:nvPr>
        </p:nvSpPr>
        <p:spPr>
          <a:xfrm>
            <a:off x="1237265" y="3882470"/>
            <a:ext cx="8775098" cy="1132618"/>
          </a:xfrm>
        </p:spPr>
        <p:txBody>
          <a:bodyPr/>
          <a:lstStyle/>
          <a:p>
            <a:r>
              <a:rPr lang="en-US" sz="1600" dirty="0"/>
              <a:t>You can use var to declare local variables for declarations of for loop counters</a:t>
            </a:r>
          </a:p>
          <a:p>
            <a:r>
              <a:rPr lang="en-US" sz="1600" dirty="0"/>
              <a:t>You can declare a variable wherever statements can be provided.</a:t>
            </a:r>
          </a:p>
          <a:p>
            <a:r>
              <a:rPr lang="en-US" sz="1600" dirty="0"/>
              <a:t>You can declare a variable after the variable is used.</a:t>
            </a:r>
          </a:p>
          <a:p>
            <a:r>
              <a:rPr lang="en-US" sz="1600" dirty="0"/>
              <a:t>You can declare variables in smaller scopes, outside which the variables can’t be referenced.</a:t>
            </a:r>
          </a:p>
        </p:txBody>
      </p:sp>
      <p:sp>
        <p:nvSpPr>
          <p:cNvPr id="2" name="Graphic 26">
            <a:extLst>
              <a:ext uri="{FF2B5EF4-FFF2-40B4-BE49-F238E27FC236}">
                <a16:creationId xmlns:a16="http://schemas.microsoft.com/office/drawing/2014/main" id="{4010707F-DA38-68E5-DC46-FB87023A697C}"/>
              </a:ext>
              <a:ext uri="{C183D7F6-B498-43B3-948B-1728B52AA6E4}">
                <adec:decorative xmlns:adec="http://schemas.microsoft.com/office/drawing/2017/decorative" val="1"/>
              </a:ext>
            </a:extLst>
          </p:cNvPr>
          <p:cNvSpPr/>
          <p:nvPr/>
        </p:nvSpPr>
        <p:spPr>
          <a:xfrm>
            <a:off x="1278720" y="260219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B1399832-1099-9CC0-8C67-D535CC5CC6AC}"/>
              </a:ext>
              <a:ext uri="{C183D7F6-B498-43B3-948B-1728B52AA6E4}">
                <adec:decorative xmlns:adec="http://schemas.microsoft.com/office/drawing/2017/decorative" val="1"/>
              </a:ext>
            </a:extLst>
          </p:cNvPr>
          <p:cNvSpPr/>
          <p:nvPr/>
        </p:nvSpPr>
        <p:spPr>
          <a:xfrm>
            <a:off x="1278720" y="452033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436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 calcmode="lin" valueType="num">
                                      <p:cBhvr additive="base">
                                        <p:cTn id="3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additive="base">
                                        <p:cTn id="3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xEl>
                                              <p:pRg st="1" end="1"/>
                                            </p:txEl>
                                          </p:spTgt>
                                        </p:tgtEl>
                                        <p:attrNameLst>
                                          <p:attrName>style.visibility</p:attrName>
                                        </p:attrNameLst>
                                      </p:cBhvr>
                                      <p:to>
                                        <p:strVal val="visible"/>
                                      </p:to>
                                    </p:set>
                                    <p:anim calcmode="lin" valueType="num">
                                      <p:cBhvr additive="base">
                                        <p:cTn id="3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8">
                                            <p:txEl>
                                              <p:pRg st="2" end="2"/>
                                            </p:txEl>
                                          </p:spTgt>
                                        </p:tgtEl>
                                        <p:attrNameLst>
                                          <p:attrName>style.visibility</p:attrName>
                                        </p:attrNameLst>
                                      </p:cBhvr>
                                      <p:to>
                                        <p:strVal val="visible"/>
                                      </p:to>
                                    </p:set>
                                    <p:anim calcmode="lin" valueType="num">
                                      <p:cBhvr additive="base">
                                        <p:cTn id="42"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8">
                                            <p:txEl>
                                              <p:pRg st="2" end="2"/>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8">
                                            <p:txEl>
                                              <p:pRg st="3" end="3"/>
                                            </p:txEl>
                                          </p:spTgt>
                                        </p:tgtEl>
                                        <p:attrNameLst>
                                          <p:attrName>style.visibility</p:attrName>
                                        </p:attrNameLst>
                                      </p:cBhvr>
                                      <p:to>
                                        <p:strVal val="visible"/>
                                      </p:to>
                                    </p:set>
                                    <p:anim calcmode="lin" valueType="num">
                                      <p:cBhvr additive="base">
                                        <p:cTn id="46"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 grpId="0" build="p"/>
      <p:bldP spid="6" grpId="0" uiExpand="1" build="p"/>
      <p:bldP spid="22" grpId="0" animBg="1"/>
      <p:bldP spid="16" grpId="0" build="p"/>
      <p:bldP spid="18" grpId="0" uiExpand="1" build="p"/>
      <p:bldP spid="2" grpId="0" animBg="1"/>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9" name="Text Placeholder 8">
            <a:extLst>
              <a:ext uri="{FF2B5EF4-FFF2-40B4-BE49-F238E27FC236}">
                <a16:creationId xmlns:a16="http://schemas.microsoft.com/office/drawing/2014/main" id="{78BCFB0F-145F-C0F3-A937-8B5C7F5853C6}"/>
              </a:ext>
            </a:extLst>
          </p:cNvPr>
          <p:cNvSpPr>
            <a:spLocks noGrp="1"/>
          </p:cNvSpPr>
          <p:nvPr>
            <p:ph type="body" sz="quarter" idx="17"/>
          </p:nvPr>
        </p:nvSpPr>
        <p:spPr>
          <a:xfrm>
            <a:off x="4356038" y="1926472"/>
            <a:ext cx="7244673" cy="307777"/>
          </a:xfrm>
        </p:spPr>
        <p:txBody>
          <a:bodyPr/>
          <a:lstStyle/>
          <a:p>
            <a:r>
              <a:rPr lang="en-US" sz="2000" dirty="0"/>
              <a:t>In this module, you learned that:</a:t>
            </a:r>
          </a:p>
        </p:txBody>
      </p:sp>
      <p:sp>
        <p:nvSpPr>
          <p:cNvPr id="11" name="Text Placeholder 10">
            <a:extLst>
              <a:ext uri="{FF2B5EF4-FFF2-40B4-BE49-F238E27FC236}">
                <a16:creationId xmlns:a16="http://schemas.microsoft.com/office/drawing/2014/main" id="{71A13655-23DB-C186-F86B-0869A69BB649}"/>
              </a:ext>
            </a:extLst>
          </p:cNvPr>
          <p:cNvSpPr>
            <a:spLocks noGrp="1"/>
          </p:cNvSpPr>
          <p:nvPr>
            <p:ph type="body" sz="quarter" idx="35"/>
          </p:nvPr>
        </p:nvSpPr>
        <p:spPr>
          <a:xfrm>
            <a:off x="4357688" y="2578100"/>
            <a:ext cx="7242175" cy="1538883"/>
          </a:xfrm>
        </p:spPr>
        <p:txBody>
          <a:bodyPr/>
          <a:lstStyle/>
          <a:p>
            <a:pPr>
              <a:spcBef>
                <a:spcPts val="600"/>
              </a:spcBef>
              <a:spcAft>
                <a:spcPts val="600"/>
              </a:spcAft>
            </a:pPr>
            <a:r>
              <a:rPr lang="en-US" dirty="0"/>
              <a:t>You can use core concepts like abstract classes, inheritance, and Chain of Command (CoC) to create a parent-child relationship between classes for customizations.</a:t>
            </a:r>
          </a:p>
          <a:p>
            <a:pPr>
              <a:spcBef>
                <a:spcPts val="600"/>
              </a:spcBef>
              <a:spcAft>
                <a:spcPts val="600"/>
              </a:spcAft>
            </a:pPr>
            <a:r>
              <a:rPr lang="en-US" dirty="0"/>
              <a:t>Attributes can be used to define and store metadata about classes and method. </a:t>
            </a:r>
          </a:p>
        </p:txBody>
      </p:sp>
    </p:spTree>
    <p:extLst>
      <p:ext uri="{BB962C8B-B14F-4D97-AF65-F5344CB8AC3E}">
        <p14:creationId xmlns:p14="http://schemas.microsoft.com/office/powerpoint/2010/main" val="17144442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153504"/>
            <a:ext cx="6345239" cy="1846659"/>
          </a:xfrm>
        </p:spPr>
        <p:txBody>
          <a:bodyPr/>
          <a:lstStyle/>
          <a:p>
            <a:r>
              <a:rPr lang="en-US" dirty="0"/>
              <a:t>Module 5: Implement Application Lifecycle Management</a:t>
            </a:r>
          </a:p>
        </p:txBody>
      </p:sp>
      <p:graphicFrame>
        <p:nvGraphicFramePr>
          <p:cNvPr id="2" name="Diagram 1">
            <a:extLst>
              <a:ext uri="{FF2B5EF4-FFF2-40B4-BE49-F238E27FC236}">
                <a16:creationId xmlns:a16="http://schemas.microsoft.com/office/drawing/2014/main" id="{C4953CD9-3C25-4A0A-4B6F-458FA01F361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187485071"/>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D9F32161-D350-024F-E7C4-73DBC365F51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41645887"/>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4718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a:t>
            </a:r>
          </a:p>
        </p:txBody>
      </p:sp>
      <p:sp>
        <p:nvSpPr>
          <p:cNvPr id="5" name="Content Placeholder 2">
            <a:extLst>
              <a:ext uri="{FF2B5EF4-FFF2-40B4-BE49-F238E27FC236}">
                <a16:creationId xmlns:a16="http://schemas.microsoft.com/office/drawing/2014/main" id="{DCA3FB79-0861-3452-0C07-FD59E41E31F6}"/>
              </a:ext>
            </a:extLst>
          </p:cNvPr>
          <p:cNvSpPr txBox="1">
            <a:spLocks/>
          </p:cNvSpPr>
          <p:nvPr/>
        </p:nvSpPr>
        <p:spPr>
          <a:xfrm>
            <a:off x="588262" y="1401242"/>
            <a:ext cx="11011600" cy="830997"/>
          </a:xfrm>
          <a:prstGeom prst="rect">
            <a:avLst/>
          </a:prstGeom>
        </p:spPr>
        <p:txBody>
          <a:bodyPr vert="horz"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spc="0" dirty="0">
                <a:latin typeface="+mn-lt"/>
              </a:rPr>
              <a:t>Application Lifecycle Management (ALM) is about the management of software and implementations. There are different methodologies, and most companies use a hybrid. You should understand the concepts and main methodologies.</a:t>
            </a:r>
          </a:p>
        </p:txBody>
      </p:sp>
      <p:sp>
        <p:nvSpPr>
          <p:cNvPr id="6" name="TextBox 5">
            <a:extLst>
              <a:ext uri="{FF2B5EF4-FFF2-40B4-BE49-F238E27FC236}">
                <a16:creationId xmlns:a16="http://schemas.microsoft.com/office/drawing/2014/main" id="{53AB60F4-2A7D-1AB4-4308-97E81CC1A641}"/>
              </a:ext>
            </a:extLst>
          </p:cNvPr>
          <p:cNvSpPr txBox="1"/>
          <p:nvPr/>
        </p:nvSpPr>
        <p:spPr>
          <a:xfrm>
            <a:off x="588963" y="2350113"/>
            <a:ext cx="10525583" cy="307777"/>
          </a:xfrm>
          <a:prstGeom prst="rect">
            <a:avLst/>
          </a:prstGeom>
          <a:noFill/>
        </p:spPr>
        <p:txBody>
          <a:bodyPr wrap="square" lIns="0" tIns="0" rIns="0" bIns="0">
            <a:spAutoFit/>
          </a:bodyPr>
          <a:lstStyle/>
          <a:p>
            <a:pPr>
              <a:spcBef>
                <a:spcPts val="400"/>
              </a:spcBef>
            </a:pPr>
            <a:r>
              <a:rPr lang="en-US" sz="2000" dirty="0">
                <a:latin typeface="+mj-lt"/>
              </a:rPr>
              <a:t>In this module, you will:</a:t>
            </a:r>
          </a:p>
        </p:txBody>
      </p:sp>
      <p:sp>
        <p:nvSpPr>
          <p:cNvPr id="7" name="Oval 6">
            <a:extLst>
              <a:ext uri="{FF2B5EF4-FFF2-40B4-BE49-F238E27FC236}">
                <a16:creationId xmlns:a16="http://schemas.microsoft.com/office/drawing/2014/main" id="{2C7F63D8-2B31-EFF8-3A54-B8CBE310088F}"/>
              </a:ext>
            </a:extLst>
          </p:cNvPr>
          <p:cNvSpPr>
            <a:spLocks/>
          </p:cNvSpPr>
          <p:nvPr/>
        </p:nvSpPr>
        <p:spPr bwMode="auto">
          <a:xfrm>
            <a:off x="681412" y="2759564"/>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8" name="TextBox 7">
            <a:extLst>
              <a:ext uri="{FF2B5EF4-FFF2-40B4-BE49-F238E27FC236}">
                <a16:creationId xmlns:a16="http://schemas.microsoft.com/office/drawing/2014/main" id="{E21CFA70-860E-BE8C-DC00-AC0CE657BF4C}"/>
              </a:ext>
            </a:extLst>
          </p:cNvPr>
          <p:cNvSpPr txBox="1">
            <a:spLocks/>
          </p:cNvSpPr>
          <p:nvPr/>
        </p:nvSpPr>
        <p:spPr>
          <a:xfrm>
            <a:off x="1325878" y="2848198"/>
            <a:ext cx="8999220" cy="246221"/>
          </a:xfrm>
          <a:prstGeom prst="rect">
            <a:avLst/>
          </a:prstGeom>
          <a:noFill/>
        </p:spPr>
        <p:txBody>
          <a:bodyPr wrap="square" lIns="0" tIns="0" rIns="0" bIns="0" anchor="ctr">
            <a:spAutoFit/>
          </a:bodyPr>
          <a:lstStyle>
            <a:defPPr>
              <a:defRPr lang="en-US"/>
            </a:defPPr>
            <a:lvl1pPr>
              <a:defRPr sz="1600"/>
            </a:lvl1pPr>
          </a:lstStyle>
          <a:p>
            <a:r>
              <a:rPr lang="en-US" dirty="0"/>
              <a:t>Define ALM.</a:t>
            </a:r>
          </a:p>
        </p:txBody>
      </p:sp>
      <p:sp>
        <p:nvSpPr>
          <p:cNvPr id="9" name="Oval 8">
            <a:extLst>
              <a:ext uri="{FF2B5EF4-FFF2-40B4-BE49-F238E27FC236}">
                <a16:creationId xmlns:a16="http://schemas.microsoft.com/office/drawing/2014/main" id="{D1682662-9BC3-A188-0F6E-F98A188A1D90}"/>
              </a:ext>
            </a:extLst>
          </p:cNvPr>
          <p:cNvSpPr>
            <a:spLocks/>
          </p:cNvSpPr>
          <p:nvPr/>
        </p:nvSpPr>
        <p:spPr bwMode="auto">
          <a:xfrm>
            <a:off x="681412" y="3238372"/>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10" name="TextBox 9">
            <a:extLst>
              <a:ext uri="{FF2B5EF4-FFF2-40B4-BE49-F238E27FC236}">
                <a16:creationId xmlns:a16="http://schemas.microsoft.com/office/drawing/2014/main" id="{81AF0E65-DA2C-429E-0420-08051B0BDD53}"/>
              </a:ext>
            </a:extLst>
          </p:cNvPr>
          <p:cNvSpPr txBox="1">
            <a:spLocks/>
          </p:cNvSpPr>
          <p:nvPr/>
        </p:nvSpPr>
        <p:spPr>
          <a:xfrm>
            <a:off x="1325880" y="3327006"/>
            <a:ext cx="8999220" cy="246221"/>
          </a:xfrm>
          <a:prstGeom prst="rect">
            <a:avLst/>
          </a:prstGeom>
          <a:noFill/>
        </p:spPr>
        <p:txBody>
          <a:bodyPr wrap="square" lIns="0" tIns="0" rIns="0" bIns="0" anchor="t">
            <a:spAutoFit/>
          </a:bodyPr>
          <a:lstStyle>
            <a:defPPr>
              <a:defRPr lang="en-US"/>
            </a:defPPr>
            <a:lvl1pPr>
              <a:defRPr sz="1600"/>
            </a:lvl1pPr>
          </a:lstStyle>
          <a:p>
            <a:r>
              <a:rPr lang="en-US" dirty="0"/>
              <a:t>Learn about the different ALM methodologies.</a:t>
            </a:r>
          </a:p>
        </p:txBody>
      </p:sp>
      <p:sp>
        <p:nvSpPr>
          <p:cNvPr id="11" name="Oval 10">
            <a:extLst>
              <a:ext uri="{FF2B5EF4-FFF2-40B4-BE49-F238E27FC236}">
                <a16:creationId xmlns:a16="http://schemas.microsoft.com/office/drawing/2014/main" id="{435FE232-817C-5730-89A2-E2C54D69CA43}"/>
              </a:ext>
            </a:extLst>
          </p:cNvPr>
          <p:cNvSpPr>
            <a:spLocks/>
          </p:cNvSpPr>
          <p:nvPr/>
        </p:nvSpPr>
        <p:spPr bwMode="auto">
          <a:xfrm>
            <a:off x="681412" y="3717180"/>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12" name="TextBox 11">
            <a:extLst>
              <a:ext uri="{FF2B5EF4-FFF2-40B4-BE49-F238E27FC236}">
                <a16:creationId xmlns:a16="http://schemas.microsoft.com/office/drawing/2014/main" id="{37B0AECE-CFF9-49BB-9B7F-74ACCD49C877}"/>
              </a:ext>
            </a:extLst>
          </p:cNvPr>
          <p:cNvSpPr txBox="1">
            <a:spLocks/>
          </p:cNvSpPr>
          <p:nvPr/>
        </p:nvSpPr>
        <p:spPr>
          <a:xfrm>
            <a:off x="1325880" y="3805814"/>
            <a:ext cx="8999220" cy="246221"/>
          </a:xfrm>
          <a:prstGeom prst="rect">
            <a:avLst/>
          </a:prstGeom>
          <a:noFill/>
        </p:spPr>
        <p:txBody>
          <a:bodyPr wrap="square" lIns="0" tIns="0" rIns="0" bIns="0" anchor="ctr">
            <a:spAutoFit/>
          </a:bodyPr>
          <a:lstStyle>
            <a:defPPr>
              <a:defRPr lang="en-US"/>
            </a:defPPr>
            <a:lvl1pPr>
              <a:defRPr sz="1600"/>
            </a:lvl1pPr>
          </a:lstStyle>
          <a:p>
            <a:r>
              <a:rPr lang="en-US" dirty="0"/>
              <a:t>Build models.</a:t>
            </a:r>
          </a:p>
        </p:txBody>
      </p:sp>
      <p:sp>
        <p:nvSpPr>
          <p:cNvPr id="13" name="Oval 12">
            <a:extLst>
              <a:ext uri="{FF2B5EF4-FFF2-40B4-BE49-F238E27FC236}">
                <a16:creationId xmlns:a16="http://schemas.microsoft.com/office/drawing/2014/main" id="{2FE0753C-0C53-6B8C-0809-98998F8789CC}"/>
              </a:ext>
            </a:extLst>
          </p:cNvPr>
          <p:cNvSpPr>
            <a:spLocks/>
          </p:cNvSpPr>
          <p:nvPr/>
        </p:nvSpPr>
        <p:spPr bwMode="auto">
          <a:xfrm>
            <a:off x="681412" y="4195988"/>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4</a:t>
            </a:r>
          </a:p>
        </p:txBody>
      </p:sp>
      <p:sp>
        <p:nvSpPr>
          <p:cNvPr id="15" name="TextBox 14">
            <a:extLst>
              <a:ext uri="{FF2B5EF4-FFF2-40B4-BE49-F238E27FC236}">
                <a16:creationId xmlns:a16="http://schemas.microsoft.com/office/drawing/2014/main" id="{A1EDE9F1-2430-3498-3A44-06A7D73D68DC}"/>
              </a:ext>
            </a:extLst>
          </p:cNvPr>
          <p:cNvSpPr txBox="1">
            <a:spLocks/>
          </p:cNvSpPr>
          <p:nvPr/>
        </p:nvSpPr>
        <p:spPr>
          <a:xfrm>
            <a:off x="1325878" y="4284622"/>
            <a:ext cx="8999220" cy="246221"/>
          </a:xfrm>
          <a:prstGeom prst="rect">
            <a:avLst/>
          </a:prstGeom>
          <a:noFill/>
        </p:spPr>
        <p:txBody>
          <a:bodyPr wrap="square" lIns="0" tIns="0" rIns="0" bIns="0" anchor="ctr">
            <a:spAutoFit/>
          </a:bodyPr>
          <a:lstStyle>
            <a:defPPr>
              <a:defRPr lang="en-US"/>
            </a:defPPr>
            <a:lvl1pPr>
              <a:defRPr sz="1600"/>
            </a:lvl1pPr>
          </a:lstStyle>
          <a:p>
            <a:r>
              <a:rPr lang="en-US" dirty="0"/>
              <a:t>Create a project plan for building and testing solutions.</a:t>
            </a:r>
          </a:p>
        </p:txBody>
      </p:sp>
      <p:sp>
        <p:nvSpPr>
          <p:cNvPr id="16" name="Oval 15">
            <a:extLst>
              <a:ext uri="{FF2B5EF4-FFF2-40B4-BE49-F238E27FC236}">
                <a16:creationId xmlns:a16="http://schemas.microsoft.com/office/drawing/2014/main" id="{CDDC3616-2ABF-B83E-6790-C7DACEFFA83B}"/>
              </a:ext>
            </a:extLst>
          </p:cNvPr>
          <p:cNvSpPr>
            <a:spLocks/>
          </p:cNvSpPr>
          <p:nvPr/>
        </p:nvSpPr>
        <p:spPr bwMode="auto">
          <a:xfrm>
            <a:off x="681412" y="4674796"/>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5</a:t>
            </a:r>
          </a:p>
        </p:txBody>
      </p:sp>
      <p:sp>
        <p:nvSpPr>
          <p:cNvPr id="17" name="TextBox 16">
            <a:extLst>
              <a:ext uri="{FF2B5EF4-FFF2-40B4-BE49-F238E27FC236}">
                <a16:creationId xmlns:a16="http://schemas.microsoft.com/office/drawing/2014/main" id="{0CF92725-BFA4-45A5-E8F1-45E5452ABF9D}"/>
              </a:ext>
            </a:extLst>
          </p:cNvPr>
          <p:cNvSpPr txBox="1">
            <a:spLocks/>
          </p:cNvSpPr>
          <p:nvPr/>
        </p:nvSpPr>
        <p:spPr>
          <a:xfrm>
            <a:off x="1325880" y="4763430"/>
            <a:ext cx="8999220" cy="246221"/>
          </a:xfrm>
          <a:prstGeom prst="rect">
            <a:avLst/>
          </a:prstGeom>
          <a:noFill/>
        </p:spPr>
        <p:txBody>
          <a:bodyPr wrap="square" lIns="0" tIns="0" rIns="0" bIns="0" anchor="t">
            <a:spAutoFit/>
          </a:bodyPr>
          <a:lstStyle>
            <a:defPPr>
              <a:defRPr lang="en-US"/>
            </a:defPPr>
            <a:lvl1pPr>
              <a:defRPr sz="1600"/>
            </a:lvl1pPr>
          </a:lstStyle>
          <a:p>
            <a:r>
              <a:rPr lang="en-US" dirty="0"/>
              <a:t>Identify upgrade scenarios and appropriate tools.</a:t>
            </a:r>
          </a:p>
        </p:txBody>
      </p:sp>
      <p:sp>
        <p:nvSpPr>
          <p:cNvPr id="18" name="Oval 17">
            <a:extLst>
              <a:ext uri="{FF2B5EF4-FFF2-40B4-BE49-F238E27FC236}">
                <a16:creationId xmlns:a16="http://schemas.microsoft.com/office/drawing/2014/main" id="{721C349F-704D-1DD8-9642-944BC39962B6}"/>
              </a:ext>
            </a:extLst>
          </p:cNvPr>
          <p:cNvSpPr>
            <a:spLocks/>
          </p:cNvSpPr>
          <p:nvPr/>
        </p:nvSpPr>
        <p:spPr bwMode="auto">
          <a:xfrm>
            <a:off x="681412" y="5153602"/>
            <a:ext cx="423488" cy="42348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6</a:t>
            </a:r>
          </a:p>
        </p:txBody>
      </p:sp>
      <p:sp>
        <p:nvSpPr>
          <p:cNvPr id="19" name="TextBox 18">
            <a:extLst>
              <a:ext uri="{FF2B5EF4-FFF2-40B4-BE49-F238E27FC236}">
                <a16:creationId xmlns:a16="http://schemas.microsoft.com/office/drawing/2014/main" id="{0E2FF3A2-ABA7-7DA7-0949-4F4B322AE98E}"/>
              </a:ext>
            </a:extLst>
          </p:cNvPr>
          <p:cNvSpPr txBox="1">
            <a:spLocks/>
          </p:cNvSpPr>
          <p:nvPr/>
        </p:nvSpPr>
        <p:spPr>
          <a:xfrm>
            <a:off x="1325880" y="5242236"/>
            <a:ext cx="8999220" cy="246221"/>
          </a:xfrm>
          <a:prstGeom prst="rect">
            <a:avLst/>
          </a:prstGeom>
          <a:noFill/>
        </p:spPr>
        <p:txBody>
          <a:bodyPr wrap="square" lIns="0" tIns="0" rIns="0" bIns="0" anchor="ctr">
            <a:spAutoFit/>
          </a:bodyPr>
          <a:lstStyle>
            <a:defPPr>
              <a:defRPr lang="en-US"/>
            </a:defPPr>
            <a:lvl1pPr>
              <a:defRPr sz="1600"/>
            </a:lvl1pPr>
          </a:lstStyle>
          <a:p>
            <a:r>
              <a:rPr lang="en-US" dirty="0"/>
              <a:t>Create processes for release management, change management, and risk management.</a:t>
            </a:r>
          </a:p>
        </p:txBody>
      </p:sp>
    </p:spTree>
    <p:extLst>
      <p:ext uri="{BB962C8B-B14F-4D97-AF65-F5344CB8AC3E}">
        <p14:creationId xmlns:p14="http://schemas.microsoft.com/office/powerpoint/2010/main" val="2890175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588262" y="585216"/>
            <a:ext cx="11044938" cy="492443"/>
          </a:xfrm>
        </p:spPr>
        <p:txBody>
          <a:bodyPr/>
          <a:lstStyle/>
          <a:p>
            <a:r>
              <a:rPr lang="en-US" dirty="0"/>
              <a:t>Set Up a VHD for First-time Use</a:t>
            </a:r>
          </a:p>
        </p:txBody>
      </p:sp>
      <p:sp>
        <p:nvSpPr>
          <p:cNvPr id="7" name="Text Placeholder 6">
            <a:extLst>
              <a:ext uri="{FF2B5EF4-FFF2-40B4-BE49-F238E27FC236}">
                <a16:creationId xmlns:a16="http://schemas.microsoft.com/office/drawing/2014/main" id="{1D21998F-8829-8389-7FE0-2802D763D8AA}"/>
              </a:ext>
            </a:extLst>
          </p:cNvPr>
          <p:cNvSpPr>
            <a:spLocks noGrp="1"/>
          </p:cNvSpPr>
          <p:nvPr>
            <p:ph type="body" sz="quarter" idx="16"/>
          </p:nvPr>
        </p:nvSpPr>
        <p:spPr>
          <a:xfrm>
            <a:off x="584200" y="1594155"/>
            <a:ext cx="3331817" cy="553998"/>
          </a:xfrm>
        </p:spPr>
        <p:txBody>
          <a:bodyPr/>
          <a:lstStyle/>
          <a:p>
            <a:r>
              <a:rPr lang="en-US" sz="1800" dirty="0"/>
              <a:t>Some steps to set up VHD for first-time use:</a:t>
            </a:r>
          </a:p>
        </p:txBody>
      </p:sp>
      <p:sp>
        <p:nvSpPr>
          <p:cNvPr id="6" name="Text Placeholder 5">
            <a:extLst>
              <a:ext uri="{FF2B5EF4-FFF2-40B4-BE49-F238E27FC236}">
                <a16:creationId xmlns:a16="http://schemas.microsoft.com/office/drawing/2014/main" id="{E573EE7A-D5C0-87A8-31EF-29CE7430DE3F}"/>
              </a:ext>
            </a:extLst>
          </p:cNvPr>
          <p:cNvSpPr>
            <a:spLocks noGrp="1"/>
          </p:cNvSpPr>
          <p:nvPr>
            <p:ph type="body" sz="quarter" idx="15"/>
          </p:nvPr>
        </p:nvSpPr>
        <p:spPr>
          <a:xfrm>
            <a:off x="586389" y="2205034"/>
            <a:ext cx="3329628" cy="4001095"/>
          </a:xfrm>
        </p:spPr>
        <p:txBody>
          <a:bodyPr/>
          <a:lstStyle/>
          <a:p>
            <a:pPr marL="228600" indent="-228600">
              <a:spcBef>
                <a:spcPts val="0"/>
              </a:spcBef>
              <a:spcAft>
                <a:spcPts val="600"/>
              </a:spcAft>
            </a:pPr>
            <a:r>
              <a:rPr lang="en-US" dirty="0"/>
              <a:t>Locate the VHD files in the Asset library of Lifecycle Services.</a:t>
            </a:r>
          </a:p>
          <a:p>
            <a:pPr marL="228600" indent="-228600">
              <a:spcBef>
                <a:spcPts val="0"/>
              </a:spcBef>
              <a:spcAft>
                <a:spcPts val="600"/>
              </a:spcAft>
            </a:pPr>
            <a:r>
              <a:rPr lang="en-US" dirty="0"/>
              <a:t>Access the Downloadable VHD files page and select the IMPORT button.</a:t>
            </a:r>
          </a:p>
          <a:p>
            <a:pPr marL="228600" indent="-228600">
              <a:spcBef>
                <a:spcPts val="0"/>
              </a:spcBef>
              <a:spcAft>
                <a:spcPts val="600"/>
              </a:spcAft>
            </a:pPr>
            <a:r>
              <a:rPr lang="en-US" dirty="0"/>
              <a:t>Add all parts of the VHD by selecting the Pick button in the sidebar for each part of the VHD.</a:t>
            </a:r>
          </a:p>
          <a:p>
            <a:pPr marL="228600" indent="-228600">
              <a:spcBef>
                <a:spcPts val="0"/>
              </a:spcBef>
              <a:spcAft>
                <a:spcPts val="600"/>
              </a:spcAft>
            </a:pPr>
            <a:r>
              <a:rPr lang="en-US" dirty="0"/>
              <a:t>Download the parts of the VHD by selecting the highlighted text for each part of the VHD.</a:t>
            </a:r>
          </a:p>
          <a:p>
            <a:pPr marL="228600" indent="-228600">
              <a:spcBef>
                <a:spcPts val="0"/>
              </a:spcBef>
              <a:spcAft>
                <a:spcPts val="600"/>
              </a:spcAft>
            </a:pPr>
            <a:r>
              <a:rPr lang="en-US" dirty="0"/>
              <a:t>The picture on the right is a screenshot highlighting how to import and pick a downloadable virtual hard disk.</a:t>
            </a:r>
          </a:p>
        </p:txBody>
      </p:sp>
      <p:pic>
        <p:nvPicPr>
          <p:cNvPr id="10" name="Picture 2" descr="Screenshot highlighting how to import and pick a downloadable virtual hard disk.">
            <a:extLst>
              <a:ext uri="{FF2B5EF4-FFF2-40B4-BE49-F238E27FC236}">
                <a16:creationId xmlns:a16="http://schemas.microsoft.com/office/drawing/2014/main" id="{C2A742D4-C443-B109-64D5-09369C552F59}"/>
              </a:ext>
            </a:extLst>
          </p:cNvPr>
          <p:cNvPicPr>
            <a:picLocks noChangeArrowheads="1"/>
          </p:cNvPicPr>
          <p:nvPr/>
        </p:nvPicPr>
        <p:blipFill rotWithShape="1">
          <a:blip r:embed="rId3">
            <a:extLst>
              <a:ext uri="{28A0092B-C50C-407E-A947-70E740481C1C}">
                <a14:useLocalDpi xmlns:a14="http://schemas.microsoft.com/office/drawing/2010/main" val="0"/>
              </a:ext>
            </a:extLst>
          </a:blip>
          <a:srcRect t="-2973" b="-2973"/>
          <a:stretch/>
        </p:blipFill>
        <p:spPr bwMode="auto">
          <a:xfrm>
            <a:off x="4165600" y="1581150"/>
            <a:ext cx="7434262" cy="4430720"/>
          </a:xfrm>
          <a:prstGeom prst="rect">
            <a:avLst/>
          </a:prstGeom>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3858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ALM Methodologies</a:t>
            </a:r>
          </a:p>
        </p:txBody>
      </p:sp>
      <p:pic>
        <p:nvPicPr>
          <p:cNvPr id="18" name="Picture 17" descr="Diagram showing the five stages of the Waterfall methodology: requirements, system design, implementation, integration and testing, and maintenance.">
            <a:extLst>
              <a:ext uri="{FF2B5EF4-FFF2-40B4-BE49-F238E27FC236}">
                <a16:creationId xmlns:a16="http://schemas.microsoft.com/office/drawing/2014/main" id="{A2448E7A-0D61-FF3B-2DAE-A419F2BA9D4D}"/>
              </a:ext>
            </a:extLst>
          </p:cNvPr>
          <p:cNvPicPr>
            <a:picLocks/>
          </p:cNvPicPr>
          <p:nvPr/>
        </p:nvPicPr>
        <p:blipFill rotWithShape="1">
          <a:blip r:embed="rId3"/>
          <a:srcRect l="-20328" t="-8677" r="-20328" b="-8677"/>
          <a:stretch/>
        </p:blipFill>
        <p:spPr>
          <a:xfrm>
            <a:off x="584200" y="1591310"/>
            <a:ext cx="5357813" cy="2687003"/>
          </a:xfrm>
          <a:prstGeom prst="rect">
            <a:avLst/>
          </a:prstGeom>
          <a:solidFill>
            <a:schemeClr val="bg1"/>
          </a:solidFill>
          <a:ln w="25400">
            <a:solidFill>
              <a:srgbClr val="C73ECC"/>
            </a:solidFill>
          </a:ln>
        </p:spPr>
      </p:pic>
      <p:sp>
        <p:nvSpPr>
          <p:cNvPr id="7" name="Text Placeholder 6">
            <a:extLst>
              <a:ext uri="{FF2B5EF4-FFF2-40B4-BE49-F238E27FC236}">
                <a16:creationId xmlns:a16="http://schemas.microsoft.com/office/drawing/2014/main" id="{6EF4BCF6-64DE-2664-58D0-AA57DE544C0E}"/>
              </a:ext>
            </a:extLst>
          </p:cNvPr>
          <p:cNvSpPr>
            <a:spLocks noGrp="1"/>
          </p:cNvSpPr>
          <p:nvPr>
            <p:ph type="body" sz="quarter" idx="16"/>
          </p:nvPr>
        </p:nvSpPr>
        <p:spPr>
          <a:xfrm>
            <a:off x="584199" y="4575104"/>
            <a:ext cx="5364429" cy="246221"/>
          </a:xfrm>
        </p:spPr>
        <p:txBody>
          <a:bodyPr/>
          <a:lstStyle/>
          <a:p>
            <a:r>
              <a:rPr lang="en-IN" dirty="0"/>
              <a:t>Three common methodologies:</a:t>
            </a:r>
          </a:p>
        </p:txBody>
      </p:sp>
      <p:sp>
        <p:nvSpPr>
          <p:cNvPr id="6" name="Text Placeholder 5">
            <a:extLst>
              <a:ext uri="{FF2B5EF4-FFF2-40B4-BE49-F238E27FC236}">
                <a16:creationId xmlns:a16="http://schemas.microsoft.com/office/drawing/2014/main" id="{B1A2E523-941B-9842-2DF7-CE84705119BA}"/>
              </a:ext>
            </a:extLst>
          </p:cNvPr>
          <p:cNvSpPr>
            <a:spLocks noGrp="1"/>
          </p:cNvSpPr>
          <p:nvPr>
            <p:ph type="body" sz="quarter" idx="15"/>
          </p:nvPr>
        </p:nvSpPr>
        <p:spPr>
          <a:xfrm>
            <a:off x="586390" y="4976443"/>
            <a:ext cx="5362178" cy="1077218"/>
          </a:xfrm>
        </p:spPr>
        <p:txBody>
          <a:bodyPr/>
          <a:lstStyle/>
          <a:p>
            <a:r>
              <a:rPr lang="en-US" dirty="0"/>
              <a:t>Waterfall methodology: Sequential approach, best for simple projects with well-defined requirements that won’t change. The following diagram shows the five stages of waterfall method: requirements, system design, implementation, integration and testing, and maintenance.</a:t>
            </a:r>
          </a:p>
        </p:txBody>
      </p:sp>
      <p:pic>
        <p:nvPicPr>
          <p:cNvPr id="22" name="Picture 4" descr="Cyclical diagram showing the six steps in the Agile methodology: Plan, design, develop, test, release, and feedback.">
            <a:extLst>
              <a:ext uri="{FF2B5EF4-FFF2-40B4-BE49-F238E27FC236}">
                <a16:creationId xmlns:a16="http://schemas.microsoft.com/office/drawing/2014/main" id="{FEE229E0-B644-64DD-EF2E-1893D0C50A20}"/>
              </a:ext>
            </a:extLst>
          </p:cNvPr>
          <p:cNvPicPr>
            <a:picLocks noChangeArrowheads="1"/>
          </p:cNvPicPr>
          <p:nvPr/>
        </p:nvPicPr>
        <p:blipFill rotWithShape="1">
          <a:blip r:embed="rId4">
            <a:extLst>
              <a:ext uri="{28A0092B-C50C-407E-A947-70E740481C1C}">
                <a14:useLocalDpi xmlns:a14="http://schemas.microsoft.com/office/drawing/2010/main" val="0"/>
              </a:ext>
            </a:extLst>
          </a:blip>
          <a:srcRect l="-20634" t="-9285" r="-20634" b="-9285"/>
          <a:stretch/>
        </p:blipFill>
        <p:spPr bwMode="auto">
          <a:xfrm>
            <a:off x="6242049" y="1591310"/>
            <a:ext cx="5357813" cy="2687003"/>
          </a:xfrm>
          <a:prstGeom prst="rect">
            <a:avLst/>
          </a:prstGeom>
          <a:solidFill>
            <a:schemeClr val="bg1"/>
          </a:solidFill>
          <a:ln w="25400">
            <a:solidFill>
              <a:srgbClr val="C73ECC"/>
            </a:solidFill>
          </a:ln>
        </p:spPr>
      </p:pic>
      <p:sp>
        <p:nvSpPr>
          <p:cNvPr id="15" name="Text Placeholder 14">
            <a:extLst>
              <a:ext uri="{FF2B5EF4-FFF2-40B4-BE49-F238E27FC236}">
                <a16:creationId xmlns:a16="http://schemas.microsoft.com/office/drawing/2014/main" id="{0BFBF085-A88A-6914-F6BF-754BE5829C8B}"/>
              </a:ext>
            </a:extLst>
          </p:cNvPr>
          <p:cNvSpPr>
            <a:spLocks noGrp="1"/>
          </p:cNvSpPr>
          <p:nvPr>
            <p:ph type="body" sz="quarter" idx="33"/>
          </p:nvPr>
        </p:nvSpPr>
        <p:spPr>
          <a:xfrm>
            <a:off x="6252435" y="4575104"/>
            <a:ext cx="5357598" cy="1610697"/>
          </a:xfrm>
        </p:spPr>
        <p:txBody>
          <a:bodyPr/>
          <a:lstStyle/>
          <a:p>
            <a:pPr marL="174625" indent="-174625">
              <a:spcBef>
                <a:spcPts val="200"/>
              </a:spcBef>
              <a:spcAft>
                <a:spcPts val="600"/>
              </a:spcAft>
              <a:buFont typeface="Arial" panose="020B0604020202020204" pitchFamily="34" charset="0"/>
              <a:buChar char="•"/>
            </a:pPr>
            <a:r>
              <a:rPr lang="en-US" dirty="0"/>
              <a:t>Agile methodology: Iterative approach, best for projects with unclear requirements or user-driven projects that need continuous feedback. The following figure is a cyclical diagram showing the six steps in the Agile methodology: Plan, design, develop, test, release, and feedback.</a:t>
            </a:r>
          </a:p>
          <a:p>
            <a:pPr marL="174625" indent="-174625">
              <a:spcBef>
                <a:spcPts val="200"/>
              </a:spcBef>
              <a:spcAft>
                <a:spcPts val="600"/>
              </a:spcAft>
              <a:buFont typeface="Arial" panose="020B0604020202020204" pitchFamily="34" charset="0"/>
              <a:buChar char="•"/>
            </a:pPr>
            <a:r>
              <a:rPr lang="en-US" dirty="0"/>
              <a:t>Spiral: Combines aspects of Waterfall and Agile, best for large-scale, complex systems that require proper risk assessment.</a:t>
            </a:r>
          </a:p>
        </p:txBody>
      </p:sp>
    </p:spTree>
    <p:extLst>
      <p:ext uri="{BB962C8B-B14F-4D97-AF65-F5344CB8AC3E}">
        <p14:creationId xmlns:p14="http://schemas.microsoft.com/office/powerpoint/2010/main" val="37762626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and Create Models</a:t>
            </a:r>
          </a:p>
        </p:txBody>
      </p:sp>
      <p:sp>
        <p:nvSpPr>
          <p:cNvPr id="9" name="Text Placeholder 8">
            <a:extLst>
              <a:ext uri="{FF2B5EF4-FFF2-40B4-BE49-F238E27FC236}">
                <a16:creationId xmlns:a16="http://schemas.microsoft.com/office/drawing/2014/main" id="{5853D6B6-5B03-48AB-EE38-637333D3CB33}"/>
              </a:ext>
            </a:extLst>
          </p:cNvPr>
          <p:cNvSpPr>
            <a:spLocks noGrp="1"/>
          </p:cNvSpPr>
          <p:nvPr>
            <p:ph type="body" sz="quarter" idx="16"/>
          </p:nvPr>
        </p:nvSpPr>
        <p:spPr/>
        <p:txBody>
          <a:bodyPr/>
          <a:lstStyle/>
          <a:p>
            <a:r>
              <a:rPr lang="en-IN" dirty="0"/>
              <a:t>Importance of models</a:t>
            </a:r>
          </a:p>
        </p:txBody>
      </p:sp>
      <p:sp>
        <p:nvSpPr>
          <p:cNvPr id="8" name="Text Placeholder 7">
            <a:extLst>
              <a:ext uri="{FF2B5EF4-FFF2-40B4-BE49-F238E27FC236}">
                <a16:creationId xmlns:a16="http://schemas.microsoft.com/office/drawing/2014/main" id="{BD3AA4C3-1722-A803-1C38-8C02DCD574A8}"/>
              </a:ext>
            </a:extLst>
          </p:cNvPr>
          <p:cNvSpPr>
            <a:spLocks noGrp="1"/>
          </p:cNvSpPr>
          <p:nvPr>
            <p:ph type="body" sz="quarter" idx="15"/>
          </p:nvPr>
        </p:nvSpPr>
        <p:spPr>
          <a:xfrm>
            <a:off x="586390" y="2085764"/>
            <a:ext cx="5217510" cy="553998"/>
          </a:xfrm>
        </p:spPr>
        <p:txBody>
          <a:bodyPr/>
          <a:lstStyle/>
          <a:p>
            <a:pPr marL="0" indent="0">
              <a:buNone/>
            </a:pPr>
            <a:r>
              <a:rPr lang="en-US" sz="1800" dirty="0"/>
              <a:t>Models are mandatory for customizations and help certain identify where objects are stored.</a:t>
            </a:r>
          </a:p>
        </p:txBody>
      </p:sp>
      <p:sp>
        <p:nvSpPr>
          <p:cNvPr id="10" name="Text Placeholder 9">
            <a:extLst>
              <a:ext uri="{FF2B5EF4-FFF2-40B4-BE49-F238E27FC236}">
                <a16:creationId xmlns:a16="http://schemas.microsoft.com/office/drawing/2014/main" id="{3E1D4B96-29BC-D4F2-6EA3-52FBB1373A9A}"/>
              </a:ext>
            </a:extLst>
          </p:cNvPr>
          <p:cNvSpPr>
            <a:spLocks noGrp="1"/>
          </p:cNvSpPr>
          <p:nvPr>
            <p:ph type="body" sz="quarter" idx="19"/>
          </p:nvPr>
        </p:nvSpPr>
        <p:spPr/>
        <p:txBody>
          <a:bodyPr/>
          <a:lstStyle/>
          <a:p>
            <a:r>
              <a:rPr lang="en-US" dirty="0"/>
              <a:t>Create two types of models</a:t>
            </a:r>
          </a:p>
        </p:txBody>
      </p:sp>
      <p:sp>
        <p:nvSpPr>
          <p:cNvPr id="11" name="Text Placeholder 10">
            <a:extLst>
              <a:ext uri="{FF2B5EF4-FFF2-40B4-BE49-F238E27FC236}">
                <a16:creationId xmlns:a16="http://schemas.microsoft.com/office/drawing/2014/main" id="{5C537778-D748-8F10-556A-885215A2D5F8}"/>
              </a:ext>
            </a:extLst>
          </p:cNvPr>
          <p:cNvSpPr>
            <a:spLocks noGrp="1"/>
          </p:cNvSpPr>
          <p:nvPr>
            <p:ph type="body" sz="quarter" idx="20"/>
          </p:nvPr>
        </p:nvSpPr>
        <p:spPr>
          <a:xfrm>
            <a:off x="6253664" y="2085764"/>
            <a:ext cx="5187106" cy="759182"/>
          </a:xfrm>
        </p:spPr>
        <p:txBody>
          <a:bodyPr/>
          <a:lstStyle/>
          <a:p>
            <a:pPr marL="290513" indent="-290513">
              <a:spcBef>
                <a:spcPts val="400"/>
              </a:spcBef>
              <a:spcAft>
                <a:spcPts val="1200"/>
              </a:spcAft>
            </a:pPr>
            <a:r>
              <a:rPr lang="en-US" sz="1800" dirty="0"/>
              <a:t>A model that is deployed in its own package.</a:t>
            </a:r>
          </a:p>
          <a:p>
            <a:pPr marL="290513" indent="-290513">
              <a:spcBef>
                <a:spcPts val="400"/>
              </a:spcBef>
              <a:spcAft>
                <a:spcPts val="1200"/>
              </a:spcAft>
            </a:pPr>
            <a:r>
              <a:rPr lang="en-US" sz="1800" dirty="0"/>
              <a:t>A model that is part of an existing package.</a:t>
            </a:r>
          </a:p>
        </p:txBody>
      </p:sp>
    </p:spTree>
    <p:extLst>
      <p:ext uri="{BB962C8B-B14F-4D97-AF65-F5344CB8AC3E}">
        <p14:creationId xmlns:p14="http://schemas.microsoft.com/office/powerpoint/2010/main" val="19575876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the Build, Test, and Quality Control Processes</a:t>
            </a:r>
          </a:p>
        </p:txBody>
      </p:sp>
      <p:sp>
        <p:nvSpPr>
          <p:cNvPr id="106" name="Text Placeholder 18">
            <a:extLst>
              <a:ext uri="{FF2B5EF4-FFF2-40B4-BE49-F238E27FC236}">
                <a16:creationId xmlns:a16="http://schemas.microsoft.com/office/drawing/2014/main" id="{DBE697FE-575F-696B-6196-66DDC842B6D7}"/>
              </a:ext>
            </a:extLst>
          </p:cNvPr>
          <p:cNvSpPr txBox="1">
            <a:spLocks/>
          </p:cNvSpPr>
          <p:nvPr/>
        </p:nvSpPr>
        <p:spPr>
          <a:xfrm>
            <a:off x="584202" y="1594155"/>
            <a:ext cx="2475604"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Create a project plan for builds</a:t>
            </a:r>
          </a:p>
        </p:txBody>
      </p:sp>
      <p:sp>
        <p:nvSpPr>
          <p:cNvPr id="107" name="Text Placeholder 17">
            <a:extLst>
              <a:ext uri="{FF2B5EF4-FFF2-40B4-BE49-F238E27FC236}">
                <a16:creationId xmlns:a16="http://schemas.microsoft.com/office/drawing/2014/main" id="{504272D6-BB98-A508-861D-37D13B52BDF3}"/>
              </a:ext>
            </a:extLst>
          </p:cNvPr>
          <p:cNvSpPr txBox="1">
            <a:spLocks/>
          </p:cNvSpPr>
          <p:nvPr/>
        </p:nvSpPr>
        <p:spPr>
          <a:xfrm>
            <a:off x="585836" y="2512785"/>
            <a:ext cx="2474565" cy="206825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lvl="1" indent="-231775"/>
            <a:r>
              <a:rPr lang="en-US" sz="1600" dirty="0"/>
              <a:t>Select times and locations for builds</a:t>
            </a:r>
          </a:p>
          <a:p>
            <a:pPr marL="231775" lvl="1" indent="-231775"/>
            <a:r>
              <a:rPr lang="en-US" sz="1600" dirty="0"/>
              <a:t>Decide the order</a:t>
            </a:r>
            <a:br>
              <a:rPr lang="en-US" sz="1600" dirty="0"/>
            </a:br>
            <a:r>
              <a:rPr lang="en-US" sz="1600" dirty="0"/>
              <a:t>of builds</a:t>
            </a:r>
          </a:p>
          <a:p>
            <a:pPr marL="231775" lvl="1" indent="-231775"/>
            <a:r>
              <a:rPr lang="en-US" sz="1600" dirty="0"/>
              <a:t>Use Lifecycle Services</a:t>
            </a:r>
            <a:br>
              <a:rPr lang="en-US" sz="1600" dirty="0"/>
            </a:br>
            <a:r>
              <a:rPr lang="en-US" sz="1600" dirty="0"/>
              <a:t>to manage you build from environment</a:t>
            </a:r>
            <a:br>
              <a:rPr lang="en-US" sz="1600" dirty="0"/>
            </a:br>
            <a:r>
              <a:rPr lang="en-US" sz="1600" dirty="0"/>
              <a:t>to environment</a:t>
            </a:r>
          </a:p>
        </p:txBody>
      </p:sp>
      <p:sp>
        <p:nvSpPr>
          <p:cNvPr id="108" name="Text Placeholder 19">
            <a:extLst>
              <a:ext uri="{FF2B5EF4-FFF2-40B4-BE49-F238E27FC236}">
                <a16:creationId xmlns:a16="http://schemas.microsoft.com/office/drawing/2014/main" id="{E7987143-277F-B88C-5B9B-4CE718D5C730}"/>
              </a:ext>
            </a:extLst>
          </p:cNvPr>
          <p:cNvSpPr txBox="1">
            <a:spLocks/>
          </p:cNvSpPr>
          <p:nvPr/>
        </p:nvSpPr>
        <p:spPr>
          <a:xfrm>
            <a:off x="3429336" y="1594155"/>
            <a:ext cx="2475604"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Decide what environments are needed</a:t>
            </a:r>
          </a:p>
        </p:txBody>
      </p:sp>
      <p:sp>
        <p:nvSpPr>
          <p:cNvPr id="109" name="Text Placeholder 20">
            <a:extLst>
              <a:ext uri="{FF2B5EF4-FFF2-40B4-BE49-F238E27FC236}">
                <a16:creationId xmlns:a16="http://schemas.microsoft.com/office/drawing/2014/main" id="{A06B38F5-DAC0-527E-9C2E-D97E25DF7FAB}"/>
              </a:ext>
            </a:extLst>
          </p:cNvPr>
          <p:cNvSpPr txBox="1">
            <a:spLocks/>
          </p:cNvSpPr>
          <p:nvPr/>
        </p:nvSpPr>
        <p:spPr>
          <a:xfrm>
            <a:off x="3430970" y="2512785"/>
            <a:ext cx="2474565" cy="242117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800"/>
              </a:spcAft>
            </a:pPr>
            <a:r>
              <a:rPr lang="en-US" dirty="0"/>
              <a:t>Consider the environment’s purpose.</a:t>
            </a:r>
          </a:p>
          <a:p>
            <a:pPr marL="231775" indent="-231775">
              <a:spcBef>
                <a:spcPts val="0"/>
              </a:spcBef>
              <a:spcAft>
                <a:spcPts val="800"/>
              </a:spcAft>
            </a:pPr>
            <a:r>
              <a:rPr lang="en-US" dirty="0"/>
              <a:t>Consider the environment topology and tier.</a:t>
            </a:r>
          </a:p>
          <a:p>
            <a:pPr marL="231775" indent="-231775">
              <a:spcBef>
                <a:spcPts val="0"/>
              </a:spcBef>
              <a:spcAft>
                <a:spcPts val="800"/>
              </a:spcAft>
            </a:pPr>
            <a:r>
              <a:rPr lang="en-US" dirty="0"/>
              <a:t>Standard cloud offer includes a Tier-1, a Tier-2, and a production environment</a:t>
            </a:r>
          </a:p>
        </p:txBody>
      </p:sp>
      <p:sp>
        <p:nvSpPr>
          <p:cNvPr id="110" name="Text Placeholder 21">
            <a:extLst>
              <a:ext uri="{FF2B5EF4-FFF2-40B4-BE49-F238E27FC236}">
                <a16:creationId xmlns:a16="http://schemas.microsoft.com/office/drawing/2014/main" id="{9D52295F-A677-2CF7-9D69-483F235C1067}"/>
              </a:ext>
            </a:extLst>
          </p:cNvPr>
          <p:cNvSpPr txBox="1">
            <a:spLocks/>
          </p:cNvSpPr>
          <p:nvPr/>
        </p:nvSpPr>
        <p:spPr>
          <a:xfrm>
            <a:off x="6274469" y="1594155"/>
            <a:ext cx="2475604"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Plan for how much testing is required</a:t>
            </a:r>
          </a:p>
        </p:txBody>
      </p:sp>
      <p:sp>
        <p:nvSpPr>
          <p:cNvPr id="111" name="Text Placeholder 22">
            <a:extLst>
              <a:ext uri="{FF2B5EF4-FFF2-40B4-BE49-F238E27FC236}">
                <a16:creationId xmlns:a16="http://schemas.microsoft.com/office/drawing/2014/main" id="{0B9F102F-6954-6F83-7314-9A70A55A5D06}"/>
              </a:ext>
            </a:extLst>
          </p:cNvPr>
          <p:cNvSpPr txBox="1">
            <a:spLocks/>
          </p:cNvSpPr>
          <p:nvPr/>
        </p:nvSpPr>
        <p:spPr>
          <a:xfrm>
            <a:off x="6276103" y="2512785"/>
            <a:ext cx="2474565" cy="26673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800"/>
              </a:spcAft>
            </a:pPr>
            <a:r>
              <a:rPr lang="en-US" dirty="0"/>
              <a:t>Use unit tests, regression tests, and performance testing.</a:t>
            </a:r>
          </a:p>
          <a:p>
            <a:pPr marL="231775" indent="-231775">
              <a:spcBef>
                <a:spcPts val="0"/>
              </a:spcBef>
              <a:spcAft>
                <a:spcPts val="800"/>
              </a:spcAft>
            </a:pPr>
            <a:r>
              <a:rPr lang="en-US" dirty="0"/>
              <a:t>Use Task recorder tool to document the steps of a process that a user takes.</a:t>
            </a:r>
          </a:p>
          <a:p>
            <a:pPr marL="231775" indent="-231775">
              <a:spcBef>
                <a:spcPts val="0"/>
              </a:spcBef>
              <a:spcAft>
                <a:spcPts val="800"/>
              </a:spcAft>
            </a:pPr>
            <a:r>
              <a:rPr lang="en-US" dirty="0"/>
              <a:t>Use Azure DevOps to track updates, testing documents, and other notes.</a:t>
            </a:r>
          </a:p>
        </p:txBody>
      </p:sp>
      <p:sp>
        <p:nvSpPr>
          <p:cNvPr id="112" name="Text Placeholder 21">
            <a:extLst>
              <a:ext uri="{FF2B5EF4-FFF2-40B4-BE49-F238E27FC236}">
                <a16:creationId xmlns:a16="http://schemas.microsoft.com/office/drawing/2014/main" id="{25DEC003-3489-AF86-EEC9-CF6D1A30ED3C}"/>
              </a:ext>
            </a:extLst>
          </p:cNvPr>
          <p:cNvSpPr txBox="1">
            <a:spLocks/>
          </p:cNvSpPr>
          <p:nvPr/>
        </p:nvSpPr>
        <p:spPr>
          <a:xfrm>
            <a:off x="9119603" y="1594155"/>
            <a:ext cx="2475604"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Source control and quality control for developers</a:t>
            </a:r>
          </a:p>
        </p:txBody>
      </p:sp>
      <p:sp>
        <p:nvSpPr>
          <p:cNvPr id="113" name="Text Placeholder 22">
            <a:extLst>
              <a:ext uri="{FF2B5EF4-FFF2-40B4-BE49-F238E27FC236}">
                <a16:creationId xmlns:a16="http://schemas.microsoft.com/office/drawing/2014/main" id="{A6B0A5C5-BFDD-D5B3-FCFE-D312BBD11DE2}"/>
              </a:ext>
            </a:extLst>
          </p:cNvPr>
          <p:cNvSpPr txBox="1">
            <a:spLocks/>
          </p:cNvSpPr>
          <p:nvPr/>
        </p:nvSpPr>
        <p:spPr>
          <a:xfrm>
            <a:off x="9121237" y="2512785"/>
            <a:ext cx="2474565" cy="242117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800"/>
              </a:spcAft>
            </a:pPr>
            <a:r>
              <a:rPr lang="en-US" dirty="0"/>
              <a:t>Use Azure DevOps project for source control.</a:t>
            </a:r>
          </a:p>
          <a:p>
            <a:pPr marL="231775" indent="-231775">
              <a:spcBef>
                <a:spcPts val="0"/>
              </a:spcBef>
              <a:spcAft>
                <a:spcPts val="800"/>
              </a:spcAft>
            </a:pPr>
            <a:r>
              <a:rPr lang="en-US" dirty="0"/>
              <a:t>Version control lets you see what previous changes were made. </a:t>
            </a:r>
          </a:p>
          <a:p>
            <a:pPr marL="231775" indent="-231775">
              <a:spcBef>
                <a:spcPts val="0"/>
              </a:spcBef>
              <a:spcAft>
                <a:spcPts val="800"/>
              </a:spcAft>
            </a:pPr>
            <a:r>
              <a:rPr lang="en-US" dirty="0"/>
              <a:t>Follow the Microsoft Dynamics X++ best practices.</a:t>
            </a:r>
          </a:p>
        </p:txBody>
      </p:sp>
    </p:spTree>
    <p:extLst>
      <p:ext uri="{BB962C8B-B14F-4D97-AF65-F5344CB8AC3E}">
        <p14:creationId xmlns:p14="http://schemas.microsoft.com/office/powerpoint/2010/main" val="37405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Plan the Release, Change, and Risk Management Processes</a:t>
            </a:r>
          </a:p>
        </p:txBody>
      </p:sp>
      <p:sp>
        <p:nvSpPr>
          <p:cNvPr id="9" name="Text Placeholder 8">
            <a:extLst>
              <a:ext uri="{FF2B5EF4-FFF2-40B4-BE49-F238E27FC236}">
                <a16:creationId xmlns:a16="http://schemas.microsoft.com/office/drawing/2014/main" id="{C6495D22-D145-A48E-B2DC-6DDDB67D5A3B}"/>
              </a:ext>
            </a:extLst>
          </p:cNvPr>
          <p:cNvSpPr>
            <a:spLocks noGrp="1"/>
          </p:cNvSpPr>
          <p:nvPr>
            <p:ph type="body" sz="quarter" idx="16"/>
          </p:nvPr>
        </p:nvSpPr>
        <p:spPr/>
        <p:txBody>
          <a:bodyPr/>
          <a:lstStyle/>
          <a:p>
            <a:r>
              <a:rPr lang="en-IN" dirty="0"/>
              <a:t>This unit mainly introduces:</a:t>
            </a:r>
          </a:p>
        </p:txBody>
      </p:sp>
      <p:sp>
        <p:nvSpPr>
          <p:cNvPr id="8" name="Text Placeholder 7">
            <a:extLst>
              <a:ext uri="{FF2B5EF4-FFF2-40B4-BE49-F238E27FC236}">
                <a16:creationId xmlns:a16="http://schemas.microsoft.com/office/drawing/2014/main" id="{68E7D50A-0CE4-277B-9B7B-6363C6528C52}"/>
              </a:ext>
            </a:extLst>
          </p:cNvPr>
          <p:cNvSpPr>
            <a:spLocks noGrp="1"/>
          </p:cNvSpPr>
          <p:nvPr>
            <p:ph type="body" sz="quarter" idx="15"/>
          </p:nvPr>
        </p:nvSpPr>
        <p:spPr>
          <a:xfrm>
            <a:off x="586390" y="2085764"/>
            <a:ext cx="5217510" cy="3867725"/>
          </a:xfrm>
        </p:spPr>
        <p:txBody>
          <a:bodyPr/>
          <a:lstStyle/>
          <a:p>
            <a:pPr marL="231775" indent="-231775">
              <a:spcBef>
                <a:spcPts val="400"/>
              </a:spcBef>
              <a:spcAft>
                <a:spcPts val="1200"/>
              </a:spcAft>
            </a:pPr>
            <a:r>
              <a:rPr lang="en-US" sz="1800" dirty="0"/>
              <a:t>Microsoft releases regular updates to finance and operations apps. </a:t>
            </a:r>
          </a:p>
          <a:p>
            <a:pPr marL="231775" indent="-231775">
              <a:spcBef>
                <a:spcPts val="400"/>
              </a:spcBef>
              <a:spcAft>
                <a:spcPts val="1200"/>
              </a:spcAft>
            </a:pPr>
            <a:r>
              <a:rPr lang="en-US" sz="1800" dirty="0"/>
              <a:t>Releases are classified as upgrades and updates.</a:t>
            </a:r>
          </a:p>
          <a:p>
            <a:pPr marL="231775" indent="-231775">
              <a:spcBef>
                <a:spcPts val="400"/>
              </a:spcBef>
              <a:spcAft>
                <a:spcPts val="1200"/>
              </a:spcAft>
            </a:pPr>
            <a:r>
              <a:rPr lang="en-US" sz="1800" dirty="0"/>
              <a:t>Before deploying any of the releases in your environment, consider reading the </a:t>
            </a:r>
            <a:r>
              <a:rPr lang="en-US" sz="1800" dirty="0">
                <a:latin typeface="Segoe UI" panose="020B0502040204020203" pitchFamily="34" charset="0"/>
                <a:hlinkClick r:id="rId3"/>
              </a:rPr>
              <a:t>Dynamics 365 and Microsoft Power Platform Release Plans</a:t>
            </a:r>
            <a:r>
              <a:rPr lang="en-US" sz="1800" dirty="0">
                <a:solidFill>
                  <a:srgbClr val="161616"/>
                </a:solidFill>
                <a:latin typeface="Segoe UI" panose="020B0502040204020203" pitchFamily="34" charset="0"/>
              </a:rPr>
              <a:t> </a:t>
            </a:r>
            <a:r>
              <a:rPr lang="en-US" sz="1800" dirty="0"/>
              <a:t>to discover what new updates are being added. </a:t>
            </a:r>
          </a:p>
          <a:p>
            <a:pPr marL="231775" indent="-231775">
              <a:spcBef>
                <a:spcPts val="400"/>
              </a:spcBef>
              <a:spcAft>
                <a:spcPts val="1200"/>
              </a:spcAft>
            </a:pPr>
            <a:r>
              <a:rPr lang="en-US" sz="1800" dirty="0"/>
              <a:t>You will need to know which version that you want to select for upgrade.</a:t>
            </a:r>
          </a:p>
          <a:p>
            <a:pPr marL="231775" indent="-231775">
              <a:spcBef>
                <a:spcPts val="400"/>
              </a:spcBef>
              <a:spcAft>
                <a:spcPts val="1200"/>
              </a:spcAft>
            </a:pPr>
            <a:r>
              <a:rPr lang="en-US" sz="1800" dirty="0"/>
              <a:t>You might run into compatibility issues if the release extends an enumeration. </a:t>
            </a:r>
          </a:p>
        </p:txBody>
      </p:sp>
      <p:sp>
        <p:nvSpPr>
          <p:cNvPr id="10" name="Text Placeholder 9">
            <a:extLst>
              <a:ext uri="{FF2B5EF4-FFF2-40B4-BE49-F238E27FC236}">
                <a16:creationId xmlns:a16="http://schemas.microsoft.com/office/drawing/2014/main" id="{FFA58D85-79FF-FE44-53EC-8E393E5633EA}"/>
              </a:ext>
            </a:extLst>
          </p:cNvPr>
          <p:cNvSpPr>
            <a:spLocks noGrp="1"/>
          </p:cNvSpPr>
          <p:nvPr>
            <p:ph type="body" sz="quarter" idx="19"/>
          </p:nvPr>
        </p:nvSpPr>
        <p:spPr/>
        <p:txBody>
          <a:bodyPr/>
          <a:lstStyle/>
          <a:p>
            <a:r>
              <a:rPr lang="en-IN" dirty="0"/>
              <a:t>Identify risk:</a:t>
            </a:r>
          </a:p>
        </p:txBody>
      </p:sp>
      <p:sp>
        <p:nvSpPr>
          <p:cNvPr id="11" name="Text Placeholder 10">
            <a:extLst>
              <a:ext uri="{FF2B5EF4-FFF2-40B4-BE49-F238E27FC236}">
                <a16:creationId xmlns:a16="http://schemas.microsoft.com/office/drawing/2014/main" id="{B0101907-4485-76A5-1296-C03A46B8513E}"/>
              </a:ext>
            </a:extLst>
          </p:cNvPr>
          <p:cNvSpPr>
            <a:spLocks noGrp="1"/>
          </p:cNvSpPr>
          <p:nvPr>
            <p:ph type="body" sz="quarter" idx="20"/>
          </p:nvPr>
        </p:nvSpPr>
        <p:spPr>
          <a:xfrm>
            <a:off x="6253664" y="2085764"/>
            <a:ext cx="5187106" cy="3282950"/>
          </a:xfrm>
        </p:spPr>
        <p:txBody>
          <a:bodyPr/>
          <a:lstStyle/>
          <a:p>
            <a:pPr marL="0" indent="0">
              <a:spcBef>
                <a:spcPts val="400"/>
              </a:spcBef>
              <a:spcAft>
                <a:spcPts val="1200"/>
              </a:spcAft>
              <a:buNone/>
            </a:pPr>
            <a:r>
              <a:rPr lang="en-US" sz="1800" dirty="0"/>
              <a:t>Applying some risk management skills might help reduce these risks:</a:t>
            </a:r>
          </a:p>
          <a:p>
            <a:pPr marL="347663" indent="-231775">
              <a:spcBef>
                <a:spcPts val="0"/>
              </a:spcBef>
              <a:spcAft>
                <a:spcPts val="1200"/>
              </a:spcAft>
            </a:pPr>
            <a:r>
              <a:rPr lang="en-US" dirty="0"/>
              <a:t>Identify any potential threats.</a:t>
            </a:r>
          </a:p>
          <a:p>
            <a:pPr marL="347663" indent="-231775">
              <a:spcBef>
                <a:spcPts val="0"/>
              </a:spcBef>
              <a:spcAft>
                <a:spcPts val="1200"/>
              </a:spcAft>
            </a:pPr>
            <a:r>
              <a:rPr lang="en-US" dirty="0"/>
              <a:t>Assess what areas are vulnerable to those threats.</a:t>
            </a:r>
          </a:p>
          <a:p>
            <a:pPr marL="347663" indent="-231775">
              <a:spcBef>
                <a:spcPts val="0"/>
              </a:spcBef>
              <a:spcAft>
                <a:spcPts val="1200"/>
              </a:spcAft>
            </a:pPr>
            <a:r>
              <a:rPr lang="en-US" dirty="0"/>
              <a:t>Determine the likelihood, or risk, of areas that are being affected.</a:t>
            </a:r>
          </a:p>
          <a:p>
            <a:pPr marL="347663" indent="-231775">
              <a:spcBef>
                <a:spcPts val="0"/>
              </a:spcBef>
              <a:spcAft>
                <a:spcPts val="1200"/>
              </a:spcAft>
            </a:pPr>
            <a:r>
              <a:rPr lang="en-US" dirty="0"/>
              <a:t>Identify ways to reduce the risk.</a:t>
            </a:r>
          </a:p>
          <a:p>
            <a:pPr marL="347663" indent="-231775">
              <a:spcBef>
                <a:spcPts val="0"/>
              </a:spcBef>
              <a:spcAft>
                <a:spcPts val="1200"/>
              </a:spcAft>
            </a:pPr>
            <a:r>
              <a:rPr lang="en-US" dirty="0"/>
              <a:t>Prioritize the risk reduction plans.</a:t>
            </a:r>
          </a:p>
          <a:p>
            <a:pPr marL="0" indent="0">
              <a:spcBef>
                <a:spcPts val="400"/>
              </a:spcBef>
              <a:spcAft>
                <a:spcPts val="1200"/>
              </a:spcAft>
              <a:buNone/>
            </a:pPr>
            <a:endParaRPr lang="en-US" sz="1800" dirty="0"/>
          </a:p>
        </p:txBody>
      </p:sp>
    </p:spTree>
    <p:extLst>
      <p:ext uri="{BB962C8B-B14F-4D97-AF65-F5344CB8AC3E}">
        <p14:creationId xmlns:p14="http://schemas.microsoft.com/office/powerpoint/2010/main" val="22182598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        </a:t>
            </a:r>
          </a:p>
        </p:txBody>
      </p:sp>
      <p:sp>
        <p:nvSpPr>
          <p:cNvPr id="11" name="Oval 10">
            <a:extLst>
              <a:ext uri="{FF2B5EF4-FFF2-40B4-BE49-F238E27FC236}">
                <a16:creationId xmlns:a16="http://schemas.microsoft.com/office/drawing/2014/main" id="{4A435F48-693A-9A0C-844E-0EEB0249914D}"/>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6" name="Text Placeholder 5">
            <a:extLst>
              <a:ext uri="{FF2B5EF4-FFF2-40B4-BE49-F238E27FC236}">
                <a16:creationId xmlns:a16="http://schemas.microsoft.com/office/drawing/2014/main" id="{D5707E22-74F7-8DC2-BF20-78B1D204A65A}"/>
              </a:ext>
            </a:extLst>
          </p:cNvPr>
          <p:cNvSpPr>
            <a:spLocks noGrp="1"/>
          </p:cNvSpPr>
          <p:nvPr>
            <p:ph type="body" sz="quarter" idx="17"/>
          </p:nvPr>
        </p:nvSpPr>
        <p:spPr>
          <a:xfrm>
            <a:off x="1235075" y="1495068"/>
            <a:ext cx="8778782" cy="830997"/>
          </a:xfrm>
        </p:spPr>
        <p:txBody>
          <a:bodyPr/>
          <a:lstStyle/>
          <a:p>
            <a:r>
              <a:rPr lang="en-US" sz="1800" dirty="0"/>
              <a:t>You are working on a project that has undefined requirements and new requirements are expected to occur during the project. What methodology would best suit this type of project?</a:t>
            </a:r>
          </a:p>
        </p:txBody>
      </p:sp>
      <p:sp>
        <p:nvSpPr>
          <p:cNvPr id="12" name="Oval 11">
            <a:extLst>
              <a:ext uri="{FF2B5EF4-FFF2-40B4-BE49-F238E27FC236}">
                <a16:creationId xmlns:a16="http://schemas.microsoft.com/office/drawing/2014/main" id="{2D4916ED-EBE9-950E-CA7B-CFEC27A0452F}"/>
              </a:ext>
            </a:extLst>
          </p:cNvPr>
          <p:cNvSpPr>
            <a:spLocks/>
          </p:cNvSpPr>
          <p:nvPr/>
        </p:nvSpPr>
        <p:spPr bwMode="auto">
          <a:xfrm>
            <a:off x="718278" y="3656077"/>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9" name="Text Placeholder 8">
            <a:extLst>
              <a:ext uri="{FF2B5EF4-FFF2-40B4-BE49-F238E27FC236}">
                <a16:creationId xmlns:a16="http://schemas.microsoft.com/office/drawing/2014/main" id="{85B4EB01-0B42-6F4D-01D2-F738BDC2E4A6}"/>
              </a:ext>
            </a:extLst>
          </p:cNvPr>
          <p:cNvSpPr>
            <a:spLocks noGrp="1"/>
          </p:cNvSpPr>
          <p:nvPr>
            <p:ph type="body" sz="quarter" idx="22"/>
          </p:nvPr>
        </p:nvSpPr>
        <p:spPr>
          <a:xfrm>
            <a:off x="1235075" y="3656077"/>
            <a:ext cx="8778782" cy="830997"/>
          </a:xfrm>
        </p:spPr>
        <p:txBody>
          <a:bodyPr/>
          <a:lstStyle/>
          <a:p>
            <a:r>
              <a:rPr lang="en-US" sz="1800" dirty="0"/>
              <a:t>A new developer is joining the project team. You, as the project manager, must request a new environment for the developer to use. What kind of environment should you request?</a:t>
            </a:r>
          </a:p>
        </p:txBody>
      </p:sp>
    </p:spTree>
    <p:extLst>
      <p:ext uri="{BB962C8B-B14F-4D97-AF65-F5344CB8AC3E}">
        <p14:creationId xmlns:p14="http://schemas.microsoft.com/office/powerpoint/2010/main" val="368997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bldP spid="12" grpId="0" animBg="1"/>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2" name="Text Placeholder 1">
            <a:extLst>
              <a:ext uri="{FF2B5EF4-FFF2-40B4-BE49-F238E27FC236}">
                <a16:creationId xmlns:a16="http://schemas.microsoft.com/office/drawing/2014/main" id="{398DCBC3-E988-0612-08C4-6DC777B7C1DB}"/>
              </a:ext>
            </a:extLst>
          </p:cNvPr>
          <p:cNvSpPr>
            <a:spLocks noGrp="1"/>
          </p:cNvSpPr>
          <p:nvPr>
            <p:ph type="body" sz="quarter" idx="17"/>
          </p:nvPr>
        </p:nvSpPr>
        <p:spPr>
          <a:xfrm>
            <a:off x="4356038" y="1926472"/>
            <a:ext cx="7244673" cy="307777"/>
          </a:xfrm>
        </p:spPr>
        <p:txBody>
          <a:bodyPr/>
          <a:lstStyle/>
          <a:p>
            <a:r>
              <a:rPr lang="en-US" sz="2000" dirty="0"/>
              <a:t>In this module, you learned: </a:t>
            </a:r>
          </a:p>
        </p:txBody>
      </p:sp>
      <p:sp>
        <p:nvSpPr>
          <p:cNvPr id="5" name="Text Placeholder 4">
            <a:extLst>
              <a:ext uri="{FF2B5EF4-FFF2-40B4-BE49-F238E27FC236}">
                <a16:creationId xmlns:a16="http://schemas.microsoft.com/office/drawing/2014/main" id="{59189797-37CD-B0FA-BE31-AB773452D3B1}"/>
              </a:ext>
            </a:extLst>
          </p:cNvPr>
          <p:cNvSpPr>
            <a:spLocks noGrp="1"/>
          </p:cNvSpPr>
          <p:nvPr>
            <p:ph type="body" sz="quarter" idx="35"/>
          </p:nvPr>
        </p:nvSpPr>
        <p:spPr>
          <a:xfrm>
            <a:off x="4357688" y="2578100"/>
            <a:ext cx="7242175" cy="1538883"/>
          </a:xfrm>
        </p:spPr>
        <p:txBody>
          <a:bodyPr/>
          <a:lstStyle/>
          <a:p>
            <a:pPr>
              <a:spcBef>
                <a:spcPts val="600"/>
              </a:spcBef>
              <a:spcAft>
                <a:spcPts val="600"/>
              </a:spcAft>
            </a:pPr>
            <a:r>
              <a:rPr lang="en-US" dirty="0"/>
              <a:t>Implementing the correct Application Lifecycle Management (ALM) methodology will prepare you for the development process.</a:t>
            </a:r>
          </a:p>
          <a:p>
            <a:pPr>
              <a:spcBef>
                <a:spcPts val="600"/>
              </a:spcBef>
              <a:spcAft>
                <a:spcPts val="600"/>
              </a:spcAft>
            </a:pPr>
            <a:r>
              <a:rPr lang="en-US" dirty="0"/>
              <a:t>Whether you choose the Waterfall, Agile, or Spiral methodology, your finance and operations apps implementation experience will be improved by using ALM.</a:t>
            </a:r>
          </a:p>
        </p:txBody>
      </p:sp>
    </p:spTree>
    <p:extLst>
      <p:ext uri="{BB962C8B-B14F-4D97-AF65-F5344CB8AC3E}">
        <p14:creationId xmlns:p14="http://schemas.microsoft.com/office/powerpoint/2010/main" val="23335342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153504"/>
            <a:ext cx="6345239" cy="1846659"/>
          </a:xfrm>
        </p:spPr>
        <p:txBody>
          <a:bodyPr/>
          <a:lstStyle/>
          <a:p>
            <a:r>
              <a:rPr lang="en-US" dirty="0"/>
              <a:t>Module 6: Build Extended Data Types and Enumerations</a:t>
            </a:r>
          </a:p>
        </p:txBody>
      </p:sp>
      <p:graphicFrame>
        <p:nvGraphicFramePr>
          <p:cNvPr id="2" name="Diagram 1">
            <a:extLst>
              <a:ext uri="{FF2B5EF4-FFF2-40B4-BE49-F238E27FC236}">
                <a16:creationId xmlns:a16="http://schemas.microsoft.com/office/drawing/2014/main" id="{6A2F9D7E-5FD8-05C2-9492-37B7CBBA7C4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930455745"/>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9CDE6B88-4088-E55F-827E-F9D129ACC70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893741766"/>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1608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a:t>
            </a:r>
          </a:p>
        </p:txBody>
      </p:sp>
      <p:sp>
        <p:nvSpPr>
          <p:cNvPr id="3" name="TextBox 2">
            <a:extLst>
              <a:ext uri="{FF2B5EF4-FFF2-40B4-BE49-F238E27FC236}">
                <a16:creationId xmlns:a16="http://schemas.microsoft.com/office/drawing/2014/main" id="{28C3672B-EAC2-2B9C-6AEC-F810DEF86D0C}"/>
              </a:ext>
            </a:extLst>
          </p:cNvPr>
          <p:cNvSpPr txBox="1"/>
          <p:nvPr/>
        </p:nvSpPr>
        <p:spPr>
          <a:xfrm>
            <a:off x="588963" y="1293313"/>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you’ll learn:</a:t>
            </a:r>
          </a:p>
        </p:txBody>
      </p:sp>
      <p:sp>
        <p:nvSpPr>
          <p:cNvPr id="4" name="Oval 3">
            <a:extLst>
              <a:ext uri="{FF2B5EF4-FFF2-40B4-BE49-F238E27FC236}">
                <a16:creationId xmlns:a16="http://schemas.microsoft.com/office/drawing/2014/main" id="{B4A5C7CB-8934-8D7E-584B-06D5581C3DD3}"/>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0F19CFB0-F256-3A49-B92B-40B5DB6C8C45}"/>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When to use base </a:t>
            </a:r>
            <a:r>
              <a:rPr lang="en-US" sz="1800" dirty="0" err="1"/>
              <a:t>enums</a:t>
            </a:r>
            <a:r>
              <a:rPr lang="en-US" sz="1800" dirty="0"/>
              <a:t> and EDTs and about the benefits of using each type.</a:t>
            </a:r>
          </a:p>
        </p:txBody>
      </p:sp>
    </p:spTree>
    <p:extLst>
      <p:ext uri="{BB962C8B-B14F-4D97-AF65-F5344CB8AC3E}">
        <p14:creationId xmlns:p14="http://schemas.microsoft.com/office/powerpoint/2010/main" val="23679805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Extended Data Types and Element Properties</a:t>
            </a:r>
          </a:p>
        </p:txBody>
      </p:sp>
      <p:sp>
        <p:nvSpPr>
          <p:cNvPr id="9" name="Text Placeholder 8">
            <a:extLst>
              <a:ext uri="{FF2B5EF4-FFF2-40B4-BE49-F238E27FC236}">
                <a16:creationId xmlns:a16="http://schemas.microsoft.com/office/drawing/2014/main" id="{00C654ED-CC19-441A-F34D-AA04E41E2FC1}"/>
              </a:ext>
            </a:extLst>
          </p:cNvPr>
          <p:cNvSpPr>
            <a:spLocks noGrp="1"/>
          </p:cNvSpPr>
          <p:nvPr>
            <p:ph type="body" sz="quarter" idx="16"/>
          </p:nvPr>
        </p:nvSpPr>
        <p:spPr>
          <a:xfrm>
            <a:off x="584200" y="1594155"/>
            <a:ext cx="5219700" cy="553998"/>
          </a:xfrm>
        </p:spPr>
        <p:txBody>
          <a:bodyPr/>
          <a:lstStyle/>
          <a:p>
            <a:r>
              <a:rPr lang="en-US" sz="1800" dirty="0"/>
              <a:t>The following primitive data types exist in the AOT and can be created in Visual Studio:</a:t>
            </a:r>
          </a:p>
        </p:txBody>
      </p:sp>
      <p:sp>
        <p:nvSpPr>
          <p:cNvPr id="8" name="Text Placeholder 7">
            <a:extLst>
              <a:ext uri="{FF2B5EF4-FFF2-40B4-BE49-F238E27FC236}">
                <a16:creationId xmlns:a16="http://schemas.microsoft.com/office/drawing/2014/main" id="{65C95AC3-C006-88DC-55C9-1E4692EA296B}"/>
              </a:ext>
            </a:extLst>
          </p:cNvPr>
          <p:cNvSpPr>
            <a:spLocks noGrp="1"/>
          </p:cNvSpPr>
          <p:nvPr>
            <p:ph type="body" sz="quarter" idx="15"/>
          </p:nvPr>
        </p:nvSpPr>
        <p:spPr>
          <a:xfrm>
            <a:off x="586390" y="2365164"/>
            <a:ext cx="5217510" cy="3447098"/>
          </a:xfrm>
        </p:spPr>
        <p:txBody>
          <a:bodyPr/>
          <a:lstStyle/>
          <a:p>
            <a:pPr marL="228600" indent="-228600">
              <a:spcBef>
                <a:spcPts val="0"/>
              </a:spcBef>
              <a:spcAft>
                <a:spcPts val="1200"/>
              </a:spcAft>
              <a:tabLst>
                <a:tab pos="1828800" algn="l"/>
              </a:tabLst>
            </a:pPr>
            <a:r>
              <a:rPr lang="en-US" dirty="0"/>
              <a:t>Booleans</a:t>
            </a:r>
          </a:p>
          <a:p>
            <a:pPr marL="228600" indent="-228600">
              <a:spcBef>
                <a:spcPts val="0"/>
              </a:spcBef>
              <a:spcAft>
                <a:spcPts val="1200"/>
              </a:spcAft>
              <a:tabLst>
                <a:tab pos="1828800" algn="l"/>
              </a:tabLst>
            </a:pPr>
            <a:r>
              <a:rPr lang="en-US" dirty="0"/>
              <a:t>Dates</a:t>
            </a:r>
          </a:p>
          <a:p>
            <a:pPr marL="228600" indent="-228600">
              <a:spcBef>
                <a:spcPts val="0"/>
              </a:spcBef>
              <a:spcAft>
                <a:spcPts val="1200"/>
              </a:spcAft>
              <a:tabLst>
                <a:tab pos="1828800" algn="l"/>
              </a:tabLst>
            </a:pPr>
            <a:r>
              <a:rPr lang="en-US" dirty="0"/>
              <a:t>Enums</a:t>
            </a:r>
          </a:p>
          <a:p>
            <a:pPr marL="228600" indent="-228600">
              <a:spcBef>
                <a:spcPts val="0"/>
              </a:spcBef>
              <a:spcAft>
                <a:spcPts val="1200"/>
              </a:spcAft>
              <a:tabLst>
                <a:tab pos="1828800" algn="l"/>
              </a:tabLst>
            </a:pPr>
            <a:r>
              <a:rPr lang="en-US" dirty="0"/>
              <a:t>GUIDs</a:t>
            </a:r>
          </a:p>
          <a:p>
            <a:pPr marL="228600" indent="-228600">
              <a:spcBef>
                <a:spcPts val="0"/>
              </a:spcBef>
              <a:spcAft>
                <a:spcPts val="1200"/>
              </a:spcAft>
              <a:tabLst>
                <a:tab pos="1828800" algn="l"/>
              </a:tabLst>
            </a:pPr>
            <a:r>
              <a:rPr lang="en-US" dirty="0"/>
              <a:t>Integers</a:t>
            </a:r>
          </a:p>
          <a:p>
            <a:pPr marL="228600" indent="-228600">
              <a:spcBef>
                <a:spcPts val="0"/>
              </a:spcBef>
              <a:spcAft>
                <a:spcPts val="1200"/>
              </a:spcAft>
              <a:tabLst>
                <a:tab pos="1828800" algn="l"/>
              </a:tabLst>
            </a:pPr>
            <a:r>
              <a:rPr lang="en-US" dirty="0"/>
              <a:t>Real</a:t>
            </a:r>
          </a:p>
          <a:p>
            <a:pPr marL="228600" indent="-228600">
              <a:spcBef>
                <a:spcPts val="0"/>
              </a:spcBef>
              <a:spcAft>
                <a:spcPts val="1200"/>
              </a:spcAft>
              <a:tabLst>
                <a:tab pos="1828800" algn="l"/>
              </a:tabLst>
            </a:pPr>
            <a:r>
              <a:rPr lang="en-US" dirty="0"/>
              <a:t>String</a:t>
            </a:r>
          </a:p>
          <a:p>
            <a:pPr marL="228600" indent="-228600">
              <a:spcBef>
                <a:spcPts val="0"/>
              </a:spcBef>
              <a:spcAft>
                <a:spcPts val="1200"/>
              </a:spcAft>
              <a:tabLst>
                <a:tab pos="1828800" algn="l"/>
              </a:tabLst>
            </a:pPr>
            <a:r>
              <a:rPr lang="en-US" dirty="0" err="1"/>
              <a:t>TimeofDay</a:t>
            </a:r>
            <a:endParaRPr lang="en-US" dirty="0"/>
          </a:p>
          <a:p>
            <a:pPr marL="228600" indent="-228600">
              <a:spcBef>
                <a:spcPts val="0"/>
              </a:spcBef>
              <a:spcAft>
                <a:spcPts val="1200"/>
              </a:spcAft>
              <a:tabLst>
                <a:tab pos="1828800" algn="l"/>
              </a:tabLst>
            </a:pPr>
            <a:r>
              <a:rPr lang="en-US" dirty="0" err="1"/>
              <a:t>UTCDateTime</a:t>
            </a:r>
            <a:endParaRPr lang="en-IN" dirty="0"/>
          </a:p>
        </p:txBody>
      </p:sp>
      <p:sp>
        <p:nvSpPr>
          <p:cNvPr id="10" name="Text Placeholder 9">
            <a:extLst>
              <a:ext uri="{FF2B5EF4-FFF2-40B4-BE49-F238E27FC236}">
                <a16:creationId xmlns:a16="http://schemas.microsoft.com/office/drawing/2014/main" id="{01C105AE-9C20-D9C7-7796-7976BA1BAB78}"/>
              </a:ext>
            </a:extLst>
          </p:cNvPr>
          <p:cNvSpPr>
            <a:spLocks noGrp="1"/>
          </p:cNvSpPr>
          <p:nvPr>
            <p:ph type="body" sz="quarter" idx="19"/>
          </p:nvPr>
        </p:nvSpPr>
        <p:spPr>
          <a:xfrm>
            <a:off x="6244220" y="1594155"/>
            <a:ext cx="5219700" cy="276999"/>
          </a:xfrm>
        </p:spPr>
        <p:txBody>
          <a:bodyPr/>
          <a:lstStyle/>
          <a:p>
            <a:r>
              <a:rPr lang="en-IN" sz="1800" dirty="0"/>
              <a:t>Benefits of using EDTs:</a:t>
            </a:r>
          </a:p>
        </p:txBody>
      </p:sp>
      <p:sp>
        <p:nvSpPr>
          <p:cNvPr id="11" name="Text Placeholder 10">
            <a:extLst>
              <a:ext uri="{FF2B5EF4-FFF2-40B4-BE49-F238E27FC236}">
                <a16:creationId xmlns:a16="http://schemas.microsoft.com/office/drawing/2014/main" id="{84E42C10-F80D-49AA-CB7D-5CA093CE4735}"/>
              </a:ext>
            </a:extLst>
          </p:cNvPr>
          <p:cNvSpPr>
            <a:spLocks noGrp="1"/>
          </p:cNvSpPr>
          <p:nvPr>
            <p:ph type="body" sz="quarter" idx="20"/>
          </p:nvPr>
        </p:nvSpPr>
        <p:spPr>
          <a:xfrm>
            <a:off x="6253664" y="2365164"/>
            <a:ext cx="5187106" cy="3570208"/>
          </a:xfrm>
        </p:spPr>
        <p:txBody>
          <a:bodyPr/>
          <a:lstStyle/>
          <a:p>
            <a:pPr marL="228600" indent="-228600">
              <a:spcBef>
                <a:spcPts val="0"/>
              </a:spcBef>
              <a:spcAft>
                <a:spcPts val="1200"/>
              </a:spcAft>
              <a:tabLst>
                <a:tab pos="1828800" algn="l"/>
              </a:tabLst>
            </a:pPr>
            <a:r>
              <a:rPr lang="en-US" dirty="0"/>
              <a:t>Code is easier to read when you are using EDTs because the variables are named in a meaningful way. </a:t>
            </a:r>
          </a:p>
          <a:p>
            <a:pPr marL="228600" indent="-228600">
              <a:spcBef>
                <a:spcPts val="0"/>
              </a:spcBef>
              <a:spcAft>
                <a:spcPts val="1200"/>
              </a:spcAft>
              <a:tabLst>
                <a:tab pos="1828800" algn="l"/>
              </a:tabLst>
            </a:pPr>
            <a:r>
              <a:rPr lang="en-US" dirty="0"/>
              <a:t>The properties that you set for an EDT are used by all instances of that type, which reduces work and promotes consistency. </a:t>
            </a:r>
          </a:p>
          <a:p>
            <a:pPr marL="228600" indent="-228600">
              <a:spcBef>
                <a:spcPts val="0"/>
              </a:spcBef>
              <a:spcAft>
                <a:spcPts val="1200"/>
              </a:spcAft>
              <a:tabLst>
                <a:tab pos="1828800" algn="l"/>
              </a:tabLst>
            </a:pPr>
            <a:r>
              <a:rPr lang="en-US" dirty="0"/>
              <a:t>You can create hierarchies of EDTs, which inherit the properties that are appropriate from the parent and change the other properties.</a:t>
            </a:r>
          </a:p>
          <a:p>
            <a:pPr marL="228600" indent="-228600">
              <a:spcBef>
                <a:spcPts val="0"/>
              </a:spcBef>
              <a:spcAft>
                <a:spcPts val="1200"/>
              </a:spcAft>
              <a:tabLst>
                <a:tab pos="1828800" algn="l"/>
              </a:tabLst>
            </a:pPr>
            <a:r>
              <a:rPr lang="en-US" dirty="0"/>
              <a:t>Most fields in the tables of finance and operations apps are based on EDTs. </a:t>
            </a:r>
          </a:p>
          <a:p>
            <a:pPr marL="228600" indent="-228600">
              <a:spcBef>
                <a:spcPts val="0"/>
              </a:spcBef>
              <a:spcAft>
                <a:spcPts val="1200"/>
              </a:spcAft>
              <a:tabLst>
                <a:tab pos="1828800" algn="l"/>
              </a:tabLst>
            </a:pPr>
            <a:r>
              <a:rPr lang="en-US" dirty="0"/>
              <a:t>EDTs have various behaviors that you can use in your development.</a:t>
            </a:r>
          </a:p>
        </p:txBody>
      </p:sp>
    </p:spTree>
    <p:extLst>
      <p:ext uri="{BB962C8B-B14F-4D97-AF65-F5344CB8AC3E}">
        <p14:creationId xmlns:p14="http://schemas.microsoft.com/office/powerpoint/2010/main" val="1723442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Base Enums and Element Properties</a:t>
            </a:r>
          </a:p>
        </p:txBody>
      </p:sp>
      <p:pic>
        <p:nvPicPr>
          <p:cNvPr id="10" name="Picture 2" descr="Screenshot showing how to add a base enum to your project in the Solution Explorer window.">
            <a:extLst>
              <a:ext uri="{FF2B5EF4-FFF2-40B4-BE49-F238E27FC236}">
                <a16:creationId xmlns:a16="http://schemas.microsoft.com/office/drawing/2014/main" id="{4D4D13FC-1EA5-F515-A29E-FBAC13519EEF}"/>
              </a:ext>
            </a:extLst>
          </p:cNvPr>
          <p:cNvPicPr>
            <a:picLocks noChangeArrowheads="1"/>
          </p:cNvPicPr>
          <p:nvPr/>
        </p:nvPicPr>
        <p:blipFill rotWithShape="1">
          <a:blip r:embed="rId3">
            <a:extLst>
              <a:ext uri="{28A0092B-C50C-407E-A947-70E740481C1C}">
                <a14:useLocalDpi xmlns:a14="http://schemas.microsoft.com/office/drawing/2010/main" val="0"/>
              </a:ext>
            </a:extLst>
          </a:blip>
          <a:srcRect l="-17717" r="-17717"/>
          <a:stretch/>
        </p:blipFill>
        <p:spPr bwMode="auto">
          <a:xfrm>
            <a:off x="0" y="1152766"/>
            <a:ext cx="12192000" cy="320152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EAE38DCA-3C1D-A471-B976-5E1FF28062AD}"/>
              </a:ext>
            </a:extLst>
          </p:cNvPr>
          <p:cNvSpPr>
            <a:spLocks noGrp="1"/>
          </p:cNvSpPr>
          <p:nvPr>
            <p:ph type="body" sz="quarter" idx="15"/>
          </p:nvPr>
        </p:nvSpPr>
        <p:spPr>
          <a:xfrm>
            <a:off x="586390" y="4532567"/>
            <a:ext cx="5988582" cy="1795363"/>
          </a:xfrm>
        </p:spPr>
        <p:txBody>
          <a:bodyPr>
            <a:spAutoFit/>
          </a:bodyPr>
          <a:lstStyle/>
          <a:p>
            <a:pPr marL="0" indent="0">
              <a:spcBef>
                <a:spcPts val="600"/>
              </a:spcBef>
              <a:spcAft>
                <a:spcPts val="200"/>
              </a:spcAft>
              <a:buNone/>
            </a:pPr>
            <a:r>
              <a:rPr lang="en-US" dirty="0">
                <a:latin typeface="+mj-lt"/>
              </a:rPr>
              <a:t>Base </a:t>
            </a:r>
            <a:r>
              <a:rPr lang="en-US" dirty="0" err="1">
                <a:latin typeface="+mj-lt"/>
              </a:rPr>
              <a:t>enums</a:t>
            </a:r>
            <a:r>
              <a:rPr lang="en-US" dirty="0">
                <a:latin typeface="+mj-lt"/>
              </a:rPr>
              <a:t>:</a:t>
            </a:r>
          </a:p>
          <a:p>
            <a:pPr marL="231775" indent="-174625">
              <a:spcBef>
                <a:spcPts val="0"/>
              </a:spcBef>
              <a:spcAft>
                <a:spcPts val="600"/>
              </a:spcAft>
            </a:pPr>
            <a:r>
              <a:rPr lang="en-US" sz="1400" dirty="0"/>
              <a:t>A base </a:t>
            </a:r>
            <a:r>
              <a:rPr lang="en-US" sz="1400" dirty="0" err="1"/>
              <a:t>enum</a:t>
            </a:r>
            <a:r>
              <a:rPr lang="en-US" sz="1400" dirty="0"/>
              <a:t> is a list of literals with an assigned value.</a:t>
            </a:r>
          </a:p>
          <a:p>
            <a:pPr marL="231775" indent="-174625">
              <a:spcBef>
                <a:spcPts val="0"/>
              </a:spcBef>
              <a:spcAft>
                <a:spcPts val="600"/>
              </a:spcAft>
            </a:pPr>
            <a:r>
              <a:rPr lang="en-US" sz="1400" dirty="0"/>
              <a:t>Enums can be used as integers in expressions when you are writing code. </a:t>
            </a:r>
          </a:p>
          <a:p>
            <a:pPr marL="231775" indent="-174625">
              <a:spcBef>
                <a:spcPts val="0"/>
              </a:spcBef>
              <a:spcAft>
                <a:spcPts val="600"/>
              </a:spcAft>
            </a:pPr>
            <a:r>
              <a:rPr lang="en-US" sz="1400" dirty="0"/>
              <a:t>The screenshot on the right shows how to add a base </a:t>
            </a:r>
            <a:r>
              <a:rPr lang="en-US" sz="1400" dirty="0" err="1"/>
              <a:t>enum</a:t>
            </a:r>
            <a:r>
              <a:rPr lang="en-US" sz="1400" dirty="0"/>
              <a:t> to your project in the Solution Explorer window.</a:t>
            </a:r>
          </a:p>
          <a:p>
            <a:pPr marL="231775" indent="-174625">
              <a:spcBef>
                <a:spcPts val="0"/>
              </a:spcBef>
              <a:spcAft>
                <a:spcPts val="600"/>
              </a:spcAft>
            </a:pPr>
            <a:r>
              <a:rPr lang="en-US" sz="1400" dirty="0"/>
              <a:t>Many enumerable types are built into the standard finance and operations apps.</a:t>
            </a:r>
          </a:p>
        </p:txBody>
      </p:sp>
      <p:sp>
        <p:nvSpPr>
          <p:cNvPr id="7" name="TextBox 6">
            <a:extLst>
              <a:ext uri="{FF2B5EF4-FFF2-40B4-BE49-F238E27FC236}">
                <a16:creationId xmlns:a16="http://schemas.microsoft.com/office/drawing/2014/main" id="{A4A17F0C-F385-939F-B214-605C5B6267F0}"/>
              </a:ext>
            </a:extLst>
          </p:cNvPr>
          <p:cNvSpPr txBox="1"/>
          <p:nvPr/>
        </p:nvSpPr>
        <p:spPr>
          <a:xfrm>
            <a:off x="7184571" y="4532567"/>
            <a:ext cx="4256198" cy="1426031"/>
          </a:xfrm>
          <a:prstGeom prst="rect">
            <a:avLst/>
          </a:prstGeom>
          <a:noFill/>
        </p:spPr>
        <p:txBody>
          <a:bodyPr wrap="square" lIns="0" tIns="0" rIns="0" bIns="0">
            <a:spAutoFit/>
          </a:bodyPr>
          <a:lstStyle/>
          <a:p>
            <a:pPr defTabSz="932742">
              <a:spcBef>
                <a:spcPts val="600"/>
              </a:spcBef>
              <a:spcAft>
                <a:spcPts val="200"/>
              </a:spcAft>
              <a:buSzPct val="90000"/>
            </a:pPr>
            <a:r>
              <a:rPr lang="en-US" sz="1600" dirty="0">
                <a:latin typeface="+mj-lt"/>
                <a:cs typeface="Segoe UI" panose="020B0502040204020203" pitchFamily="34" charset="0"/>
              </a:rPr>
              <a:t>Properties and elements:</a:t>
            </a:r>
          </a:p>
          <a:p>
            <a:pPr marL="231775" indent="-174625" defTabSz="932742">
              <a:spcAft>
                <a:spcPts val="600"/>
              </a:spcAft>
              <a:buSzPct val="90000"/>
              <a:buFont typeface="Arial" panose="020B0604020202020204" pitchFamily="34" charset="0"/>
              <a:buChar char="•"/>
            </a:pPr>
            <a:r>
              <a:rPr lang="en-US" sz="1400" dirty="0">
                <a:cs typeface="Segoe UI" panose="020B0502040204020203" pitchFamily="34" charset="0"/>
              </a:rPr>
              <a:t>Defining properties for a base </a:t>
            </a:r>
            <a:r>
              <a:rPr lang="en-US" sz="1400" dirty="0" err="1">
                <a:cs typeface="Segoe UI" panose="020B0502040204020203" pitchFamily="34" charset="0"/>
              </a:rPr>
              <a:t>enum</a:t>
            </a:r>
            <a:r>
              <a:rPr lang="en-US" sz="1400" dirty="0">
                <a:cs typeface="Segoe UI" panose="020B0502040204020203" pitchFamily="34" charset="0"/>
              </a:rPr>
              <a:t> allows you to modify the look of the base </a:t>
            </a:r>
            <a:r>
              <a:rPr lang="en-US" sz="1400" dirty="0" err="1">
                <a:cs typeface="Segoe UI" panose="020B0502040204020203" pitchFamily="34" charset="0"/>
              </a:rPr>
              <a:t>enum</a:t>
            </a:r>
            <a:r>
              <a:rPr lang="en-US" sz="1400" dirty="0">
                <a:cs typeface="Segoe UI" panose="020B0502040204020203" pitchFamily="34" charset="0"/>
              </a:rPr>
              <a:t> in the finance and operations apps user interface.</a:t>
            </a:r>
          </a:p>
          <a:p>
            <a:pPr marL="231775" indent="-174625" defTabSz="932742">
              <a:spcAft>
                <a:spcPts val="600"/>
              </a:spcAft>
              <a:buSzPct val="90000"/>
              <a:buFont typeface="Arial" panose="020B0604020202020204" pitchFamily="34" charset="0"/>
              <a:buChar char="•"/>
            </a:pPr>
            <a:r>
              <a:rPr lang="en-US" sz="1400" dirty="0">
                <a:cs typeface="Segoe UI" panose="020B0502040204020203" pitchFamily="34" charset="0"/>
              </a:rPr>
              <a:t>Elements that are added to a base </a:t>
            </a:r>
            <a:r>
              <a:rPr lang="en-US" sz="1400" dirty="0" err="1">
                <a:cs typeface="Segoe UI" panose="020B0502040204020203" pitchFamily="34" charset="0"/>
              </a:rPr>
              <a:t>enum</a:t>
            </a:r>
            <a:r>
              <a:rPr lang="en-US" sz="1400" dirty="0">
                <a:cs typeface="Segoe UI" panose="020B0502040204020203" pitchFamily="34" charset="0"/>
              </a:rPr>
              <a:t> are stored in the database as a numeric value.</a:t>
            </a:r>
            <a:endParaRPr lang="en-IN" sz="1400" dirty="0">
              <a:cs typeface="Segoe UI" panose="020B0502040204020203" pitchFamily="34" charset="0"/>
            </a:endParaRPr>
          </a:p>
        </p:txBody>
      </p:sp>
    </p:spTree>
    <p:extLst>
      <p:ext uri="{BB962C8B-B14F-4D97-AF65-F5344CB8AC3E}">
        <p14:creationId xmlns:p14="http://schemas.microsoft.com/office/powerpoint/2010/main" val="12363697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pPr algn="l"/>
            <a:r>
              <a:rPr lang="en-US" i="0" dirty="0">
                <a:solidFill>
                  <a:srgbClr val="161616"/>
                </a:solidFill>
                <a:effectLst/>
              </a:rPr>
              <a:t>Set Up and Manage a Downloadable VHD for Development</a:t>
            </a:r>
          </a:p>
        </p:txBody>
      </p:sp>
      <p:sp>
        <p:nvSpPr>
          <p:cNvPr id="132" name="Text Placeholder 131">
            <a:extLst>
              <a:ext uri="{FF2B5EF4-FFF2-40B4-BE49-F238E27FC236}">
                <a16:creationId xmlns:a16="http://schemas.microsoft.com/office/drawing/2014/main" id="{425C0E7E-F235-F6AD-743A-C5902E1271DF}"/>
              </a:ext>
            </a:extLst>
          </p:cNvPr>
          <p:cNvSpPr>
            <a:spLocks noGrp="1"/>
          </p:cNvSpPr>
          <p:nvPr>
            <p:ph type="body" sz="quarter" idx="17"/>
          </p:nvPr>
        </p:nvSpPr>
        <p:spPr/>
        <p:txBody>
          <a:bodyPr/>
          <a:lstStyle/>
          <a:p>
            <a:r>
              <a:rPr lang="en-US" dirty="0"/>
              <a:t>How to set up and manage a downloadable VHD for development:</a:t>
            </a:r>
          </a:p>
        </p:txBody>
      </p:sp>
      <p:cxnSp>
        <p:nvCxnSpPr>
          <p:cNvPr id="137" name="Straight Connector 136">
            <a:extLst>
              <a:ext uri="{FF2B5EF4-FFF2-40B4-BE49-F238E27FC236}">
                <a16:creationId xmlns:a16="http://schemas.microsoft.com/office/drawing/2014/main" id="{47B853E9-242B-F83C-38F2-5B3CCB7704BC}"/>
              </a:ext>
              <a:ext uri="{C183D7F6-B498-43B3-948B-1728B52AA6E4}">
                <adec:decorative xmlns:adec="http://schemas.microsoft.com/office/drawing/2017/decorative" val="1"/>
              </a:ext>
            </a:extLst>
          </p:cNvPr>
          <p:cNvCxnSpPr>
            <a:cxnSpLocks/>
          </p:cNvCxnSpPr>
          <p:nvPr/>
        </p:nvCxnSpPr>
        <p:spPr>
          <a:xfrm>
            <a:off x="1389695" y="2854432"/>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47501EF-E524-A02B-31E0-DD2ED12C1E2C}"/>
              </a:ext>
              <a:ext uri="{C183D7F6-B498-43B3-948B-1728B52AA6E4}">
                <adec:decorative xmlns:adec="http://schemas.microsoft.com/office/drawing/2017/decorative" val="1"/>
              </a:ext>
            </a:extLst>
          </p:cNvPr>
          <p:cNvCxnSpPr>
            <a:cxnSpLocks/>
          </p:cNvCxnSpPr>
          <p:nvPr/>
        </p:nvCxnSpPr>
        <p:spPr>
          <a:xfrm>
            <a:off x="1389695" y="3976322"/>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73D4ED9-E9CF-8797-9752-E22F0273DB62}"/>
              </a:ext>
              <a:ext uri="{C183D7F6-B498-43B3-948B-1728B52AA6E4}">
                <adec:decorative xmlns:adec="http://schemas.microsoft.com/office/drawing/2017/decorative" val="1"/>
              </a:ext>
            </a:extLst>
          </p:cNvPr>
          <p:cNvCxnSpPr>
            <a:cxnSpLocks/>
          </p:cNvCxnSpPr>
          <p:nvPr/>
        </p:nvCxnSpPr>
        <p:spPr>
          <a:xfrm>
            <a:off x="1389695" y="4871026"/>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Icon of gear and two arrow">
            <a:extLst>
              <a:ext uri="{FF2B5EF4-FFF2-40B4-BE49-F238E27FC236}">
                <a16:creationId xmlns:a16="http://schemas.microsoft.com/office/drawing/2014/main" id="{6DF0F083-7F7B-87AD-5EFF-CEF073F9180B}"/>
              </a:ext>
            </a:extLst>
          </p:cNvPr>
          <p:cNvGrpSpPr>
            <a:grpSpLocks/>
          </p:cNvGrpSpPr>
          <p:nvPr/>
        </p:nvGrpSpPr>
        <p:grpSpPr>
          <a:xfrm>
            <a:off x="583096" y="1976903"/>
            <a:ext cx="640080" cy="640080"/>
            <a:chOff x="583096" y="2327444"/>
            <a:chExt cx="640080" cy="640080"/>
          </a:xfrm>
        </p:grpSpPr>
        <p:sp>
          <p:nvSpPr>
            <p:cNvPr id="4" name="Oval 3" descr="icon of a finger pushing a button">
              <a:extLst>
                <a:ext uri="{FF2B5EF4-FFF2-40B4-BE49-F238E27FC236}">
                  <a16:creationId xmlns:a16="http://schemas.microsoft.com/office/drawing/2014/main" id="{18C5198B-4A86-0F3A-F1BA-88DC27334366}"/>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A787EEB9-2A1E-63DA-9A42-C94AD80209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133" name="Text Placeholder 5">
            <a:extLst>
              <a:ext uri="{FF2B5EF4-FFF2-40B4-BE49-F238E27FC236}">
                <a16:creationId xmlns:a16="http://schemas.microsoft.com/office/drawing/2014/main" id="{7C2D6C6D-430F-41DE-20C9-F0498F53ECFE}"/>
              </a:ext>
            </a:extLst>
          </p:cNvPr>
          <p:cNvSpPr txBox="1">
            <a:spLocks/>
          </p:cNvSpPr>
          <p:nvPr/>
        </p:nvSpPr>
        <p:spPr>
          <a:xfrm>
            <a:off x="1389460" y="1906839"/>
            <a:ext cx="10210404" cy="777240"/>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Double-click part01 to extract compressed files and create a single .</a:t>
            </a:r>
            <a:r>
              <a:rPr lang="en-US" sz="1800" dirty="0" err="1"/>
              <a:t>vhd</a:t>
            </a:r>
            <a:r>
              <a:rPr lang="en-US" sz="1800" dirty="0"/>
              <a:t> file.</a:t>
            </a:r>
          </a:p>
        </p:txBody>
      </p:sp>
      <p:grpSp>
        <p:nvGrpSpPr>
          <p:cNvPr id="12" name="Group 11" descr="Icon of chart with a rising arrow">
            <a:extLst>
              <a:ext uri="{FF2B5EF4-FFF2-40B4-BE49-F238E27FC236}">
                <a16:creationId xmlns:a16="http://schemas.microsoft.com/office/drawing/2014/main" id="{9A8F3EE3-96B9-633C-2AC0-17EDCCE865ED}"/>
              </a:ext>
            </a:extLst>
          </p:cNvPr>
          <p:cNvGrpSpPr>
            <a:grpSpLocks/>
          </p:cNvGrpSpPr>
          <p:nvPr/>
        </p:nvGrpSpPr>
        <p:grpSpPr>
          <a:xfrm>
            <a:off x="583096" y="3098586"/>
            <a:ext cx="640080" cy="640080"/>
            <a:chOff x="583096" y="3371634"/>
            <a:chExt cx="640080" cy="640080"/>
          </a:xfrm>
        </p:grpSpPr>
        <p:sp>
          <p:nvSpPr>
            <p:cNvPr id="13" name="Oval 12">
              <a:extLst>
                <a:ext uri="{FF2B5EF4-FFF2-40B4-BE49-F238E27FC236}">
                  <a16:creationId xmlns:a16="http://schemas.microsoft.com/office/drawing/2014/main" id="{2DF9B1A2-A0AE-273A-4CAD-562BF89B9FAC}"/>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inancial_E7BB">
              <a:extLst>
                <a:ext uri="{FF2B5EF4-FFF2-40B4-BE49-F238E27FC236}">
                  <a16:creationId xmlns:a16="http://schemas.microsoft.com/office/drawing/2014/main" id="{A7922E7A-1487-9F2C-9B9C-3A5B029BF150}"/>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34" name="Text Placeholder 1">
            <a:extLst>
              <a:ext uri="{FF2B5EF4-FFF2-40B4-BE49-F238E27FC236}">
                <a16:creationId xmlns:a16="http://schemas.microsoft.com/office/drawing/2014/main" id="{3DF1B92E-8BED-3AF0-CA5C-A86F37DFD91F}"/>
              </a:ext>
            </a:extLst>
          </p:cNvPr>
          <p:cNvSpPr txBox="1">
            <a:spLocks/>
          </p:cNvSpPr>
          <p:nvPr/>
        </p:nvSpPr>
        <p:spPr>
          <a:xfrm>
            <a:off x="1389460" y="3024785"/>
            <a:ext cx="10210404" cy="781184"/>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Enable Hyper-V in Windows by searching “Turn Windows features on or off” and checking Hyper-V folder.</a:t>
            </a:r>
          </a:p>
        </p:txBody>
      </p:sp>
      <p:grpSp>
        <p:nvGrpSpPr>
          <p:cNvPr id="16" name="Group 15" descr="Icon of calendar">
            <a:extLst>
              <a:ext uri="{FF2B5EF4-FFF2-40B4-BE49-F238E27FC236}">
                <a16:creationId xmlns:a16="http://schemas.microsoft.com/office/drawing/2014/main" id="{36BE09C8-F800-2A67-566B-FB8ACDF619E8}"/>
              </a:ext>
            </a:extLst>
          </p:cNvPr>
          <p:cNvGrpSpPr/>
          <p:nvPr/>
        </p:nvGrpSpPr>
        <p:grpSpPr>
          <a:xfrm>
            <a:off x="583096" y="4105259"/>
            <a:ext cx="640080" cy="640080"/>
            <a:chOff x="583096" y="4105259"/>
            <a:chExt cx="640080" cy="640080"/>
          </a:xfrm>
        </p:grpSpPr>
        <p:sp>
          <p:nvSpPr>
            <p:cNvPr id="197" name="Oval 196">
              <a:extLst>
                <a:ext uri="{FF2B5EF4-FFF2-40B4-BE49-F238E27FC236}">
                  <a16:creationId xmlns:a16="http://schemas.microsoft.com/office/drawing/2014/main" id="{97EBFDAE-C74B-286F-F3FD-402FF9D7EBEA}"/>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Calendar">
              <a:extLst>
                <a:ext uri="{FF2B5EF4-FFF2-40B4-BE49-F238E27FC236}">
                  <a16:creationId xmlns:a16="http://schemas.microsoft.com/office/drawing/2014/main" id="{C11FAF93-D051-6287-49D0-CF9722A5A96F}"/>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135" name="Text Placeholder 2">
            <a:extLst>
              <a:ext uri="{FF2B5EF4-FFF2-40B4-BE49-F238E27FC236}">
                <a16:creationId xmlns:a16="http://schemas.microsoft.com/office/drawing/2014/main" id="{B1FD145F-6290-557E-AE2E-7723608DA2C8}"/>
              </a:ext>
            </a:extLst>
          </p:cNvPr>
          <p:cNvSpPr txBox="1">
            <a:spLocks/>
          </p:cNvSpPr>
          <p:nvPr/>
        </p:nvSpPr>
        <p:spPr>
          <a:xfrm>
            <a:off x="1389460" y="4146675"/>
            <a:ext cx="10210404" cy="55399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Set up a new Hyper-V virtual machine by selecting New &gt; Virtual Machine in Hyper-V Manager and configuring memory and networking.</a:t>
            </a:r>
          </a:p>
        </p:txBody>
      </p:sp>
      <p:grpSp>
        <p:nvGrpSpPr>
          <p:cNvPr id="15" name="Group 14" descr="Icon of crosshair">
            <a:extLst>
              <a:ext uri="{FF2B5EF4-FFF2-40B4-BE49-F238E27FC236}">
                <a16:creationId xmlns:a16="http://schemas.microsoft.com/office/drawing/2014/main" id="{A88731AF-8B3B-49D6-0734-BF782B22523D}"/>
              </a:ext>
            </a:extLst>
          </p:cNvPr>
          <p:cNvGrpSpPr/>
          <p:nvPr/>
        </p:nvGrpSpPr>
        <p:grpSpPr>
          <a:xfrm>
            <a:off x="583096" y="5111933"/>
            <a:ext cx="640080" cy="640080"/>
            <a:chOff x="583096" y="5111933"/>
            <a:chExt cx="640080" cy="640080"/>
          </a:xfrm>
        </p:grpSpPr>
        <p:sp>
          <p:nvSpPr>
            <p:cNvPr id="200" name="Oval 199">
              <a:extLst>
                <a:ext uri="{FF2B5EF4-FFF2-40B4-BE49-F238E27FC236}">
                  <a16:creationId xmlns:a16="http://schemas.microsoft.com/office/drawing/2014/main" id="{686E01D2-6EB7-DF27-E860-9606DA26B171}"/>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EF600E5A-6D14-B157-1E89-473FF9161C0F}"/>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36" name="Text Placeholder 3">
            <a:extLst>
              <a:ext uri="{FF2B5EF4-FFF2-40B4-BE49-F238E27FC236}">
                <a16:creationId xmlns:a16="http://schemas.microsoft.com/office/drawing/2014/main" id="{02AD4C7A-BE90-CADB-0236-7BEE8ABBCE2A}"/>
              </a:ext>
            </a:extLst>
          </p:cNvPr>
          <p:cNvSpPr txBox="1">
            <a:spLocks/>
          </p:cNvSpPr>
          <p:nvPr/>
        </p:nvSpPr>
        <p:spPr>
          <a:xfrm>
            <a:off x="1389460" y="5041381"/>
            <a:ext cx="10210404" cy="781184"/>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Install Visual Studio, SQL Management Studio, and other necessary applications on the VM.</a:t>
            </a:r>
          </a:p>
        </p:txBody>
      </p:sp>
    </p:spTree>
    <p:extLst>
      <p:ext uri="{BB962C8B-B14F-4D97-AF65-F5344CB8AC3E}">
        <p14:creationId xmlns:p14="http://schemas.microsoft.com/office/powerpoint/2010/main" val="385953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984885"/>
          </a:xfrm>
        </p:spPr>
        <p:txBody>
          <a:bodyPr/>
          <a:lstStyle/>
          <a:p>
            <a:r>
              <a:rPr lang="en-US" dirty="0"/>
              <a:t>Exercise – Create a Base Enumeration, Add Elements, and Update Properties</a:t>
            </a:r>
          </a:p>
        </p:txBody>
      </p:sp>
      <p:sp>
        <p:nvSpPr>
          <p:cNvPr id="24" name="Text Placeholder 23">
            <a:extLst>
              <a:ext uri="{FF2B5EF4-FFF2-40B4-BE49-F238E27FC236}">
                <a16:creationId xmlns:a16="http://schemas.microsoft.com/office/drawing/2014/main" id="{A9325A6F-2231-F63D-A214-730D3393ABDD}"/>
              </a:ext>
            </a:extLst>
          </p:cNvPr>
          <p:cNvSpPr>
            <a:spLocks noGrp="1"/>
          </p:cNvSpPr>
          <p:nvPr>
            <p:ph type="body" sz="quarter" idx="17"/>
          </p:nvPr>
        </p:nvSpPr>
        <p:spPr>
          <a:xfrm>
            <a:off x="4356039" y="1926472"/>
            <a:ext cx="7243823" cy="307777"/>
          </a:xfrm>
        </p:spPr>
        <p:txBody>
          <a:bodyPr/>
          <a:lstStyle/>
          <a:p>
            <a:r>
              <a:rPr lang="en-IN" sz="2000" dirty="0"/>
              <a:t>Scenario: </a:t>
            </a:r>
          </a:p>
        </p:txBody>
      </p:sp>
      <p:sp>
        <p:nvSpPr>
          <p:cNvPr id="26" name="Text Placeholder 25">
            <a:extLst>
              <a:ext uri="{FF2B5EF4-FFF2-40B4-BE49-F238E27FC236}">
                <a16:creationId xmlns:a16="http://schemas.microsoft.com/office/drawing/2014/main" id="{2A0E19EB-5048-4EE7-657D-A84647BDEC2F}"/>
              </a:ext>
            </a:extLst>
          </p:cNvPr>
          <p:cNvSpPr>
            <a:spLocks noGrp="1"/>
          </p:cNvSpPr>
          <p:nvPr>
            <p:ph type="body" sz="quarter" idx="35"/>
          </p:nvPr>
        </p:nvSpPr>
        <p:spPr>
          <a:xfrm>
            <a:off x="4358229" y="2578100"/>
            <a:ext cx="7241633" cy="2816156"/>
          </a:xfrm>
        </p:spPr>
        <p:txBody>
          <a:bodyPr/>
          <a:lstStyle/>
          <a:p>
            <a:pPr marL="288925" indent="-288925">
              <a:spcBef>
                <a:spcPts val="1800"/>
              </a:spcBef>
            </a:pPr>
            <a:r>
              <a:rPr lang="en-US" dirty="0"/>
              <a:t>Task 1: Read this first – Before you start the lab!</a:t>
            </a:r>
          </a:p>
          <a:p>
            <a:pPr marL="288925" indent="-288925">
              <a:spcBef>
                <a:spcPts val="1800"/>
              </a:spcBef>
            </a:pPr>
            <a:r>
              <a:rPr lang="en-US" dirty="0"/>
              <a:t>Task 2: Scenario</a:t>
            </a:r>
          </a:p>
          <a:p>
            <a:pPr marL="288925" indent="-288925">
              <a:spcBef>
                <a:spcPts val="1800"/>
              </a:spcBef>
            </a:pPr>
            <a:r>
              <a:rPr lang="en-US" dirty="0"/>
              <a:t>Task 3: Create a new project:</a:t>
            </a:r>
          </a:p>
          <a:p>
            <a:pPr marL="288925" indent="-288925">
              <a:spcBef>
                <a:spcPts val="1800"/>
              </a:spcBef>
            </a:pPr>
            <a:r>
              <a:rPr lang="en-US" dirty="0"/>
              <a:t>Task 4: Create a base enumeration for vehicle type</a:t>
            </a:r>
          </a:p>
          <a:p>
            <a:pPr marL="288925" indent="-288925">
              <a:spcBef>
                <a:spcPts val="1800"/>
              </a:spcBef>
            </a:pPr>
            <a:r>
              <a:rPr lang="en-US" dirty="0"/>
              <a:t>Task 5: Add elements to the new base enumeration</a:t>
            </a:r>
          </a:p>
          <a:p>
            <a:pPr marL="288925" indent="-288925">
              <a:spcBef>
                <a:spcPts val="1800"/>
              </a:spcBef>
            </a:pPr>
            <a:r>
              <a:rPr lang="en-US" dirty="0"/>
              <a:t>Task 6: Close the lab environment</a:t>
            </a:r>
          </a:p>
        </p:txBody>
      </p:sp>
    </p:spTree>
    <p:extLst>
      <p:ext uri="{BB962C8B-B14F-4D97-AF65-F5344CB8AC3E}">
        <p14:creationId xmlns:p14="http://schemas.microsoft.com/office/powerpoint/2010/main" val="48807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a:t>
            </a:r>
          </a:p>
        </p:txBody>
      </p:sp>
      <p:sp>
        <p:nvSpPr>
          <p:cNvPr id="21" name="Oval 20">
            <a:extLst>
              <a:ext uri="{FF2B5EF4-FFF2-40B4-BE49-F238E27FC236}">
                <a16:creationId xmlns:a16="http://schemas.microsoft.com/office/drawing/2014/main" id="{B52D4AFB-4D5C-0C6E-BF3D-0EAC4D6F2372}"/>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15" name="Text Placeholder 14">
            <a:extLst>
              <a:ext uri="{FF2B5EF4-FFF2-40B4-BE49-F238E27FC236}">
                <a16:creationId xmlns:a16="http://schemas.microsoft.com/office/drawing/2014/main" id="{9EC790BE-35FE-5280-BD9C-B06452518B32}"/>
              </a:ext>
            </a:extLst>
          </p:cNvPr>
          <p:cNvSpPr>
            <a:spLocks noGrp="1"/>
          </p:cNvSpPr>
          <p:nvPr>
            <p:ph type="body" sz="quarter" idx="17"/>
          </p:nvPr>
        </p:nvSpPr>
        <p:spPr>
          <a:xfrm>
            <a:off x="1235075" y="1594151"/>
            <a:ext cx="8778782" cy="215444"/>
          </a:xfrm>
        </p:spPr>
        <p:txBody>
          <a:bodyPr/>
          <a:lstStyle/>
          <a:p>
            <a:r>
              <a:rPr lang="en-US" dirty="0"/>
              <a:t>How are base </a:t>
            </a:r>
            <a:r>
              <a:rPr lang="en-US" dirty="0" err="1"/>
              <a:t>enums</a:t>
            </a:r>
            <a:r>
              <a:rPr lang="en-US" dirty="0"/>
              <a:t> represented and stored in the database?</a:t>
            </a:r>
          </a:p>
        </p:txBody>
      </p:sp>
      <p:sp>
        <p:nvSpPr>
          <p:cNvPr id="36" name="Oval 35">
            <a:extLst>
              <a:ext uri="{FF2B5EF4-FFF2-40B4-BE49-F238E27FC236}">
                <a16:creationId xmlns:a16="http://schemas.microsoft.com/office/drawing/2014/main" id="{589537E8-1BCF-3846-C77E-3E85ECC25021}"/>
              </a:ext>
            </a:extLst>
          </p:cNvPr>
          <p:cNvSpPr>
            <a:spLocks/>
          </p:cNvSpPr>
          <p:nvPr/>
        </p:nvSpPr>
        <p:spPr bwMode="auto">
          <a:xfrm>
            <a:off x="718278" y="2581462"/>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19" name="Text Placeholder 18">
            <a:extLst>
              <a:ext uri="{FF2B5EF4-FFF2-40B4-BE49-F238E27FC236}">
                <a16:creationId xmlns:a16="http://schemas.microsoft.com/office/drawing/2014/main" id="{54422D61-A264-F744-09C7-7B756D60BEA8}"/>
              </a:ext>
            </a:extLst>
          </p:cNvPr>
          <p:cNvSpPr>
            <a:spLocks noGrp="1"/>
          </p:cNvSpPr>
          <p:nvPr>
            <p:ph type="body" sz="quarter" idx="22"/>
          </p:nvPr>
        </p:nvSpPr>
        <p:spPr>
          <a:xfrm>
            <a:off x="1235075" y="2581462"/>
            <a:ext cx="8778782" cy="430887"/>
          </a:xfrm>
        </p:spPr>
        <p:txBody>
          <a:bodyPr/>
          <a:lstStyle/>
          <a:p>
            <a:r>
              <a:rPr lang="en-US" dirty="0"/>
              <a:t>We recommend that you use EDTs whenever possible in coding for finance and operations apps. Which of these statements is </a:t>
            </a:r>
            <a:r>
              <a:rPr lang="en-US" b="1" dirty="0">
                <a:latin typeface="+mn-lt"/>
              </a:rPr>
              <a:t>not</a:t>
            </a:r>
            <a:r>
              <a:rPr lang="en-US" dirty="0"/>
              <a:t> a benefit of using EDTs?</a:t>
            </a:r>
          </a:p>
        </p:txBody>
      </p:sp>
      <p:sp>
        <p:nvSpPr>
          <p:cNvPr id="20" name="Text Placeholder 19">
            <a:extLst>
              <a:ext uri="{FF2B5EF4-FFF2-40B4-BE49-F238E27FC236}">
                <a16:creationId xmlns:a16="http://schemas.microsoft.com/office/drawing/2014/main" id="{A197F673-FD2C-099D-DD8F-6077E7AB17AA}"/>
              </a:ext>
            </a:extLst>
          </p:cNvPr>
          <p:cNvSpPr>
            <a:spLocks noGrp="1"/>
          </p:cNvSpPr>
          <p:nvPr>
            <p:ph type="body" sz="quarter" idx="23"/>
          </p:nvPr>
        </p:nvSpPr>
        <p:spPr>
          <a:xfrm>
            <a:off x="1237265" y="3114870"/>
            <a:ext cx="8775098" cy="991041"/>
          </a:xfrm>
        </p:spPr>
        <p:txBody>
          <a:bodyPr/>
          <a:lstStyle/>
          <a:p>
            <a:r>
              <a:rPr lang="en-US" dirty="0"/>
              <a:t>EDTs are more easily compiled.</a:t>
            </a:r>
          </a:p>
          <a:p>
            <a:r>
              <a:rPr lang="en-US" dirty="0"/>
              <a:t>EDTs are reusable throughout the system.</a:t>
            </a:r>
          </a:p>
          <a:p>
            <a:r>
              <a:rPr lang="en-US" dirty="0"/>
              <a:t>The code is easy to read.</a:t>
            </a:r>
          </a:p>
          <a:p>
            <a:r>
              <a:rPr lang="en-US" dirty="0"/>
              <a:t>Properties can be inherited from parent EDTs.</a:t>
            </a:r>
          </a:p>
        </p:txBody>
      </p:sp>
      <p:sp>
        <p:nvSpPr>
          <p:cNvPr id="37" name="Oval 36">
            <a:extLst>
              <a:ext uri="{FF2B5EF4-FFF2-40B4-BE49-F238E27FC236}">
                <a16:creationId xmlns:a16="http://schemas.microsoft.com/office/drawing/2014/main" id="{42CE5475-06AE-465D-8BF2-600F6094FB2A}"/>
              </a:ext>
            </a:extLst>
          </p:cNvPr>
          <p:cNvSpPr>
            <a:spLocks/>
          </p:cNvSpPr>
          <p:nvPr/>
        </p:nvSpPr>
        <p:spPr bwMode="auto">
          <a:xfrm>
            <a:off x="718278" y="4315652"/>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16" name="Text Placeholder 15">
            <a:extLst>
              <a:ext uri="{FF2B5EF4-FFF2-40B4-BE49-F238E27FC236}">
                <a16:creationId xmlns:a16="http://schemas.microsoft.com/office/drawing/2014/main" id="{70A35422-CD6E-91A9-2B05-C5CBAC3956EF}"/>
              </a:ext>
            </a:extLst>
          </p:cNvPr>
          <p:cNvSpPr>
            <a:spLocks noGrp="1"/>
          </p:cNvSpPr>
          <p:nvPr>
            <p:ph type="body" sz="quarter" idx="20"/>
          </p:nvPr>
        </p:nvSpPr>
        <p:spPr>
          <a:xfrm>
            <a:off x="1235075" y="4315652"/>
            <a:ext cx="8778782" cy="430887"/>
          </a:xfrm>
        </p:spPr>
        <p:txBody>
          <a:bodyPr/>
          <a:lstStyle/>
          <a:p>
            <a:r>
              <a:rPr lang="en-US" dirty="0"/>
              <a:t>A base enumeration can be viewed in multiple ways in the user interface of finance and operations apps. Which of the following is </a:t>
            </a:r>
            <a:r>
              <a:rPr lang="en-US" b="1" dirty="0">
                <a:latin typeface="+mn-lt"/>
              </a:rPr>
              <a:t>not</a:t>
            </a:r>
            <a:r>
              <a:rPr lang="en-US" dirty="0"/>
              <a:t> an example of how a base </a:t>
            </a:r>
            <a:r>
              <a:rPr lang="en-US" dirty="0" err="1"/>
              <a:t>enum</a:t>
            </a:r>
            <a:r>
              <a:rPr lang="en-US" dirty="0"/>
              <a:t> can be viewed in the user interface?</a:t>
            </a:r>
          </a:p>
        </p:txBody>
      </p:sp>
      <p:sp>
        <p:nvSpPr>
          <p:cNvPr id="18" name="Text Placeholder 17">
            <a:extLst>
              <a:ext uri="{FF2B5EF4-FFF2-40B4-BE49-F238E27FC236}">
                <a16:creationId xmlns:a16="http://schemas.microsoft.com/office/drawing/2014/main" id="{B0C43B4E-5043-7EE9-502E-12EDFDAC52A8}"/>
              </a:ext>
            </a:extLst>
          </p:cNvPr>
          <p:cNvSpPr>
            <a:spLocks noGrp="1"/>
          </p:cNvSpPr>
          <p:nvPr>
            <p:ph type="body" sz="quarter" idx="21"/>
          </p:nvPr>
        </p:nvSpPr>
        <p:spPr>
          <a:xfrm>
            <a:off x="1237265" y="4849060"/>
            <a:ext cx="8775098" cy="991041"/>
          </a:xfrm>
        </p:spPr>
        <p:txBody>
          <a:bodyPr/>
          <a:lstStyle/>
          <a:p>
            <a:r>
              <a:rPr lang="en-US" dirty="0"/>
              <a:t>Option buttons</a:t>
            </a:r>
          </a:p>
          <a:p>
            <a:r>
              <a:rPr lang="en-US" dirty="0"/>
              <a:t>A slider bar</a:t>
            </a:r>
          </a:p>
          <a:p>
            <a:r>
              <a:rPr lang="en-US" dirty="0"/>
              <a:t>A date field</a:t>
            </a:r>
          </a:p>
          <a:p>
            <a:r>
              <a:rPr lang="en-US" dirty="0"/>
              <a:t>A drop-down menu</a:t>
            </a:r>
          </a:p>
        </p:txBody>
      </p:sp>
      <p:sp>
        <p:nvSpPr>
          <p:cNvPr id="2" name="Graphic 26">
            <a:extLst>
              <a:ext uri="{FF2B5EF4-FFF2-40B4-BE49-F238E27FC236}">
                <a16:creationId xmlns:a16="http://schemas.microsoft.com/office/drawing/2014/main" id="{F19949B3-163C-F0DE-A468-D57358537FDF}"/>
              </a:ext>
              <a:ext uri="{C183D7F6-B498-43B3-948B-1728B52AA6E4}">
                <adec:decorative xmlns:adec="http://schemas.microsoft.com/office/drawing/2017/decorative" val="1"/>
              </a:ext>
            </a:extLst>
          </p:cNvPr>
          <p:cNvSpPr/>
          <p:nvPr/>
        </p:nvSpPr>
        <p:spPr>
          <a:xfrm>
            <a:off x="1266605" y="312340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034DBDF3-C4F4-29D8-1C63-ABA78F08B5CE}"/>
              </a:ext>
              <a:ext uri="{C183D7F6-B498-43B3-948B-1728B52AA6E4}">
                <adec:decorative xmlns:adec="http://schemas.microsoft.com/office/drawing/2017/decorative" val="1"/>
              </a:ext>
            </a:extLst>
          </p:cNvPr>
          <p:cNvSpPr/>
          <p:nvPr/>
        </p:nvSpPr>
        <p:spPr>
          <a:xfrm>
            <a:off x="1267783" y="53665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0085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 calcmode="lin" valueType="num">
                                      <p:cBhvr additive="base">
                                        <p:cTn id="1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 calcmode="lin" valueType="num">
                                      <p:cBhvr additive="base">
                                        <p:cTn id="2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anim calcmode="lin" valueType="num">
                                      <p:cBhvr additive="base">
                                        <p:cTn id="25"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anim calcmode="lin" valueType="num">
                                      <p:cBhvr additive="base">
                                        <p:cTn id="2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xEl>
                                              <p:pRg st="3" end="3"/>
                                            </p:txEl>
                                          </p:spTgt>
                                        </p:tgtEl>
                                        <p:attrNameLst>
                                          <p:attrName>style.visibility</p:attrName>
                                        </p:attrNameLst>
                                      </p:cBhvr>
                                      <p:to>
                                        <p:strVal val="visible"/>
                                      </p:to>
                                    </p:set>
                                    <p:anim calcmode="lin" valueType="num">
                                      <p:cBhvr additive="base">
                                        <p:cTn id="3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fade">
                                      <p:cBhvr>
                                        <p:cTn id="49" dur="1000"/>
                                        <p:tgtEl>
                                          <p:spTgt spid="16">
                                            <p:txEl>
                                              <p:pRg st="0" end="0"/>
                                            </p:txEl>
                                          </p:spTgt>
                                        </p:tgtEl>
                                      </p:cBhvr>
                                    </p:animEffect>
                                    <p:anim calcmode="lin" valueType="num">
                                      <p:cBhvr>
                                        <p:cTn id="5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1000"/>
                                        <p:tgtEl>
                                          <p:spTgt spid="18">
                                            <p:txEl>
                                              <p:pRg st="0" end="0"/>
                                            </p:txEl>
                                          </p:spTgt>
                                        </p:tgtEl>
                                      </p:cBhvr>
                                    </p:animEffect>
                                    <p:anim calcmode="lin" valueType="num">
                                      <p:cBhvr>
                                        <p:cTn id="5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8">
                                            <p:txEl>
                                              <p:pRg st="1" end="1"/>
                                            </p:txEl>
                                          </p:spTgt>
                                        </p:tgtEl>
                                        <p:attrNameLst>
                                          <p:attrName>style.visibility</p:attrName>
                                        </p:attrNameLst>
                                      </p:cBhvr>
                                      <p:to>
                                        <p:strVal val="visible"/>
                                      </p:to>
                                    </p:set>
                                    <p:animEffect transition="in" filter="fade">
                                      <p:cBhvr>
                                        <p:cTn id="59" dur="1000"/>
                                        <p:tgtEl>
                                          <p:spTgt spid="18">
                                            <p:txEl>
                                              <p:pRg st="1" end="1"/>
                                            </p:txEl>
                                          </p:spTgt>
                                        </p:tgtEl>
                                      </p:cBhvr>
                                    </p:animEffect>
                                    <p:anim calcmode="lin" valueType="num">
                                      <p:cBhvr>
                                        <p:cTn id="6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8">
                                            <p:txEl>
                                              <p:pRg st="2" end="2"/>
                                            </p:txEl>
                                          </p:spTgt>
                                        </p:tgtEl>
                                        <p:attrNameLst>
                                          <p:attrName>style.visibility</p:attrName>
                                        </p:attrNameLst>
                                      </p:cBhvr>
                                      <p:to>
                                        <p:strVal val="visible"/>
                                      </p:to>
                                    </p:set>
                                    <p:animEffect transition="in" filter="fade">
                                      <p:cBhvr>
                                        <p:cTn id="64" dur="1000"/>
                                        <p:tgtEl>
                                          <p:spTgt spid="18">
                                            <p:txEl>
                                              <p:pRg st="2" end="2"/>
                                            </p:txEl>
                                          </p:spTgt>
                                        </p:tgtEl>
                                      </p:cBhvr>
                                    </p:animEffect>
                                    <p:anim calcmode="lin" valueType="num">
                                      <p:cBhvr>
                                        <p:cTn id="6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xEl>
                                              <p:pRg st="3" end="3"/>
                                            </p:txEl>
                                          </p:spTgt>
                                        </p:tgtEl>
                                        <p:attrNameLst>
                                          <p:attrName>style.visibility</p:attrName>
                                        </p:attrNameLst>
                                      </p:cBhvr>
                                      <p:to>
                                        <p:strVal val="visible"/>
                                      </p:to>
                                    </p:set>
                                    <p:animEffect transition="in" filter="fade">
                                      <p:cBhvr>
                                        <p:cTn id="69" dur="1000"/>
                                        <p:tgtEl>
                                          <p:spTgt spid="18">
                                            <p:txEl>
                                              <p:pRg st="3" end="3"/>
                                            </p:txEl>
                                          </p:spTgt>
                                        </p:tgtEl>
                                      </p:cBhvr>
                                    </p:animEffect>
                                    <p:anim calcmode="lin" valueType="num">
                                      <p:cBhvr>
                                        <p:cTn id="70"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build="p"/>
      <p:bldP spid="36" grpId="0" animBg="1"/>
      <p:bldP spid="19" grpId="0" build="p"/>
      <p:bldP spid="20" grpId="0" uiExpand="1" build="p"/>
      <p:bldP spid="37" grpId="0" animBg="1"/>
      <p:bldP spid="16" grpId="0" build="p"/>
      <p:bldP spid="18" grpId="0" uiExpand="1" build="p"/>
      <p:bldP spid="2" grpId="0" animBg="1"/>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2" name="Text Placeholder 1">
            <a:extLst>
              <a:ext uri="{FF2B5EF4-FFF2-40B4-BE49-F238E27FC236}">
                <a16:creationId xmlns:a16="http://schemas.microsoft.com/office/drawing/2014/main" id="{28B6AC49-3322-DF8B-D825-E54E3408B0AC}"/>
              </a:ext>
            </a:extLst>
          </p:cNvPr>
          <p:cNvSpPr>
            <a:spLocks noGrp="1"/>
          </p:cNvSpPr>
          <p:nvPr>
            <p:ph type="body" sz="quarter" idx="17"/>
          </p:nvPr>
        </p:nvSpPr>
        <p:spPr>
          <a:xfrm>
            <a:off x="4356038" y="1926472"/>
            <a:ext cx="7244673" cy="307777"/>
          </a:xfrm>
        </p:spPr>
        <p:txBody>
          <a:bodyPr/>
          <a:lstStyle/>
          <a:p>
            <a:r>
              <a:rPr lang="en-US" sz="2000" dirty="0"/>
              <a:t>In this module, you have learned that: </a:t>
            </a:r>
          </a:p>
        </p:txBody>
      </p:sp>
      <p:sp>
        <p:nvSpPr>
          <p:cNvPr id="5" name="Text Placeholder 4">
            <a:extLst>
              <a:ext uri="{FF2B5EF4-FFF2-40B4-BE49-F238E27FC236}">
                <a16:creationId xmlns:a16="http://schemas.microsoft.com/office/drawing/2014/main" id="{0E3DA0FC-D72E-696F-9922-015000178E5D}"/>
              </a:ext>
            </a:extLst>
          </p:cNvPr>
          <p:cNvSpPr>
            <a:spLocks noGrp="1"/>
          </p:cNvSpPr>
          <p:nvPr>
            <p:ph type="body" sz="quarter" idx="35"/>
          </p:nvPr>
        </p:nvSpPr>
        <p:spPr>
          <a:xfrm>
            <a:off x="4357688" y="2578100"/>
            <a:ext cx="7242175" cy="2246769"/>
          </a:xfrm>
        </p:spPr>
        <p:txBody>
          <a:bodyPr/>
          <a:lstStyle/>
          <a:p>
            <a:pPr>
              <a:spcBef>
                <a:spcPts val="600"/>
              </a:spcBef>
              <a:spcAft>
                <a:spcPts val="600"/>
              </a:spcAft>
            </a:pPr>
            <a:r>
              <a:rPr lang="en-US" dirty="0"/>
              <a:t>Visual Studio contains many primitive data types, including base </a:t>
            </a:r>
            <a:r>
              <a:rPr lang="en-US" dirty="0" err="1"/>
              <a:t>enums</a:t>
            </a:r>
            <a:r>
              <a:rPr lang="en-US" dirty="0"/>
              <a:t> and EDTs.</a:t>
            </a:r>
          </a:p>
          <a:p>
            <a:pPr>
              <a:spcBef>
                <a:spcPts val="600"/>
              </a:spcBef>
              <a:spcAft>
                <a:spcPts val="600"/>
              </a:spcAft>
            </a:pPr>
            <a:r>
              <a:rPr lang="en-US" dirty="0"/>
              <a:t>Both EDTs and base </a:t>
            </a:r>
            <a:r>
              <a:rPr lang="en-US" dirty="0" err="1"/>
              <a:t>enums</a:t>
            </a:r>
            <a:r>
              <a:rPr lang="en-US" dirty="0"/>
              <a:t> can be pulled from the AOT in Visual Studio and added to a project, or you can create them through the </a:t>
            </a:r>
            <a:r>
              <a:rPr lang="en-US" b="1" dirty="0"/>
              <a:t>Solution Explorer </a:t>
            </a:r>
            <a:r>
              <a:rPr lang="en-US" dirty="0"/>
              <a:t>window.</a:t>
            </a:r>
          </a:p>
          <a:p>
            <a:pPr>
              <a:spcBef>
                <a:spcPts val="600"/>
              </a:spcBef>
              <a:spcAft>
                <a:spcPts val="600"/>
              </a:spcAft>
            </a:pPr>
            <a:r>
              <a:rPr lang="en-US" dirty="0"/>
              <a:t>After base </a:t>
            </a:r>
            <a:r>
              <a:rPr lang="en-US" dirty="0" err="1"/>
              <a:t>enums</a:t>
            </a:r>
            <a:r>
              <a:rPr lang="en-US" dirty="0"/>
              <a:t> and EDTs are created, they are usually added to a table to enable data capture.</a:t>
            </a:r>
          </a:p>
        </p:txBody>
      </p:sp>
    </p:spTree>
    <p:extLst>
      <p:ext uri="{BB962C8B-B14F-4D97-AF65-F5344CB8AC3E}">
        <p14:creationId xmlns:p14="http://schemas.microsoft.com/office/powerpoint/2010/main" val="32645406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7: Build the </a:t>
            </a:r>
            <a:br>
              <a:rPr lang="en-US" dirty="0"/>
            </a:br>
            <a:r>
              <a:rPr lang="en-US" dirty="0"/>
              <a:t>Data Model</a:t>
            </a:r>
          </a:p>
        </p:txBody>
      </p:sp>
      <p:graphicFrame>
        <p:nvGraphicFramePr>
          <p:cNvPr id="2" name="Diagram 1">
            <a:extLst>
              <a:ext uri="{FF2B5EF4-FFF2-40B4-BE49-F238E27FC236}">
                <a16:creationId xmlns:a16="http://schemas.microsoft.com/office/drawing/2014/main" id="{801F5911-B12D-CB48-6321-95721AF0FC6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885071819"/>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0F1232C6-0750-880E-0925-39799A5C977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368071853"/>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141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EF4F9A4-7976-7D19-FB0A-125967D7A37A}"/>
              </a:ext>
            </a:extLst>
          </p:cNvPr>
          <p:cNvSpPr txBox="1"/>
          <p:nvPr/>
        </p:nvSpPr>
        <p:spPr>
          <a:xfrm>
            <a:off x="588963" y="1242513"/>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5" name="Oval 4">
            <a:extLst>
              <a:ext uri="{FF2B5EF4-FFF2-40B4-BE49-F238E27FC236}">
                <a16:creationId xmlns:a16="http://schemas.microsoft.com/office/drawing/2014/main" id="{EE779C2E-353A-91C2-3C5C-EF5374CD7CEE}"/>
              </a:ext>
            </a:extLst>
          </p:cNvPr>
          <p:cNvSpPr>
            <a:spLocks/>
          </p:cNvSpPr>
          <p:nvPr/>
        </p:nvSpPr>
        <p:spPr bwMode="auto">
          <a:xfrm>
            <a:off x="681412" y="17459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6" name="TextBox 5">
            <a:extLst>
              <a:ext uri="{FF2B5EF4-FFF2-40B4-BE49-F238E27FC236}">
                <a16:creationId xmlns:a16="http://schemas.microsoft.com/office/drawing/2014/main" id="{F2D305CA-E2B2-2915-DDB2-9E1EEA52CB3F}"/>
              </a:ext>
            </a:extLst>
          </p:cNvPr>
          <p:cNvSpPr txBox="1">
            <a:spLocks/>
          </p:cNvSpPr>
          <p:nvPr/>
        </p:nvSpPr>
        <p:spPr>
          <a:xfrm>
            <a:off x="1402078" y="18368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Define the use of tables in finance and operations apps.</a:t>
            </a:r>
          </a:p>
        </p:txBody>
      </p:sp>
      <p:sp>
        <p:nvSpPr>
          <p:cNvPr id="7" name="Oval 6">
            <a:extLst>
              <a:ext uri="{FF2B5EF4-FFF2-40B4-BE49-F238E27FC236}">
                <a16:creationId xmlns:a16="http://schemas.microsoft.com/office/drawing/2014/main" id="{177F6460-1072-642C-CFF7-2790950B0EBE}"/>
              </a:ext>
            </a:extLst>
          </p:cNvPr>
          <p:cNvSpPr>
            <a:spLocks/>
          </p:cNvSpPr>
          <p:nvPr/>
        </p:nvSpPr>
        <p:spPr bwMode="auto">
          <a:xfrm>
            <a:off x="681412" y="231439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8" name="TextBox 7">
            <a:extLst>
              <a:ext uri="{FF2B5EF4-FFF2-40B4-BE49-F238E27FC236}">
                <a16:creationId xmlns:a16="http://schemas.microsoft.com/office/drawing/2014/main" id="{0D0705C6-73B9-9804-E9AA-40FE891F777C}"/>
              </a:ext>
            </a:extLst>
          </p:cNvPr>
          <p:cNvSpPr txBox="1">
            <a:spLocks/>
          </p:cNvSpPr>
          <p:nvPr/>
        </p:nvSpPr>
        <p:spPr>
          <a:xfrm>
            <a:off x="1402078" y="240528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 new table in Visual Studio.</a:t>
            </a:r>
          </a:p>
        </p:txBody>
      </p:sp>
      <p:sp>
        <p:nvSpPr>
          <p:cNvPr id="9" name="Oval 8">
            <a:extLst>
              <a:ext uri="{FF2B5EF4-FFF2-40B4-BE49-F238E27FC236}">
                <a16:creationId xmlns:a16="http://schemas.microsoft.com/office/drawing/2014/main" id="{5F86315F-4940-CDA8-52BA-776AA3EF8A35}"/>
              </a:ext>
            </a:extLst>
          </p:cNvPr>
          <p:cNvSpPr>
            <a:spLocks/>
          </p:cNvSpPr>
          <p:nvPr/>
        </p:nvSpPr>
        <p:spPr bwMode="auto">
          <a:xfrm>
            <a:off x="681412" y="2882873"/>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10" name="TextBox 9">
            <a:extLst>
              <a:ext uri="{FF2B5EF4-FFF2-40B4-BE49-F238E27FC236}">
                <a16:creationId xmlns:a16="http://schemas.microsoft.com/office/drawing/2014/main" id="{04B58E13-0D3C-2123-C367-3B23FA06F044}"/>
              </a:ext>
            </a:extLst>
          </p:cNvPr>
          <p:cNvSpPr txBox="1">
            <a:spLocks/>
          </p:cNvSpPr>
          <p:nvPr/>
        </p:nvSpPr>
        <p:spPr>
          <a:xfrm>
            <a:off x="1402078" y="2973757"/>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Manage table properties.</a:t>
            </a:r>
          </a:p>
        </p:txBody>
      </p:sp>
      <p:sp>
        <p:nvSpPr>
          <p:cNvPr id="11" name="Oval 10">
            <a:extLst>
              <a:ext uri="{FF2B5EF4-FFF2-40B4-BE49-F238E27FC236}">
                <a16:creationId xmlns:a16="http://schemas.microsoft.com/office/drawing/2014/main" id="{9E3EF6F1-44A1-F7C6-614D-60009A8EEB18}"/>
              </a:ext>
            </a:extLst>
          </p:cNvPr>
          <p:cNvSpPr>
            <a:spLocks/>
          </p:cNvSpPr>
          <p:nvPr/>
        </p:nvSpPr>
        <p:spPr bwMode="auto">
          <a:xfrm>
            <a:off x="681412" y="345134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2" name="TextBox 11">
            <a:extLst>
              <a:ext uri="{FF2B5EF4-FFF2-40B4-BE49-F238E27FC236}">
                <a16:creationId xmlns:a16="http://schemas.microsoft.com/office/drawing/2014/main" id="{EF9FF610-45BB-D322-92E8-25AB663A666F}"/>
              </a:ext>
            </a:extLst>
          </p:cNvPr>
          <p:cNvSpPr txBox="1">
            <a:spLocks/>
          </p:cNvSpPr>
          <p:nvPr/>
        </p:nvSpPr>
        <p:spPr>
          <a:xfrm>
            <a:off x="1402078" y="3542233"/>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Add fields and field groups to a table.</a:t>
            </a:r>
          </a:p>
        </p:txBody>
      </p:sp>
      <p:sp>
        <p:nvSpPr>
          <p:cNvPr id="13" name="Oval 12">
            <a:extLst>
              <a:ext uri="{FF2B5EF4-FFF2-40B4-BE49-F238E27FC236}">
                <a16:creationId xmlns:a16="http://schemas.microsoft.com/office/drawing/2014/main" id="{5240D49E-498B-ACA5-2ADB-1BFE948498D7}"/>
              </a:ext>
            </a:extLst>
          </p:cNvPr>
          <p:cNvSpPr>
            <a:spLocks/>
          </p:cNvSpPr>
          <p:nvPr/>
        </p:nvSpPr>
        <p:spPr bwMode="auto">
          <a:xfrm>
            <a:off x="681412" y="4019825"/>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5</a:t>
            </a:r>
          </a:p>
        </p:txBody>
      </p:sp>
      <p:sp>
        <p:nvSpPr>
          <p:cNvPr id="15" name="TextBox 14">
            <a:extLst>
              <a:ext uri="{FF2B5EF4-FFF2-40B4-BE49-F238E27FC236}">
                <a16:creationId xmlns:a16="http://schemas.microsoft.com/office/drawing/2014/main" id="{29263C91-8264-BD50-7E85-DF28B57095EE}"/>
              </a:ext>
            </a:extLst>
          </p:cNvPr>
          <p:cNvSpPr txBox="1">
            <a:spLocks/>
          </p:cNvSpPr>
          <p:nvPr/>
        </p:nvSpPr>
        <p:spPr>
          <a:xfrm>
            <a:off x="1402078" y="4110709"/>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an index and a table relation.</a:t>
            </a:r>
          </a:p>
        </p:txBody>
      </p:sp>
      <p:sp>
        <p:nvSpPr>
          <p:cNvPr id="16" name="Oval 15">
            <a:extLst>
              <a:ext uri="{FF2B5EF4-FFF2-40B4-BE49-F238E27FC236}">
                <a16:creationId xmlns:a16="http://schemas.microsoft.com/office/drawing/2014/main" id="{7101DE6E-3FFE-1071-8C5A-1E7BEA0626BB}"/>
              </a:ext>
            </a:extLst>
          </p:cNvPr>
          <p:cNvSpPr>
            <a:spLocks/>
          </p:cNvSpPr>
          <p:nvPr/>
        </p:nvSpPr>
        <p:spPr bwMode="auto">
          <a:xfrm>
            <a:off x="681412" y="458830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6</a:t>
            </a:r>
          </a:p>
        </p:txBody>
      </p:sp>
      <p:sp>
        <p:nvSpPr>
          <p:cNvPr id="17" name="TextBox 16">
            <a:extLst>
              <a:ext uri="{FF2B5EF4-FFF2-40B4-BE49-F238E27FC236}">
                <a16:creationId xmlns:a16="http://schemas.microsoft.com/office/drawing/2014/main" id="{AFFFC939-80FE-43F7-E259-7D4761DE0CAA}"/>
              </a:ext>
            </a:extLst>
          </p:cNvPr>
          <p:cNvSpPr txBox="1">
            <a:spLocks/>
          </p:cNvSpPr>
          <p:nvPr/>
        </p:nvSpPr>
        <p:spPr>
          <a:xfrm>
            <a:off x="1402078" y="467918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Learn about table methods.</a:t>
            </a:r>
          </a:p>
        </p:txBody>
      </p:sp>
      <p:sp>
        <p:nvSpPr>
          <p:cNvPr id="18" name="Oval 17">
            <a:extLst>
              <a:ext uri="{FF2B5EF4-FFF2-40B4-BE49-F238E27FC236}">
                <a16:creationId xmlns:a16="http://schemas.microsoft.com/office/drawing/2014/main" id="{7CA2468E-3EAD-40A4-F21E-7DA43FB9FD23}"/>
              </a:ext>
            </a:extLst>
          </p:cNvPr>
          <p:cNvSpPr>
            <a:spLocks/>
          </p:cNvSpPr>
          <p:nvPr/>
        </p:nvSpPr>
        <p:spPr bwMode="auto">
          <a:xfrm>
            <a:off x="681412" y="5156778"/>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7</a:t>
            </a:r>
          </a:p>
        </p:txBody>
      </p:sp>
      <p:sp>
        <p:nvSpPr>
          <p:cNvPr id="19" name="TextBox 18">
            <a:extLst>
              <a:ext uri="{FF2B5EF4-FFF2-40B4-BE49-F238E27FC236}">
                <a16:creationId xmlns:a16="http://schemas.microsoft.com/office/drawing/2014/main" id="{AF49A481-679B-22F3-FBCD-23D2FA881DD4}"/>
              </a:ext>
            </a:extLst>
          </p:cNvPr>
          <p:cNvSpPr txBox="1">
            <a:spLocks/>
          </p:cNvSpPr>
          <p:nvPr/>
        </p:nvSpPr>
        <p:spPr>
          <a:xfrm>
            <a:off x="1402078" y="5247662"/>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manage, and extend views, queries, and maps.</a:t>
            </a:r>
          </a:p>
        </p:txBody>
      </p:sp>
    </p:spTree>
    <p:extLst>
      <p:ext uri="{BB962C8B-B14F-4D97-AF65-F5344CB8AC3E}">
        <p14:creationId xmlns:p14="http://schemas.microsoft.com/office/powerpoint/2010/main" val="40494947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588262" y="585216"/>
            <a:ext cx="11011600" cy="492443"/>
          </a:xfrm>
        </p:spPr>
        <p:txBody>
          <a:bodyPr/>
          <a:lstStyle/>
          <a:p>
            <a:r>
              <a:rPr lang="en-US" dirty="0"/>
              <a:t>Create Tables and Table Fields</a:t>
            </a:r>
          </a:p>
        </p:txBody>
      </p:sp>
      <p:sp>
        <p:nvSpPr>
          <p:cNvPr id="6" name="Text Placeholder 5">
            <a:extLst>
              <a:ext uri="{FF2B5EF4-FFF2-40B4-BE49-F238E27FC236}">
                <a16:creationId xmlns:a16="http://schemas.microsoft.com/office/drawing/2014/main" id="{4E78B421-B26D-8951-0BCE-C0DA95707445}"/>
              </a:ext>
            </a:extLst>
          </p:cNvPr>
          <p:cNvSpPr>
            <a:spLocks noGrp="1"/>
          </p:cNvSpPr>
          <p:nvPr>
            <p:ph type="body" sz="quarter" idx="4294967295"/>
          </p:nvPr>
        </p:nvSpPr>
        <p:spPr>
          <a:xfrm>
            <a:off x="588262" y="1581150"/>
            <a:ext cx="6237288" cy="3940175"/>
          </a:xfrm>
        </p:spPr>
        <p:txBody>
          <a:bodyPr/>
          <a:lstStyle/>
          <a:p>
            <a:pPr marL="231775" indent="-231775">
              <a:spcBef>
                <a:spcPts val="400"/>
              </a:spcBef>
              <a:spcAft>
                <a:spcPts val="1200"/>
              </a:spcAft>
            </a:pPr>
            <a:r>
              <a:rPr lang="en-US" sz="1800" b="1" dirty="0"/>
              <a:t>Tables contain rows and columns, just like a spreadsheet. They are stored in a database and work together to deliver data to the user in outputs such as forms and reports. Tables can also contain metadata.</a:t>
            </a:r>
          </a:p>
          <a:p>
            <a:pPr marL="231775" indent="-231775">
              <a:spcBef>
                <a:spcPts val="400"/>
              </a:spcBef>
              <a:spcAft>
                <a:spcPts val="1200"/>
              </a:spcAft>
            </a:pPr>
            <a:r>
              <a:rPr lang="en-US" sz="1800" b="1" dirty="0"/>
              <a:t>Tables are made up of fields, which are organized into field groups.</a:t>
            </a:r>
          </a:p>
          <a:p>
            <a:pPr marL="231775" indent="-231775">
              <a:spcBef>
                <a:spcPts val="400"/>
              </a:spcBef>
              <a:spcAft>
                <a:spcPts val="1200"/>
              </a:spcAft>
            </a:pPr>
            <a:r>
              <a:rPr lang="en-US" sz="1800" b="1" dirty="0"/>
              <a:t>The screenshot on the right shows the </a:t>
            </a:r>
            <a:r>
              <a:rPr lang="en-US" sz="1800" b="1" dirty="0" err="1"/>
              <a:t>CustTable</a:t>
            </a:r>
            <a:r>
              <a:rPr lang="en-US" sz="1800" b="1" dirty="0"/>
              <a:t> (Customer Table).</a:t>
            </a:r>
          </a:p>
          <a:p>
            <a:pPr marL="231775" indent="-231775">
              <a:spcBef>
                <a:spcPts val="400"/>
              </a:spcBef>
              <a:spcAft>
                <a:spcPts val="1200"/>
              </a:spcAft>
            </a:pPr>
            <a:r>
              <a:rPr lang="en-US" sz="1800" b="1" dirty="0"/>
              <a:t>The Table designer window contains a top-level node with the table name, and various components beneath it, such as: </a:t>
            </a:r>
            <a:r>
              <a:rPr lang="en-US" sz="1800" dirty="0"/>
              <a:t>Fields, Field groups, Indexes, Relations, Delete actions, State machines, Mappings, Methods, and Events.</a:t>
            </a:r>
          </a:p>
        </p:txBody>
      </p:sp>
      <p:pic>
        <p:nvPicPr>
          <p:cNvPr id="10" name="Picture 2" descr="Screenshot of the Customer Table which is called CustTable.">
            <a:extLst>
              <a:ext uri="{FF2B5EF4-FFF2-40B4-BE49-F238E27FC236}">
                <a16:creationId xmlns:a16="http://schemas.microsoft.com/office/drawing/2014/main" id="{4ED61BC0-8D89-F1C0-1C24-71A4FA267ED2}"/>
              </a:ext>
            </a:extLst>
          </p:cNvPr>
          <p:cNvPicPr>
            <a:picLocks noChangeArrowheads="1"/>
          </p:cNvPicPr>
          <p:nvPr/>
        </p:nvPicPr>
        <p:blipFill rotWithShape="1">
          <a:blip r:embed="rId3">
            <a:extLst>
              <a:ext uri="{28A0092B-C50C-407E-A947-70E740481C1C}">
                <a14:useLocalDpi xmlns:a14="http://schemas.microsoft.com/office/drawing/2010/main" val="0"/>
              </a:ext>
            </a:extLst>
          </a:blip>
          <a:srcRect l="-8950" r="-8950"/>
          <a:stretch/>
        </p:blipFill>
        <p:spPr bwMode="auto">
          <a:xfrm>
            <a:off x="7213600" y="1581150"/>
            <a:ext cx="4386262" cy="4430720"/>
          </a:xfrm>
          <a:prstGeom prst="rect">
            <a:avLst/>
          </a:prstGeom>
          <a:noFill/>
          <a:ln w="254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2420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Populate Table and Field Properties</a:t>
            </a:r>
          </a:p>
        </p:txBody>
      </p:sp>
      <p:sp>
        <p:nvSpPr>
          <p:cNvPr id="8" name="Text Placeholder 5">
            <a:extLst>
              <a:ext uri="{FF2B5EF4-FFF2-40B4-BE49-F238E27FC236}">
                <a16:creationId xmlns:a16="http://schemas.microsoft.com/office/drawing/2014/main" id="{82B4BF94-969A-4FE0-6DAE-52C6F6D35C23}"/>
              </a:ext>
            </a:extLst>
          </p:cNvPr>
          <p:cNvSpPr txBox="1">
            <a:spLocks/>
          </p:cNvSpPr>
          <p:nvPr/>
        </p:nvSpPr>
        <p:spPr>
          <a:xfrm>
            <a:off x="588262" y="1581150"/>
            <a:ext cx="6237288" cy="434990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400"/>
              </a:spcBef>
              <a:spcAft>
                <a:spcPts val="1200"/>
              </a:spcAft>
            </a:pPr>
            <a:r>
              <a:rPr lang="en-US" sz="1800" dirty="0"/>
              <a:t>When adding a new element to a project, update and modify its properties</a:t>
            </a:r>
          </a:p>
          <a:p>
            <a:pPr marL="231775" indent="-231775">
              <a:spcBef>
                <a:spcPts val="400"/>
              </a:spcBef>
              <a:spcAft>
                <a:spcPts val="1200"/>
              </a:spcAft>
            </a:pPr>
            <a:r>
              <a:rPr lang="en-US" sz="1800" dirty="0"/>
              <a:t>The picture on the right is a screenshot of the Properties page showing </a:t>
            </a:r>
            <a:r>
              <a:rPr lang="en-US" sz="1800" dirty="0" err="1"/>
              <a:t>CustTable</a:t>
            </a:r>
            <a:r>
              <a:rPr lang="en-US" sz="1800" dirty="0"/>
              <a:t> properties.</a:t>
            </a:r>
          </a:p>
          <a:p>
            <a:pPr marL="231775" indent="-231775">
              <a:spcBef>
                <a:spcPts val="400"/>
              </a:spcBef>
              <a:spcAft>
                <a:spcPts val="1200"/>
              </a:spcAft>
            </a:pPr>
            <a:r>
              <a:rPr lang="en-US" sz="1800" dirty="0"/>
              <a:t>Key table properties: Type, Name, Label, Primary and Cluster index, Configuration key, Support inheritance, </a:t>
            </a:r>
            <a:br>
              <a:rPr lang="en-US" sz="1800" dirty="0"/>
            </a:br>
            <a:r>
              <a:rPr lang="en-US" sz="1800" dirty="0"/>
              <a:t>and Extends</a:t>
            </a:r>
          </a:p>
          <a:p>
            <a:pPr marL="231775" indent="-231775">
              <a:spcBef>
                <a:spcPts val="400"/>
              </a:spcBef>
              <a:spcAft>
                <a:spcPts val="1200"/>
              </a:spcAft>
            </a:pPr>
            <a:r>
              <a:rPr lang="en-US" sz="1800" dirty="0"/>
              <a:t>Field properties are commonly adjusted at the </a:t>
            </a:r>
            <a:br>
              <a:rPr lang="en-US" sz="1800" dirty="0"/>
            </a:br>
            <a:r>
              <a:rPr lang="en-US" sz="1800" dirty="0"/>
              <a:t>element level</a:t>
            </a:r>
          </a:p>
          <a:p>
            <a:pPr marL="231775" indent="-231775">
              <a:spcBef>
                <a:spcPts val="400"/>
              </a:spcBef>
              <a:spcAft>
                <a:spcPts val="1200"/>
              </a:spcAft>
            </a:pPr>
            <a:r>
              <a:rPr lang="en-US" sz="1800" dirty="0"/>
              <a:t>Base </a:t>
            </a:r>
            <a:r>
              <a:rPr lang="en-US" sz="1800" dirty="0" err="1"/>
              <a:t>enum</a:t>
            </a:r>
            <a:r>
              <a:rPr lang="en-US" sz="1800" dirty="0"/>
              <a:t> properties determine how the property is displayed in the user interface</a:t>
            </a:r>
          </a:p>
          <a:p>
            <a:pPr marL="231775" indent="-231775">
              <a:spcBef>
                <a:spcPts val="400"/>
              </a:spcBef>
              <a:spcAft>
                <a:spcPts val="1200"/>
              </a:spcAft>
            </a:pPr>
            <a:r>
              <a:rPr lang="en-US" sz="1800" dirty="0"/>
              <a:t>EDT properties vary depending on the type of EDT</a:t>
            </a:r>
          </a:p>
        </p:txBody>
      </p:sp>
      <p:pic>
        <p:nvPicPr>
          <p:cNvPr id="10" name="Picture 2" descr="Screenshot of the Properties page showing CustTable properties.">
            <a:extLst>
              <a:ext uri="{FF2B5EF4-FFF2-40B4-BE49-F238E27FC236}">
                <a16:creationId xmlns:a16="http://schemas.microsoft.com/office/drawing/2014/main" id="{66DBCEA2-D306-D24D-85BD-B6CE131405F6}"/>
              </a:ext>
            </a:extLst>
          </p:cNvPr>
          <p:cNvPicPr>
            <a:picLocks noChangeArrowheads="1"/>
          </p:cNvPicPr>
          <p:nvPr/>
        </p:nvPicPr>
        <p:blipFill rotWithShape="1">
          <a:blip r:embed="rId3">
            <a:extLst>
              <a:ext uri="{28A0092B-C50C-407E-A947-70E740481C1C}">
                <a14:useLocalDpi xmlns:a14="http://schemas.microsoft.com/office/drawing/2010/main" val="0"/>
              </a:ext>
            </a:extLst>
          </a:blip>
          <a:srcRect l="-75935" r="-75935"/>
          <a:stretch/>
        </p:blipFill>
        <p:spPr bwMode="auto">
          <a:xfrm>
            <a:off x="7213600" y="1581150"/>
            <a:ext cx="4386262" cy="4430720"/>
          </a:xfrm>
          <a:prstGeom prst="rect">
            <a:avLst/>
          </a:prstGeom>
          <a:noFill/>
          <a:ln w="254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95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Add Fields, Field Groups, Indexes, and Relations</a:t>
            </a:r>
          </a:p>
        </p:txBody>
      </p:sp>
      <p:sp>
        <p:nvSpPr>
          <p:cNvPr id="10" name="Text Placeholder 5">
            <a:extLst>
              <a:ext uri="{FF2B5EF4-FFF2-40B4-BE49-F238E27FC236}">
                <a16:creationId xmlns:a16="http://schemas.microsoft.com/office/drawing/2014/main" id="{A29B9AE6-A370-CA6B-9D9F-41A54862277E}"/>
              </a:ext>
            </a:extLst>
          </p:cNvPr>
          <p:cNvSpPr txBox="1">
            <a:spLocks/>
          </p:cNvSpPr>
          <p:nvPr/>
        </p:nvSpPr>
        <p:spPr>
          <a:xfrm>
            <a:off x="588262" y="1581150"/>
            <a:ext cx="6237288" cy="407291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400"/>
              </a:spcBef>
              <a:spcAft>
                <a:spcPts val="1200"/>
              </a:spcAft>
            </a:pPr>
            <a:r>
              <a:rPr lang="en-US" sz="1800" dirty="0"/>
              <a:t>Field Groups improve consistency in form design and reduce the need for individual field selection.</a:t>
            </a:r>
          </a:p>
          <a:p>
            <a:pPr marL="231775" indent="-231775">
              <a:spcBef>
                <a:spcPts val="400"/>
              </a:spcBef>
              <a:spcAft>
                <a:spcPts val="1200"/>
              </a:spcAft>
            </a:pPr>
            <a:r>
              <a:rPr lang="en-US" sz="1800" dirty="0"/>
              <a:t>Indices improve efficiency in data retrieval.</a:t>
            </a:r>
          </a:p>
          <a:p>
            <a:pPr marL="231775" indent="-231775">
              <a:spcBef>
                <a:spcPts val="400"/>
              </a:spcBef>
              <a:spcAft>
                <a:spcPts val="1200"/>
              </a:spcAft>
            </a:pPr>
            <a:r>
              <a:rPr lang="en-US" sz="1800" dirty="0"/>
              <a:t>There are three types of indices: Primary, Clustered, and Non-clustered.</a:t>
            </a:r>
          </a:p>
          <a:p>
            <a:pPr marL="231775" indent="-231775">
              <a:spcBef>
                <a:spcPts val="400"/>
              </a:spcBef>
              <a:spcAft>
                <a:spcPts val="1200"/>
              </a:spcAft>
            </a:pPr>
            <a:r>
              <a:rPr lang="en-US" sz="1800" dirty="0"/>
              <a:t>Table Relations are used to associate rows in one table to another, create auto-joins in forms, look up values in other tables, and validate data by providing constraints.</a:t>
            </a:r>
          </a:p>
          <a:p>
            <a:pPr marL="231775" indent="-231775">
              <a:spcBef>
                <a:spcPts val="400"/>
              </a:spcBef>
              <a:spcAft>
                <a:spcPts val="1200"/>
              </a:spcAft>
            </a:pPr>
            <a:r>
              <a:rPr lang="en-US" sz="1800" dirty="0"/>
              <a:t>Relation types include Normal, Field Fixed, Related Field Fixed, and Foreign Key.</a:t>
            </a:r>
          </a:p>
          <a:p>
            <a:pPr marL="231775" indent="-231775">
              <a:spcBef>
                <a:spcPts val="400"/>
              </a:spcBef>
              <a:spcAft>
                <a:spcPts val="1200"/>
              </a:spcAft>
            </a:pPr>
            <a:r>
              <a:rPr lang="en-US" sz="1800" dirty="0"/>
              <a:t>Screenshot of the </a:t>
            </a:r>
            <a:r>
              <a:rPr lang="en-US" sz="1800" dirty="0" err="1"/>
              <a:t>CustTable</a:t>
            </a:r>
            <a:r>
              <a:rPr lang="en-US" sz="1800" dirty="0"/>
              <a:t> highlighting the Table indexes.</a:t>
            </a:r>
          </a:p>
        </p:txBody>
      </p:sp>
      <p:pic>
        <p:nvPicPr>
          <p:cNvPr id="7" name="Picture 2" descr="Screenshot of the CustTable highlighting the Table indexes.">
            <a:extLst>
              <a:ext uri="{FF2B5EF4-FFF2-40B4-BE49-F238E27FC236}">
                <a16:creationId xmlns:a16="http://schemas.microsoft.com/office/drawing/2014/main" id="{3AF2BAE0-FBD1-9C6A-E0E1-361EF62FFD7E}"/>
              </a:ext>
            </a:extLst>
          </p:cNvPr>
          <p:cNvPicPr>
            <a:picLocks noChangeArrowheads="1"/>
          </p:cNvPicPr>
          <p:nvPr/>
        </p:nvPicPr>
        <p:blipFill rotWithShape="1">
          <a:blip r:embed="rId3">
            <a:extLst>
              <a:ext uri="{28A0092B-C50C-407E-A947-70E740481C1C}">
                <a14:useLocalDpi xmlns:a14="http://schemas.microsoft.com/office/drawing/2010/main" val="0"/>
              </a:ext>
            </a:extLst>
          </a:blip>
          <a:srcRect l="-18728" r="-18728"/>
          <a:stretch/>
        </p:blipFill>
        <p:spPr bwMode="auto">
          <a:xfrm>
            <a:off x="7213600" y="1581150"/>
            <a:ext cx="4386262" cy="4430720"/>
          </a:xfrm>
          <a:prstGeom prst="rect">
            <a:avLst/>
          </a:prstGeom>
          <a:solidFill>
            <a:schemeClr val="bg1"/>
          </a:solidFill>
          <a:ln w="25400">
            <a:solidFill>
              <a:srgbClr val="C73ECC"/>
            </a:solidFill>
          </a:ln>
        </p:spPr>
      </p:pic>
    </p:spTree>
    <p:extLst>
      <p:ext uri="{BB962C8B-B14F-4D97-AF65-F5344CB8AC3E}">
        <p14:creationId xmlns:p14="http://schemas.microsoft.com/office/powerpoint/2010/main" val="104544329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CADC0212-F427-3205-FDF2-57783E869C49}"/>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Table Methods</a:t>
            </a:r>
          </a:p>
        </p:txBody>
      </p:sp>
      <p:sp>
        <p:nvSpPr>
          <p:cNvPr id="20" name="文本占位符 2">
            <a:extLst>
              <a:ext uri="{FF2B5EF4-FFF2-40B4-BE49-F238E27FC236}">
                <a16:creationId xmlns:a16="http://schemas.microsoft.com/office/drawing/2014/main" id="{E60A6AC6-75CB-5D48-B5F0-CD402FB5D538}"/>
              </a:ext>
            </a:extLst>
          </p:cNvPr>
          <p:cNvSpPr txBox="1">
            <a:spLocks/>
          </p:cNvSpPr>
          <p:nvPr/>
        </p:nvSpPr>
        <p:spPr>
          <a:xfrm>
            <a:off x="579439" y="1144848"/>
            <a:ext cx="3878262" cy="39138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1200"/>
              </a:spcAft>
            </a:pPr>
            <a:r>
              <a:rPr lang="en-US" dirty="0"/>
              <a:t>Tables are main elements in finance and operations apps development and have standard/custom methods.</a:t>
            </a:r>
          </a:p>
          <a:p>
            <a:pPr marL="231775" indent="-231775">
              <a:spcBef>
                <a:spcPts val="0"/>
              </a:spcBef>
              <a:spcAft>
                <a:spcPts val="1200"/>
              </a:spcAft>
            </a:pPr>
            <a:r>
              <a:rPr lang="en-US" dirty="0"/>
              <a:t>Standard table methods include </a:t>
            </a:r>
            <a:r>
              <a:rPr lang="en-US" dirty="0" err="1"/>
              <a:t>initValue</a:t>
            </a:r>
            <a:r>
              <a:rPr lang="en-US" dirty="0"/>
              <a:t>(), find(), insert(), </a:t>
            </a:r>
            <a:r>
              <a:rPr lang="en-US" dirty="0" err="1"/>
              <a:t>modifiedField</a:t>
            </a:r>
            <a:r>
              <a:rPr lang="en-US" dirty="0"/>
              <a:t>(), </a:t>
            </a:r>
            <a:r>
              <a:rPr lang="en-US" dirty="0" err="1"/>
              <a:t>validateField</a:t>
            </a:r>
            <a:r>
              <a:rPr lang="en-US" dirty="0"/>
              <a:t>(), and </a:t>
            </a:r>
            <a:r>
              <a:rPr lang="en-US" dirty="0" err="1"/>
              <a:t>validateWrite</a:t>
            </a:r>
            <a:r>
              <a:rPr lang="en-US" dirty="0"/>
              <a:t>().</a:t>
            </a:r>
          </a:p>
          <a:p>
            <a:pPr marL="231775" indent="-231775">
              <a:spcBef>
                <a:spcPts val="0"/>
              </a:spcBef>
              <a:spcAft>
                <a:spcPts val="1200"/>
              </a:spcAft>
            </a:pPr>
            <a:r>
              <a:rPr lang="en-US" dirty="0"/>
              <a:t>You can use these methods to initialize, find, insert, modify, and validate data in a table.</a:t>
            </a:r>
          </a:p>
          <a:p>
            <a:pPr marL="231775" indent="-231775">
              <a:spcBef>
                <a:spcPts val="0"/>
              </a:spcBef>
              <a:spcAft>
                <a:spcPts val="1200"/>
              </a:spcAft>
            </a:pPr>
            <a:r>
              <a:rPr lang="en-US" dirty="0"/>
              <a:t>Chain of command is an option that helps to enhance the functionality of a table method.</a:t>
            </a:r>
          </a:p>
        </p:txBody>
      </p:sp>
      <p:sp>
        <p:nvSpPr>
          <p:cNvPr id="21" name="文本占位符 2">
            <a:extLst>
              <a:ext uri="{FF2B5EF4-FFF2-40B4-BE49-F238E27FC236}">
                <a16:creationId xmlns:a16="http://schemas.microsoft.com/office/drawing/2014/main" id="{246F9C57-730E-86AA-32B8-5A2D42107DB7}"/>
              </a:ext>
            </a:extLst>
          </p:cNvPr>
          <p:cNvSpPr txBox="1">
            <a:spLocks/>
          </p:cNvSpPr>
          <p:nvPr/>
        </p:nvSpPr>
        <p:spPr>
          <a:xfrm>
            <a:off x="5067300" y="1144848"/>
            <a:ext cx="6532563" cy="1077218"/>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spc="0" dirty="0"/>
              <a:t>In the following example, the requirement is to initialize the Price Rounding rule of the Currency table with 0.01 whenever a new record is created. A table extension class will be created with this code snippet of the </a:t>
            </a:r>
            <a:r>
              <a:rPr lang="en-US" sz="1600" spc="0" dirty="0" err="1"/>
              <a:t>initValue</a:t>
            </a:r>
            <a:r>
              <a:rPr lang="en-US" sz="1600" spc="0" dirty="0"/>
              <a:t>() method.</a:t>
            </a:r>
          </a:p>
        </p:txBody>
      </p:sp>
      <p:sp>
        <p:nvSpPr>
          <p:cNvPr id="19" name="New shape">
            <a:extLst>
              <a:ext uri="{FF2B5EF4-FFF2-40B4-BE49-F238E27FC236}">
                <a16:creationId xmlns:a16="http://schemas.microsoft.com/office/drawing/2014/main" id="{B61F4C1F-4884-F14B-A86F-BB0B3EF9DA0D}"/>
              </a:ext>
            </a:extLst>
          </p:cNvPr>
          <p:cNvSpPr/>
          <p:nvPr/>
        </p:nvSpPr>
        <p:spPr>
          <a:xfrm>
            <a:off x="5067300" y="2365911"/>
            <a:ext cx="6532563" cy="360850"/>
          </a:xfrm>
          <a:prstGeom prst="rect">
            <a:avLst/>
          </a:prstGeom>
          <a:solidFill>
            <a:srgbClr val="FFA38B"/>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a:solidFill>
                  <a:schemeClr val="tx1"/>
                </a:solidFill>
                <a:latin typeface="+mj-lt"/>
              </a:rPr>
              <a:t>X++</a:t>
            </a:r>
            <a:endParaRPr lang="en-US" sz="1400" dirty="0">
              <a:solidFill>
                <a:schemeClr val="tx1"/>
              </a:solidFill>
              <a:latin typeface="+mj-lt"/>
            </a:endParaRPr>
          </a:p>
        </p:txBody>
      </p:sp>
      <p:sp>
        <p:nvSpPr>
          <p:cNvPr id="22" name="New shape">
            <a:extLst>
              <a:ext uri="{FF2B5EF4-FFF2-40B4-BE49-F238E27FC236}">
                <a16:creationId xmlns:a16="http://schemas.microsoft.com/office/drawing/2014/main" id="{D833B8EB-8185-7607-D011-4344D51B2950}"/>
              </a:ext>
            </a:extLst>
          </p:cNvPr>
          <p:cNvSpPr/>
          <p:nvPr/>
        </p:nvSpPr>
        <p:spPr>
          <a:xfrm>
            <a:off x="5067300" y="2736676"/>
            <a:ext cx="6532563" cy="2838306"/>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sz="1400" dirty="0">
                <a:solidFill>
                  <a:schemeClr val="tx1"/>
                </a:solidFill>
                <a:latin typeface="Consolas" panose="020B0609020204030204" pitchFamily="49" charset="0"/>
              </a:rPr>
              <a:t>[</a:t>
            </a:r>
            <a:r>
              <a:rPr lang="en-US" sz="1400" dirty="0" err="1">
                <a:solidFill>
                  <a:srgbClr val="0B556A"/>
                </a:solidFill>
                <a:latin typeface="Consolas" panose="020B0609020204030204" pitchFamily="49" charset="0"/>
              </a:rPr>
              <a:t>ExtensionOf</a:t>
            </a:r>
            <a:r>
              <a:rPr lang="en-US" sz="1400" dirty="0">
                <a:solidFill>
                  <a:srgbClr val="0B556A"/>
                </a:solidFill>
                <a:latin typeface="Consolas" panose="020B0609020204030204" pitchFamily="49" charset="0"/>
              </a:rPr>
              <a:t>(</a:t>
            </a:r>
            <a:r>
              <a:rPr lang="en-US" sz="1400" dirty="0" err="1">
                <a:solidFill>
                  <a:srgbClr val="0B556A"/>
                </a:solidFill>
                <a:latin typeface="Consolas" panose="020B0609020204030204" pitchFamily="49" charset="0"/>
              </a:rPr>
              <a:t>tableStr</a:t>
            </a:r>
            <a:r>
              <a:rPr lang="en-US" sz="1400" dirty="0">
                <a:solidFill>
                  <a:srgbClr val="0B556A"/>
                </a:solidFill>
                <a:latin typeface="Consolas" panose="020B0609020204030204" pitchFamily="49" charset="0"/>
              </a:rPr>
              <a:t>(Currency))</a:t>
            </a:r>
            <a:r>
              <a:rPr lang="en-US" sz="1400" dirty="0">
                <a:solidFill>
                  <a:schemeClr val="tx1"/>
                </a:solidFill>
                <a:latin typeface="Consolas" panose="020B0609020204030204" pitchFamily="49" charset="0"/>
              </a:rPr>
              <a:t>] </a:t>
            </a:r>
          </a:p>
          <a:p>
            <a:r>
              <a:rPr lang="en-US" sz="1400" dirty="0">
                <a:solidFill>
                  <a:srgbClr val="001188"/>
                </a:solidFill>
                <a:latin typeface="Consolas" panose="020B0609020204030204" pitchFamily="49" charset="0"/>
              </a:rPr>
              <a:t>final class </a:t>
            </a:r>
            <a:r>
              <a:rPr lang="en-US" sz="1400" dirty="0" err="1">
                <a:solidFill>
                  <a:srgbClr val="0B556A"/>
                </a:solidFill>
                <a:latin typeface="Consolas" panose="020B0609020204030204" pitchFamily="49" charset="0"/>
              </a:rPr>
              <a:t>CurrencyTable_Extension</a:t>
            </a:r>
            <a:r>
              <a:rPr lang="en-US" sz="1400" dirty="0">
                <a:solidFill>
                  <a:srgbClr val="0B556A"/>
                </a:solidFill>
                <a:latin typeface="Consolas" panose="020B0609020204030204" pitchFamily="49" charset="0"/>
              </a:rPr>
              <a:t>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public void </a:t>
            </a:r>
            <a:r>
              <a:rPr lang="en-US" sz="1400" dirty="0" err="1">
                <a:solidFill>
                  <a:srgbClr val="0B556A"/>
                </a:solidFill>
                <a:latin typeface="Consolas" panose="020B0609020204030204" pitchFamily="49" charset="0"/>
              </a:rPr>
              <a:t>initValue</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 </a:t>
            </a:r>
          </a:p>
          <a:p>
            <a:r>
              <a:rPr lang="en-US" sz="1400" dirty="0">
                <a:solidFill>
                  <a:schemeClr val="tx1"/>
                </a:solidFill>
                <a:latin typeface="Consolas" panose="020B0609020204030204" pitchFamily="49" charset="0"/>
              </a:rPr>
              <a:t>                </a:t>
            </a:r>
            <a:r>
              <a:rPr lang="en-US" sz="1400" dirty="0" err="1">
                <a:solidFill>
                  <a:srgbClr val="001188"/>
                </a:solidFill>
                <a:latin typeface="Consolas" panose="020B0609020204030204" pitchFamily="49" charset="0"/>
              </a:rPr>
              <a:t>this</a:t>
            </a:r>
            <a:r>
              <a:rPr lang="en-US" sz="1400" dirty="0" err="1">
                <a:solidFill>
                  <a:schemeClr val="tx1"/>
                </a:solidFill>
                <a:latin typeface="Consolas" panose="020B0609020204030204" pitchFamily="49" charset="0"/>
              </a:rPr>
              <a:t>.RoundOffPrice</a:t>
            </a:r>
            <a:r>
              <a:rPr lang="en-US" sz="1400" dirty="0">
                <a:solidFill>
                  <a:schemeClr val="tx1"/>
                </a:solidFill>
                <a:latin typeface="Consolas" panose="020B0609020204030204" pitchFamily="49" charset="0"/>
              </a:rPr>
              <a:t> = 0.01; </a:t>
            </a:r>
          </a:p>
          <a:p>
            <a:r>
              <a:rPr lang="en-US" sz="1400" dirty="0">
                <a:solidFill>
                  <a:schemeClr val="tx1"/>
                </a:solidFill>
                <a:latin typeface="Consolas" panose="020B0609020204030204" pitchFamily="49" charset="0"/>
              </a:rPr>
              <a:t>                </a:t>
            </a:r>
            <a:r>
              <a:rPr lang="en-US" sz="1400" dirty="0">
                <a:solidFill>
                  <a:srgbClr val="001188"/>
                </a:solidFill>
                <a:latin typeface="Consolas" panose="020B0609020204030204" pitchFamily="49" charset="0"/>
              </a:rPr>
              <a:t>next</a:t>
            </a:r>
            <a:r>
              <a:rPr lang="en-US" sz="1400" dirty="0">
                <a:solidFill>
                  <a:schemeClr val="tx1"/>
                </a:solidFill>
                <a:latin typeface="Consolas" panose="020B0609020204030204" pitchFamily="49" charset="0"/>
              </a:rPr>
              <a:t> </a:t>
            </a:r>
            <a:r>
              <a:rPr lang="en-US" sz="1400" dirty="0" err="1">
                <a:solidFill>
                  <a:srgbClr val="0B556A"/>
                </a:solidFill>
                <a:latin typeface="Consolas" panose="020B0609020204030204" pitchFamily="49" charset="0"/>
              </a:rPr>
              <a:t>initValue</a:t>
            </a:r>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a:t>
            </a:r>
            <a:br>
              <a:rPr lang="en-US" sz="1400" dirty="0">
                <a:solidFill>
                  <a:schemeClr val="tx1"/>
                </a:solidFill>
                <a:latin typeface="Consolas" panose="020B0609020204030204" pitchFamily="49" charset="0"/>
              </a:rPr>
            </a:b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8520788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Create, manage, and extend views </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1" y="1331174"/>
            <a:ext cx="6085608" cy="5401479"/>
          </a:xfrm>
        </p:spPr>
        <p:txBody>
          <a:bodyPr/>
          <a:lstStyle/>
          <a:p>
            <a:pPr marL="342900" indent="-342900">
              <a:buFont typeface="Arial" panose="020B0604020202020204" pitchFamily="34" charset="0"/>
              <a:buChar char="•"/>
            </a:pPr>
            <a:r>
              <a:rPr lang="en-US" sz="2000" spc="0" dirty="0">
                <a:latin typeface="+mn-lt"/>
              </a:rPr>
              <a:t>Views are virtual tables based on tables or other views (view metadata) and contains rows and columns.</a:t>
            </a:r>
          </a:p>
          <a:p>
            <a:pPr marL="342900" indent="-342900">
              <a:buFont typeface="Arial" panose="020B0604020202020204" pitchFamily="34" charset="0"/>
              <a:buChar char="•"/>
            </a:pPr>
            <a:r>
              <a:rPr lang="en-US" sz="2000" spc="0" dirty="0">
                <a:latin typeface="+mn-lt"/>
              </a:rPr>
              <a:t>Columns or fields can refer to a field in the metadata or be a computed column.</a:t>
            </a:r>
          </a:p>
          <a:p>
            <a:pPr marL="342900" indent="-342900">
              <a:buFont typeface="Arial" panose="020B0604020202020204" pitchFamily="34" charset="0"/>
              <a:buChar char="•"/>
            </a:pPr>
            <a:r>
              <a:rPr lang="en-US" sz="2000" spc="0" dirty="0">
                <a:latin typeface="+mn-lt"/>
              </a:rPr>
              <a:t>Computed columns needs a method specified in </a:t>
            </a:r>
            <a:r>
              <a:rPr lang="en-US" sz="2000" b="1" spc="0" dirty="0" err="1">
                <a:latin typeface="+mn-lt"/>
              </a:rPr>
              <a:t>ViewMethod</a:t>
            </a:r>
            <a:r>
              <a:rPr lang="en-US" sz="2000" spc="0" dirty="0">
                <a:latin typeface="+mn-lt"/>
              </a:rPr>
              <a:t> property. The method for a computed column returns T-SQL as a string.</a:t>
            </a:r>
          </a:p>
          <a:p>
            <a:pPr marL="342900" indent="-342900">
              <a:buFont typeface="Arial" panose="020B0604020202020204" pitchFamily="34" charset="0"/>
              <a:buChar char="•"/>
            </a:pPr>
            <a:r>
              <a:rPr lang="en-US" sz="2000" spc="0" dirty="0">
                <a:latin typeface="+mn-lt"/>
              </a:rPr>
              <a:t>Views are created doing synchronization and will use the T-SQL from computed columns in creation.</a:t>
            </a:r>
          </a:p>
          <a:p>
            <a:pPr marL="342900" indent="-342900">
              <a:buFont typeface="Arial" panose="020B0604020202020204" pitchFamily="34" charset="0"/>
              <a:buChar char="•"/>
            </a:pPr>
            <a:r>
              <a:rPr lang="en-US" sz="2000" spc="0" dirty="0">
                <a:latin typeface="+mn-lt"/>
              </a:rPr>
              <a:t>View extensions can add functionality to the view, but not remove it.</a:t>
            </a:r>
          </a:p>
          <a:p>
            <a:pPr marL="342900" indent="-342900">
              <a:buFont typeface="Arial" panose="020B0604020202020204" pitchFamily="34" charset="0"/>
              <a:buChar char="•"/>
            </a:pPr>
            <a:r>
              <a:rPr lang="en-US" sz="2000" spc="0" dirty="0">
                <a:latin typeface="+mn-lt"/>
              </a:rPr>
              <a:t>View extensions can’t add computed columns since you can’t create methods in a view extension.</a:t>
            </a:r>
          </a:p>
        </p:txBody>
      </p:sp>
      <p:sp>
        <p:nvSpPr>
          <p:cNvPr id="9" name="TextBox 8">
            <a:extLst>
              <a:ext uri="{FF2B5EF4-FFF2-40B4-BE49-F238E27FC236}">
                <a16:creationId xmlns:a16="http://schemas.microsoft.com/office/drawing/2014/main" id="{6246E20E-219A-E004-5B28-2AB1B10B33B1}"/>
              </a:ext>
            </a:extLst>
          </p:cNvPr>
          <p:cNvSpPr txBox="1"/>
          <p:nvPr/>
        </p:nvSpPr>
        <p:spPr>
          <a:xfrm>
            <a:off x="6615296" y="1350004"/>
            <a:ext cx="5293547" cy="954107"/>
          </a:xfrm>
          <a:prstGeom prst="rect">
            <a:avLst/>
          </a:prstGeom>
          <a:noFill/>
        </p:spPr>
        <p:txBody>
          <a:bodyPr wrap="square">
            <a:spAutoFit/>
          </a:bodyPr>
          <a:lstStyle/>
          <a:p>
            <a:r>
              <a:rPr lang="en-US" sz="1400" dirty="0"/>
              <a:t>The following code example depicts the calculation of a computed column where only negative amounts are added. Computed columns are defined as a method returning T-SQL in a string.</a:t>
            </a:r>
          </a:p>
        </p:txBody>
      </p:sp>
      <p:sp>
        <p:nvSpPr>
          <p:cNvPr id="7" name="New shape">
            <a:extLst>
              <a:ext uri="{FF2B5EF4-FFF2-40B4-BE49-F238E27FC236}">
                <a16:creationId xmlns:a16="http://schemas.microsoft.com/office/drawing/2014/main" id="{C2B8F4CC-AB53-1736-8018-1023BD095C01}"/>
              </a:ext>
            </a:extLst>
          </p:cNvPr>
          <p:cNvSpPr/>
          <p:nvPr/>
        </p:nvSpPr>
        <p:spPr>
          <a:xfrm>
            <a:off x="6615293" y="2250749"/>
            <a:ext cx="5293547" cy="391628"/>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en-US" sz="1600" b="0" i="0" dirty="0">
                <a:solidFill>
                  <a:srgbClr val="171717"/>
                </a:solidFill>
                <a:effectLst/>
                <a:latin typeface="Segoe UI" panose="020B0502040204020203" pitchFamily="34" charset="0"/>
              </a:rPr>
              <a:t>X++</a:t>
            </a:r>
            <a:endParaRPr lang="en-US" sz="1600" dirty="0">
              <a:solidFill>
                <a:srgbClr val="000000"/>
              </a:solidFill>
            </a:endParaRPr>
          </a:p>
        </p:txBody>
      </p:sp>
      <p:sp>
        <p:nvSpPr>
          <p:cNvPr id="8" name="New shape">
            <a:extLst>
              <a:ext uri="{FF2B5EF4-FFF2-40B4-BE49-F238E27FC236}">
                <a16:creationId xmlns:a16="http://schemas.microsoft.com/office/drawing/2014/main" id="{ADE12F62-7D63-FAFF-CC16-1046558FD872}"/>
              </a:ext>
            </a:extLst>
          </p:cNvPr>
          <p:cNvSpPr/>
          <p:nvPr/>
        </p:nvSpPr>
        <p:spPr>
          <a:xfrm>
            <a:off x="6615292" y="2804458"/>
            <a:ext cx="5293547" cy="33574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spAutoFit/>
          </a:bodyPr>
          <a:lstStyle/>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public</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static</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str</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negativeAmountMST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#define.ViewName(AssetTransReverse)</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#definere.Dataa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SourceName</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a:solidFill>
                  <a:srgbClr val="8B0000"/>
                </a:solidFill>
                <a:effectLst/>
                <a:latin typeface="Consolas" panose="020B0609020204030204" pitchFamily="49" charset="0"/>
                <a:ea typeface="Times New Roman" panose="02020603050405020304" pitchFamily="18" charset="0"/>
                <a:cs typeface="Consolas" panose="020B0609020204030204" pitchFamily="49" charset="0"/>
              </a:rPr>
              <a:t>"AssetTrans_1"</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#define.AmountMSTField(</a:t>
            </a:r>
            <a:r>
              <a:rPr lang="en-US" sz="1200" dirty="0">
                <a:solidFill>
                  <a:srgbClr val="8B0000"/>
                </a:solidFill>
                <a:effectLst/>
                <a:latin typeface="Consolas" panose="020B0609020204030204" pitchFamily="49" charset="0"/>
                <a:ea typeface="Times New Roman" panose="02020603050405020304" pitchFamily="18" charset="0"/>
                <a:cs typeface="Consolas" panose="020B0609020204030204" pitchFamily="49" charset="0"/>
              </a:rPr>
              <a:t>"AmountMST"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str</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amountMST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8B8B"/>
                </a:solidFill>
                <a:effectLst/>
                <a:latin typeface="Consolas" panose="020B0609020204030204" pitchFamily="49" charset="0"/>
                <a:ea typeface="Times New Roman" panose="02020603050405020304" pitchFamily="18" charset="0"/>
                <a:cs typeface="Consolas" panose="020B0609020204030204" pitchFamily="49" charset="0"/>
              </a:rPr>
              <a:t>DictView</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dictView</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dictView</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new</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8B8B"/>
                </a:solidFill>
                <a:effectLst/>
                <a:latin typeface="Consolas" panose="020B0609020204030204" pitchFamily="49" charset="0"/>
                <a:ea typeface="Times New Roman" panose="02020603050405020304" pitchFamily="18" charset="0"/>
                <a:cs typeface="Consolas" panose="020B0609020204030204" pitchFamily="49" charset="0"/>
              </a:rPr>
              <a:t>DictView</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err="1">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tableNum</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(#ViewName));</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amountMST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dictView.computedColumnString</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(#DataSourceName, #AmountMSTField, </a:t>
            </a:r>
            <a:r>
              <a:rPr lang="en-US" sz="1200" dirty="0" err="1">
                <a:solidFill>
                  <a:srgbClr val="008B8B"/>
                </a:solidFill>
                <a:effectLst/>
                <a:latin typeface="Consolas" panose="020B0609020204030204" pitchFamily="49" charset="0"/>
                <a:ea typeface="Times New Roman" panose="02020603050405020304" pitchFamily="18" charset="0"/>
                <a:cs typeface="Consolas" panose="020B0609020204030204" pitchFamily="49" charset="0"/>
              </a:rPr>
              <a:t>FieldNameGenerationMode</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FieldList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1E90FF"/>
                </a:solidFill>
                <a:effectLst/>
                <a:latin typeface="Consolas" panose="020B0609020204030204" pitchFamily="49" charset="0"/>
                <a:ea typeface="Times New Roman" panose="02020603050405020304" pitchFamily="18" charset="0"/>
                <a:cs typeface="Consolas" panose="020B0609020204030204" pitchFamily="49" charset="0"/>
              </a:rPr>
              <a:t>return</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8B8B"/>
                </a:solidFill>
                <a:effectLst/>
                <a:latin typeface="Consolas" panose="020B0609020204030204" pitchFamily="49" charset="0"/>
                <a:ea typeface="Times New Roman" panose="02020603050405020304" pitchFamily="18" charset="0"/>
                <a:cs typeface="Consolas" panose="020B0609020204030204" pitchFamily="49" charset="0"/>
              </a:rPr>
              <a:t>SysComputedColumn</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::negative(</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amountMST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200" dirty="0">
              <a:solidFill>
                <a:srgbClr val="171717"/>
              </a:solidFill>
              <a:effectLst/>
              <a:latin typeface="Segoe UI" panose="020B0502040204020203" pitchFamily="34" charset="0"/>
              <a:ea typeface="Calibri" panose="020F0502020204030204" pitchFamily="34" charset="0"/>
              <a:cs typeface="Calibri" panose="020F0502020204030204" pitchFamily="34" charset="0"/>
            </a:endParaRPr>
          </a:p>
          <a:p>
            <a:pPr marL="15875" indent="-6350" algn="l"/>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br>
              <a:rPr lang="en-US" sz="1200" dirty="0"/>
            </a:b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038177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588261" y="585217"/>
            <a:ext cx="4710689" cy="508088"/>
          </a:xfrm>
        </p:spPr>
        <p:txBody>
          <a:bodyPr/>
          <a:lstStyle/>
          <a:p>
            <a:r>
              <a:rPr lang="en-US" dirty="0"/>
              <a:t>Upgrade the VHD</a:t>
            </a:r>
          </a:p>
        </p:txBody>
      </p:sp>
      <p:sp>
        <p:nvSpPr>
          <p:cNvPr id="11" name="Text Placeholder 10">
            <a:extLst>
              <a:ext uri="{FF2B5EF4-FFF2-40B4-BE49-F238E27FC236}">
                <a16:creationId xmlns:a16="http://schemas.microsoft.com/office/drawing/2014/main" id="{382A3B6E-1EA0-D006-F427-308512683B40}"/>
              </a:ext>
            </a:extLst>
          </p:cNvPr>
          <p:cNvSpPr>
            <a:spLocks noGrp="1"/>
          </p:cNvSpPr>
          <p:nvPr>
            <p:ph type="body" sz="quarter" idx="16"/>
          </p:nvPr>
        </p:nvSpPr>
        <p:spPr>
          <a:xfrm>
            <a:off x="584200" y="1594155"/>
            <a:ext cx="4714663" cy="276999"/>
          </a:xfrm>
        </p:spPr>
        <p:txBody>
          <a:bodyPr/>
          <a:lstStyle/>
          <a:p>
            <a:r>
              <a:rPr lang="en-US" sz="1800" dirty="0"/>
              <a:t>Some steps to Upgrade the VHD:</a:t>
            </a:r>
          </a:p>
        </p:txBody>
      </p:sp>
      <p:sp>
        <p:nvSpPr>
          <p:cNvPr id="10" name="Text Placeholder 9">
            <a:extLst>
              <a:ext uri="{FF2B5EF4-FFF2-40B4-BE49-F238E27FC236}">
                <a16:creationId xmlns:a16="http://schemas.microsoft.com/office/drawing/2014/main" id="{6DB1A9DE-9D19-2555-B5A4-AD9628BE9B81}"/>
              </a:ext>
            </a:extLst>
          </p:cNvPr>
          <p:cNvSpPr>
            <a:spLocks noGrp="1"/>
          </p:cNvSpPr>
          <p:nvPr>
            <p:ph type="body" sz="quarter" idx="15"/>
          </p:nvPr>
        </p:nvSpPr>
        <p:spPr>
          <a:xfrm>
            <a:off x="586389" y="2085764"/>
            <a:ext cx="4712685" cy="4062651"/>
          </a:xfrm>
        </p:spPr>
        <p:txBody>
          <a:bodyPr/>
          <a:lstStyle/>
          <a:p>
            <a:pPr marL="231775" indent="-231775">
              <a:spcBef>
                <a:spcPts val="0"/>
              </a:spcBef>
              <a:spcAft>
                <a:spcPts val="1200"/>
              </a:spcAft>
            </a:pPr>
            <a:r>
              <a:rPr lang="en-US" dirty="0"/>
              <a:t>Download the newest version of the update from Lifecycle Services Asset library onto the VHD and unlock the .zip file. The picture on the right is a screenshot showing the Properties windows of a .zip file that contains a checkbox.</a:t>
            </a:r>
          </a:p>
          <a:p>
            <a:pPr marL="231775" indent="-231775">
              <a:spcBef>
                <a:spcPts val="0"/>
              </a:spcBef>
              <a:spcAft>
                <a:spcPts val="1200"/>
              </a:spcAft>
            </a:pPr>
            <a:r>
              <a:rPr lang="en-US" dirty="0"/>
              <a:t>Extract the contents of the .zip file to a location on the VHD’s local drive, such as C:/Temp.</a:t>
            </a:r>
          </a:p>
          <a:p>
            <a:pPr marL="231775" indent="-231775">
              <a:spcBef>
                <a:spcPts val="0"/>
              </a:spcBef>
              <a:spcAft>
                <a:spcPts val="1200"/>
              </a:spcAft>
            </a:pPr>
            <a:r>
              <a:rPr lang="en-US" dirty="0"/>
              <a:t>Open Command Prompt tool as an administrator and navigate to the same folder.</a:t>
            </a:r>
          </a:p>
          <a:p>
            <a:pPr marL="231775" indent="-231775">
              <a:spcBef>
                <a:spcPts val="0"/>
              </a:spcBef>
              <a:spcAft>
                <a:spcPts val="1200"/>
              </a:spcAft>
            </a:pPr>
            <a:r>
              <a:rPr lang="en-US" dirty="0"/>
              <a:t>Run the command “</a:t>
            </a:r>
            <a:r>
              <a:rPr lang="en-US" b="1" dirty="0"/>
              <a:t>AXUpdateInstaller.exe </a:t>
            </a:r>
            <a:r>
              <a:rPr lang="en-US" b="1" dirty="0" err="1"/>
              <a:t>devinstall</a:t>
            </a:r>
            <a:r>
              <a:rPr lang="en-US" dirty="0"/>
              <a:t>”.</a:t>
            </a:r>
          </a:p>
          <a:p>
            <a:pPr marL="231775" indent="-231775">
              <a:spcBef>
                <a:spcPts val="0"/>
              </a:spcBef>
              <a:spcAft>
                <a:spcPts val="1200"/>
              </a:spcAft>
            </a:pPr>
            <a:r>
              <a:rPr lang="en-US" dirty="0"/>
              <a:t>Wait for the process to complete, and then do a compile and sync through Visual Studio to ensure that the VHD is operational after the update.</a:t>
            </a:r>
          </a:p>
        </p:txBody>
      </p:sp>
      <p:pic>
        <p:nvPicPr>
          <p:cNvPr id="14" name="Picture 2" descr="Screenshot showing the Properties windows of a .zip file that contains a checkbox.">
            <a:extLst>
              <a:ext uri="{FF2B5EF4-FFF2-40B4-BE49-F238E27FC236}">
                <a16:creationId xmlns:a16="http://schemas.microsoft.com/office/drawing/2014/main" id="{8563C7EF-3FEA-78C3-FFE5-C7534CBB39FA}"/>
              </a:ext>
            </a:extLst>
          </p:cNvPr>
          <p:cNvPicPr>
            <a:picLocks noChangeArrowheads="1"/>
          </p:cNvPicPr>
          <p:nvPr/>
        </p:nvPicPr>
        <p:blipFill rotWithShape="1">
          <a:blip r:embed="rId3">
            <a:extLst>
              <a:ext uri="{28A0092B-C50C-407E-A947-70E740481C1C}">
                <a14:useLocalDpi xmlns:a14="http://schemas.microsoft.com/office/drawing/2010/main" val="0"/>
              </a:ext>
            </a:extLst>
          </a:blip>
          <a:srcRect l="-40111" t="-17212" r="-40111" b="-17212"/>
          <a:stretch/>
        </p:blipFill>
        <p:spPr bwMode="auto">
          <a:xfrm>
            <a:off x="6096000" y="0"/>
            <a:ext cx="6096000" cy="6858000"/>
          </a:xfrm>
          <a:prstGeom prst="rect">
            <a:avLst/>
          </a:prstGeom>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02925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Create, manage, and extend queries </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0" y="1331174"/>
            <a:ext cx="7580155" cy="4660122"/>
          </a:xfrm>
        </p:spPr>
        <p:txBody>
          <a:bodyPr/>
          <a:lstStyle/>
          <a:p>
            <a:pPr marL="342900" indent="-342900">
              <a:buFont typeface="Arial" panose="020B0604020202020204" pitchFamily="34" charset="0"/>
              <a:buChar char="•"/>
            </a:pPr>
            <a:r>
              <a:rPr lang="en-US" sz="2000" spc="0" dirty="0">
                <a:latin typeface="+mn-lt"/>
              </a:rPr>
              <a:t>Queries are user-friendly, and you can use them to build SQL statements and render data into forms, reports, views, and more.</a:t>
            </a:r>
          </a:p>
          <a:p>
            <a:pPr marL="342900" indent="-342900">
              <a:buFont typeface="Arial" panose="020B0604020202020204" pitchFamily="34" charset="0"/>
              <a:buChar char="•"/>
            </a:pPr>
            <a:r>
              <a:rPr lang="en-US" sz="2000" spc="0" dirty="0">
                <a:latin typeface="+mn-lt"/>
              </a:rPr>
              <a:t>Queries can be predefined or built by code.</a:t>
            </a:r>
          </a:p>
          <a:p>
            <a:pPr marL="342900" indent="-342900">
              <a:buFont typeface="Arial" panose="020B0604020202020204" pitchFamily="34" charset="0"/>
              <a:buChar char="•"/>
            </a:pPr>
            <a:r>
              <a:rPr lang="en-US" sz="2000" spc="0" dirty="0">
                <a:latin typeface="+mn-lt"/>
              </a:rPr>
              <a:t>Use the following classes to build or modify queries:</a:t>
            </a:r>
          </a:p>
          <a:p>
            <a:pPr marL="685800" lvl="2" indent="-342900"/>
            <a:r>
              <a:rPr lang="en-US" sz="1447" spc="0" dirty="0">
                <a:latin typeface="+mn-lt"/>
              </a:rPr>
              <a:t>Query, </a:t>
            </a:r>
            <a:r>
              <a:rPr lang="en-US" sz="1447" spc="0" dirty="0" err="1">
                <a:latin typeface="+mn-lt"/>
              </a:rPr>
              <a:t>QueryRun</a:t>
            </a:r>
            <a:r>
              <a:rPr lang="en-US" sz="1447" spc="0" dirty="0">
                <a:latin typeface="+mn-lt"/>
              </a:rPr>
              <a:t>, </a:t>
            </a:r>
            <a:r>
              <a:rPr lang="en-US" sz="1447" spc="0" dirty="0" err="1">
                <a:latin typeface="+mn-lt"/>
              </a:rPr>
              <a:t>QueryBuildDataSource</a:t>
            </a:r>
            <a:r>
              <a:rPr lang="en-US" sz="1447" spc="0" dirty="0">
                <a:latin typeface="+mn-lt"/>
              </a:rPr>
              <a:t>, </a:t>
            </a:r>
            <a:r>
              <a:rPr lang="en-US" sz="1447" spc="0" dirty="0" err="1">
                <a:latin typeface="+mn-lt"/>
              </a:rPr>
              <a:t>QueryBuildRange</a:t>
            </a:r>
            <a:endParaRPr lang="en-US" sz="1447" spc="0" dirty="0">
              <a:latin typeface="+mn-lt"/>
            </a:endParaRPr>
          </a:p>
          <a:p>
            <a:pPr marL="342900" indent="-342900">
              <a:buFont typeface="Arial" panose="020B0604020202020204" pitchFamily="34" charset="0"/>
              <a:buChar char="•"/>
            </a:pPr>
            <a:r>
              <a:rPr lang="en-US" sz="2000" spc="0" dirty="0">
                <a:latin typeface="+mn-lt"/>
              </a:rPr>
              <a:t>Predefined queries are extensible.</a:t>
            </a:r>
          </a:p>
          <a:p>
            <a:pPr marL="685800" lvl="2" indent="-342900"/>
            <a:r>
              <a:rPr lang="en-US" sz="1447" dirty="0"/>
              <a:t>Change label</a:t>
            </a:r>
          </a:p>
          <a:p>
            <a:pPr marL="685800" lvl="2" indent="-342900"/>
            <a:r>
              <a:rPr lang="en-US" sz="1447" spc="0" dirty="0">
                <a:latin typeface="+mn-lt"/>
              </a:rPr>
              <a:t>Add new data sources</a:t>
            </a:r>
          </a:p>
          <a:p>
            <a:pPr marL="685800" lvl="2" indent="-342900"/>
            <a:r>
              <a:rPr lang="en-US" sz="1447" dirty="0"/>
              <a:t>Add new fields or aggregate function</a:t>
            </a:r>
          </a:p>
          <a:p>
            <a:pPr marL="685800" lvl="2" indent="-342900"/>
            <a:r>
              <a:rPr lang="en-US" sz="1447" dirty="0"/>
              <a:t>New grouping, ordering, and having</a:t>
            </a:r>
          </a:p>
          <a:p>
            <a:pPr marL="342900" indent="-342900">
              <a:buFont typeface="Arial" panose="020B0604020202020204" pitchFamily="34" charset="0"/>
              <a:buChar char="•"/>
            </a:pPr>
            <a:r>
              <a:rPr lang="en-US" sz="2000" spc="0" dirty="0">
                <a:latin typeface="+mn-lt"/>
              </a:rPr>
              <a:t>You can’t remove existing data sources, fields, grouping, ordering, or having</a:t>
            </a:r>
            <a:r>
              <a:rPr lang="en-US" sz="1800" b="0" i="0" dirty="0">
                <a:solidFill>
                  <a:srgbClr val="171717"/>
                </a:solidFill>
                <a:effectLst/>
                <a:latin typeface="Segoe UI" panose="020B0502040204020203" pitchFamily="34" charset="0"/>
              </a:rPr>
              <a:t>. </a:t>
            </a:r>
            <a:endParaRPr lang="en-US" sz="2000" spc="0" dirty="0">
              <a:latin typeface="+mn-lt"/>
            </a:endParaRPr>
          </a:p>
          <a:p>
            <a:pPr marL="685800" lvl="2" indent="-342900"/>
            <a:endParaRPr lang="en-US" sz="1447" spc="0" dirty="0">
              <a:latin typeface="+mn-lt"/>
            </a:endParaRPr>
          </a:p>
        </p:txBody>
      </p:sp>
      <p:sp>
        <p:nvSpPr>
          <p:cNvPr id="9" name="TextBox 8">
            <a:extLst>
              <a:ext uri="{FF2B5EF4-FFF2-40B4-BE49-F238E27FC236}">
                <a16:creationId xmlns:a16="http://schemas.microsoft.com/office/drawing/2014/main" id="{6246E20E-219A-E004-5B28-2AB1B10B33B1}"/>
              </a:ext>
            </a:extLst>
          </p:cNvPr>
          <p:cNvSpPr txBox="1"/>
          <p:nvPr/>
        </p:nvSpPr>
        <p:spPr>
          <a:xfrm>
            <a:off x="9068999" y="1331174"/>
            <a:ext cx="2703902" cy="523220"/>
          </a:xfrm>
          <a:prstGeom prst="rect">
            <a:avLst/>
          </a:prstGeom>
          <a:noFill/>
        </p:spPr>
        <p:txBody>
          <a:bodyPr wrap="square">
            <a:spAutoFit/>
          </a:bodyPr>
          <a:lstStyle/>
          <a:p>
            <a:r>
              <a:rPr lang="en-US" sz="1400" dirty="0"/>
              <a:t>The following example depicts a predefined query.</a:t>
            </a:r>
          </a:p>
        </p:txBody>
      </p:sp>
      <p:sp>
        <p:nvSpPr>
          <p:cNvPr id="7" name="New shape">
            <a:extLst>
              <a:ext uri="{FF2B5EF4-FFF2-40B4-BE49-F238E27FC236}">
                <a16:creationId xmlns:a16="http://schemas.microsoft.com/office/drawing/2014/main" id="{C2B8F4CC-AB53-1736-8018-1023BD095C01}"/>
              </a:ext>
            </a:extLst>
          </p:cNvPr>
          <p:cNvSpPr/>
          <p:nvPr/>
        </p:nvSpPr>
        <p:spPr>
          <a:xfrm>
            <a:off x="9068998" y="1928806"/>
            <a:ext cx="2030144" cy="391628"/>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da-DK" sz="1600" dirty="0">
                <a:solidFill>
                  <a:srgbClr val="171717"/>
                </a:solidFill>
                <a:latin typeface="Segoe UI" panose="020B0502040204020203" pitchFamily="34" charset="0"/>
              </a:rPr>
              <a:t>P</a:t>
            </a:r>
            <a:r>
              <a:rPr lang="en-US" sz="1600" dirty="0">
                <a:solidFill>
                  <a:srgbClr val="171717"/>
                </a:solidFill>
                <a:latin typeface="Segoe UI" panose="020B0502040204020203" pitchFamily="34" charset="0"/>
              </a:rPr>
              <a:t>redefined query</a:t>
            </a:r>
            <a:endParaRPr lang="en-US" sz="1600" dirty="0">
              <a:solidFill>
                <a:srgbClr val="000000"/>
              </a:solidFill>
            </a:endParaRPr>
          </a:p>
        </p:txBody>
      </p:sp>
      <p:pic>
        <p:nvPicPr>
          <p:cNvPr id="4" name="Billede 3" descr="Screenshot that illustrates a predefined query.">
            <a:extLst>
              <a:ext uri="{FF2B5EF4-FFF2-40B4-BE49-F238E27FC236}">
                <a16:creationId xmlns:a16="http://schemas.microsoft.com/office/drawing/2014/main" id="{E9B91805-DE4A-A457-EF64-C8B217220D4B}"/>
              </a:ext>
            </a:extLst>
          </p:cNvPr>
          <p:cNvPicPr>
            <a:picLocks noChangeAspect="1"/>
          </p:cNvPicPr>
          <p:nvPr/>
        </p:nvPicPr>
        <p:blipFill>
          <a:blip r:embed="rId3"/>
          <a:stretch>
            <a:fillRect/>
          </a:stretch>
        </p:blipFill>
        <p:spPr>
          <a:xfrm>
            <a:off x="9068998" y="2394846"/>
            <a:ext cx="2030144" cy="2914141"/>
          </a:xfrm>
          <a:prstGeom prst="rect">
            <a:avLst/>
          </a:prstGeom>
        </p:spPr>
      </p:pic>
    </p:spTree>
    <p:extLst>
      <p:ext uri="{BB962C8B-B14F-4D97-AF65-F5344CB8AC3E}">
        <p14:creationId xmlns:p14="http://schemas.microsoft.com/office/powerpoint/2010/main" val="323368519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8E87C-9734-686B-B494-47F06FEDD1C6}"/>
              </a:ext>
            </a:extLst>
          </p:cNvPr>
          <p:cNvSpPr>
            <a:spLocks noGrp="1"/>
          </p:cNvSpPr>
          <p:nvPr>
            <p:ph type="title"/>
          </p:nvPr>
        </p:nvSpPr>
        <p:spPr/>
        <p:txBody>
          <a:bodyPr/>
          <a:lstStyle/>
          <a:p>
            <a:r>
              <a:rPr lang="en-US" dirty="0"/>
              <a:t>Create, manage, and extend maps </a:t>
            </a:r>
          </a:p>
        </p:txBody>
      </p:sp>
      <p:sp>
        <p:nvSpPr>
          <p:cNvPr id="3" name="文本占位符 2">
            <a:extLst>
              <a:ext uri="{FF2B5EF4-FFF2-40B4-BE49-F238E27FC236}">
                <a16:creationId xmlns:a16="http://schemas.microsoft.com/office/drawing/2014/main" id="{9D128800-ED0B-227C-355D-51C73429B609}"/>
              </a:ext>
            </a:extLst>
          </p:cNvPr>
          <p:cNvSpPr>
            <a:spLocks noGrp="1"/>
          </p:cNvSpPr>
          <p:nvPr>
            <p:ph type="body" sz="quarter" idx="10"/>
          </p:nvPr>
        </p:nvSpPr>
        <p:spPr>
          <a:xfrm>
            <a:off x="419101" y="1331174"/>
            <a:ext cx="6085608" cy="3967625"/>
          </a:xfrm>
        </p:spPr>
        <p:txBody>
          <a:bodyPr/>
          <a:lstStyle/>
          <a:p>
            <a:pPr marL="342900" indent="-342900">
              <a:buFont typeface="Arial" panose="020B0604020202020204" pitchFamily="34" charset="0"/>
              <a:buChar char="•"/>
            </a:pPr>
            <a:r>
              <a:rPr lang="en-US" sz="2000" spc="0" dirty="0">
                <a:latin typeface="+mn-lt"/>
              </a:rPr>
              <a:t>Safely operate between record types (tables).</a:t>
            </a:r>
          </a:p>
          <a:p>
            <a:pPr marL="342900" indent="-342900">
              <a:buFont typeface="Arial" panose="020B0604020202020204" pitchFamily="34" charset="0"/>
              <a:buChar char="•"/>
            </a:pPr>
            <a:r>
              <a:rPr lang="en-US" sz="2000" spc="0" dirty="0">
                <a:latin typeface="+mn-lt"/>
              </a:rPr>
              <a:t>Functionality shared between tables.</a:t>
            </a:r>
          </a:p>
          <a:p>
            <a:pPr marL="342900" indent="-342900">
              <a:buFont typeface="Arial" panose="020B0604020202020204" pitchFamily="34" charset="0"/>
              <a:buChar char="•"/>
            </a:pPr>
            <a:r>
              <a:rPr lang="en-US" sz="2000" spc="0" dirty="0">
                <a:latin typeface="+mn-lt"/>
              </a:rPr>
              <a:t>Mapping defined on tables.</a:t>
            </a:r>
          </a:p>
          <a:p>
            <a:pPr marL="342900" indent="-342900">
              <a:buFont typeface="Arial" panose="020B0604020202020204" pitchFamily="34" charset="0"/>
              <a:buChar char="•"/>
            </a:pPr>
            <a:r>
              <a:rPr lang="en-US" sz="2000" spc="0" dirty="0">
                <a:latin typeface="+mn-lt"/>
              </a:rPr>
              <a:t>Not extensible itself.</a:t>
            </a:r>
          </a:p>
          <a:p>
            <a:pPr marL="342900" indent="-342900">
              <a:buFont typeface="Arial" panose="020B0604020202020204" pitchFamily="34" charset="0"/>
              <a:buChar char="•"/>
            </a:pPr>
            <a:r>
              <a:rPr lang="en-US" sz="2000" spc="0" dirty="0">
                <a:latin typeface="+mn-lt"/>
              </a:rPr>
              <a:t>Extensions can be applied by using the following steps:</a:t>
            </a:r>
          </a:p>
          <a:p>
            <a:pPr marL="685800" lvl="2" indent="-342900"/>
            <a:r>
              <a:rPr lang="en-US" sz="1447" dirty="0"/>
              <a:t>Create a map.</a:t>
            </a:r>
          </a:p>
          <a:p>
            <a:pPr marL="685800" lvl="2" indent="-342900"/>
            <a:r>
              <a:rPr lang="en-US" sz="1447" dirty="0"/>
              <a:t>Add mappings on the tables.</a:t>
            </a:r>
          </a:p>
          <a:p>
            <a:pPr marL="685800" lvl="2" indent="-342900"/>
            <a:r>
              <a:rPr lang="en-US" sz="1447" dirty="0"/>
              <a:t>Add abstract class for map interface.</a:t>
            </a:r>
          </a:p>
          <a:p>
            <a:pPr marL="685800" lvl="2" indent="-342900"/>
            <a:r>
              <a:rPr lang="en-US" sz="1447" spc="0" dirty="0">
                <a:latin typeface="+mn-lt"/>
              </a:rPr>
              <a:t>Add interface class for each table extended from the abstract class.</a:t>
            </a:r>
          </a:p>
          <a:p>
            <a:pPr marL="685800" lvl="2" indent="-342900"/>
            <a:r>
              <a:rPr lang="en-US" sz="1447" dirty="0"/>
              <a:t>Add Interface class initiated on the map.</a:t>
            </a:r>
          </a:p>
        </p:txBody>
      </p:sp>
      <p:sp>
        <p:nvSpPr>
          <p:cNvPr id="9" name="TextBox 8">
            <a:extLst>
              <a:ext uri="{FF2B5EF4-FFF2-40B4-BE49-F238E27FC236}">
                <a16:creationId xmlns:a16="http://schemas.microsoft.com/office/drawing/2014/main" id="{6246E20E-219A-E004-5B28-2AB1B10B33B1}"/>
              </a:ext>
            </a:extLst>
          </p:cNvPr>
          <p:cNvSpPr txBox="1"/>
          <p:nvPr/>
        </p:nvSpPr>
        <p:spPr>
          <a:xfrm>
            <a:off x="6615296" y="1350004"/>
            <a:ext cx="5293547" cy="523220"/>
          </a:xfrm>
          <a:prstGeom prst="rect">
            <a:avLst/>
          </a:prstGeom>
          <a:noFill/>
        </p:spPr>
        <p:txBody>
          <a:bodyPr wrap="square">
            <a:spAutoFit/>
          </a:bodyPr>
          <a:lstStyle/>
          <a:p>
            <a:r>
              <a:rPr lang="en-US" sz="1400" dirty="0"/>
              <a:t>The following code example depicts the creation of an instance of an interface class.</a:t>
            </a:r>
          </a:p>
        </p:txBody>
      </p:sp>
      <p:sp>
        <p:nvSpPr>
          <p:cNvPr id="7" name="New shape">
            <a:extLst>
              <a:ext uri="{FF2B5EF4-FFF2-40B4-BE49-F238E27FC236}">
                <a16:creationId xmlns:a16="http://schemas.microsoft.com/office/drawing/2014/main" id="{C2B8F4CC-AB53-1736-8018-1023BD095C01}"/>
              </a:ext>
            </a:extLst>
          </p:cNvPr>
          <p:cNvSpPr/>
          <p:nvPr/>
        </p:nvSpPr>
        <p:spPr>
          <a:xfrm>
            <a:off x="6615292" y="1906724"/>
            <a:ext cx="5293547" cy="391628"/>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r>
              <a:rPr lang="en-US" sz="1600" b="0" i="0" dirty="0">
                <a:solidFill>
                  <a:srgbClr val="171717"/>
                </a:solidFill>
                <a:effectLst/>
                <a:latin typeface="Segoe UI" panose="020B0502040204020203" pitchFamily="34" charset="0"/>
              </a:rPr>
              <a:t>X++</a:t>
            </a:r>
            <a:endParaRPr lang="en-US" sz="1600" dirty="0">
              <a:solidFill>
                <a:srgbClr val="000000"/>
              </a:solidFill>
            </a:endParaRPr>
          </a:p>
        </p:txBody>
      </p:sp>
      <p:sp>
        <p:nvSpPr>
          <p:cNvPr id="8" name="New shape">
            <a:extLst>
              <a:ext uri="{FF2B5EF4-FFF2-40B4-BE49-F238E27FC236}">
                <a16:creationId xmlns:a16="http://schemas.microsoft.com/office/drawing/2014/main" id="{ADE12F62-7D63-FAFF-CC16-1046558FD872}"/>
              </a:ext>
            </a:extLst>
          </p:cNvPr>
          <p:cNvSpPr/>
          <p:nvPr/>
        </p:nvSpPr>
        <p:spPr>
          <a:xfrm>
            <a:off x="6615291" y="2436019"/>
            <a:ext cx="5293547" cy="391142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spAutoFit/>
          </a:bodyPr>
          <a:lstStyle/>
          <a:p>
            <a:pPr marL="15875" indent="-6350" algn="l"/>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public</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static</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MyCustVendMapInterface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createInstance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_</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8B8B"/>
                </a:solidFill>
                <a:effectLst/>
                <a:latin typeface="Consolas" panose="020B0609020204030204" pitchFamily="49" charset="0"/>
                <a:ea typeface="Calibri" panose="020F0502020204030204" pitchFamily="34" charset="0"/>
                <a:cs typeface="Calibri" panose="020F0502020204030204" pitchFamily="34" charset="0"/>
              </a:rPr>
              <a:t>SysPluginMetadataCollection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metadataCollection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new</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8B8B"/>
                </a:solidFill>
                <a:effectLst/>
                <a:latin typeface="Consolas" panose="020B0609020204030204" pitchFamily="49" charset="0"/>
                <a:ea typeface="Calibri" panose="020F0502020204030204" pitchFamily="34" charset="0"/>
                <a:cs typeface="Calibri" panose="020F0502020204030204" pitchFamily="34" charset="0"/>
              </a:rPr>
              <a:t>SysPluginMetadataCollection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metadataCollection.SetManagedValue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1E90FF"/>
                </a:solidFill>
                <a:effectLst/>
                <a:latin typeface="Consolas" panose="020B0609020204030204" pitchFamily="49" charset="0"/>
                <a:ea typeface="Calibri" panose="020F0502020204030204" pitchFamily="34" charset="0"/>
                <a:cs typeface="Calibri" panose="020F0502020204030204" pitchFamily="34" charset="0"/>
              </a:rPr>
              <a:t>classStr</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MyCustVendMapInterface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tableId2Name(_</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myCustVendMap.tableId</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MyCustVendMapInterface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instance = </a:t>
            </a:r>
            <a:r>
              <a:rPr lang="en-US" sz="1200" dirty="0" err="1">
                <a:solidFill>
                  <a:srgbClr val="008B8B"/>
                </a:solidFill>
                <a:effectLst/>
                <a:latin typeface="Consolas" panose="020B0609020204030204" pitchFamily="49" charset="0"/>
                <a:ea typeface="Calibri" panose="020F0502020204030204" pitchFamily="34" charset="0"/>
                <a:cs typeface="Calibri" panose="020F0502020204030204" pitchFamily="34" charset="0"/>
              </a:rPr>
              <a:t>SysPluginFactory</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::Instance(</a:t>
            </a:r>
            <a:r>
              <a:rPr lang="en-US" sz="1200" dirty="0" err="1">
                <a:solidFill>
                  <a:srgbClr val="1E90FF"/>
                </a:solidFill>
                <a:effectLst/>
                <a:latin typeface="Consolas" panose="020B0609020204030204" pitchFamily="49" charset="0"/>
                <a:ea typeface="Calibri" panose="020F0502020204030204" pitchFamily="34" charset="0"/>
                <a:cs typeface="Calibri" panose="020F0502020204030204" pitchFamily="34" charset="0"/>
              </a:rPr>
              <a:t>identifierStr</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Dynamics.AX.</a:t>
            </a:r>
            <a:r>
              <a:rPr lang="en-US" sz="1200" dirty="0" err="1">
                <a:solidFill>
                  <a:srgbClr val="008B8B"/>
                </a:solidFill>
                <a:effectLst/>
                <a:latin typeface="Consolas" panose="020B0609020204030204" pitchFamily="49" charset="0"/>
                <a:ea typeface="Calibri" panose="020F0502020204030204" pitchFamily="34" charset="0"/>
                <a:cs typeface="Calibri" panose="020F0502020204030204" pitchFamily="34" charset="0"/>
              </a:rPr>
              <a:t>Application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1E90FF"/>
                </a:solidFill>
                <a:effectLst/>
                <a:latin typeface="Consolas" panose="020B0609020204030204" pitchFamily="49" charset="0"/>
                <a:ea typeface="Calibri" panose="020F0502020204030204" pitchFamily="34" charset="0"/>
                <a:cs typeface="Calibri" panose="020F0502020204030204" pitchFamily="34" charset="0"/>
              </a:rPr>
              <a:t>classStr</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MyCustVendMapInterface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metadataCollection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if</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(!instance)</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throw</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error(</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strFmt</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a:solidFill>
                  <a:srgbClr val="9400D3"/>
                </a:solidFill>
                <a:effectLst/>
                <a:latin typeface="Consolas" panose="020B0609020204030204" pitchFamily="49" charset="0"/>
                <a:ea typeface="Calibri" panose="020F0502020204030204" pitchFamily="34" charset="0"/>
                <a:cs typeface="Calibri" panose="020F0502020204030204" pitchFamily="34" charset="0"/>
              </a:rPr>
              <a:t>"@SYS19306"</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funcName</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instance.initializeMyCustVendMap</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(_</a:t>
            </a:r>
            <a:r>
              <a:rPr lang="en-US" sz="1200" dirty="0" err="1">
                <a:solidFill>
                  <a:srgbClr val="000000"/>
                </a:solidFill>
                <a:effectLst/>
                <a:latin typeface="Consolas" panose="020B0609020204030204" pitchFamily="49" charset="0"/>
                <a:ea typeface="Calibri" panose="020F0502020204030204" pitchFamily="34" charset="0"/>
                <a:cs typeface="Calibri" panose="020F0502020204030204" pitchFamily="34" charset="0"/>
              </a:rPr>
              <a:t>myCustVendMap</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a:t>
            </a:r>
            <a: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t> </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r>
              <a:rPr lang="en-US" sz="1200" dirty="0">
                <a:solidFill>
                  <a:srgbClr val="1E90FF"/>
                </a:solidFill>
                <a:effectLst/>
                <a:latin typeface="Consolas" panose="020B0609020204030204" pitchFamily="49" charset="0"/>
                <a:ea typeface="Calibri" panose="020F0502020204030204" pitchFamily="34" charset="0"/>
                <a:cs typeface="Calibri" panose="020F0502020204030204" pitchFamily="34" charset="0"/>
              </a:rPr>
              <a:t>return</a:t>
            </a: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instance;</a:t>
            </a:r>
            <a:br>
              <a:rPr lang="en-US" sz="1200" dirty="0">
                <a:solidFill>
                  <a:srgbClr val="171717"/>
                </a:solidFill>
                <a:effectLst/>
                <a:latin typeface="Consolas" panose="020B0609020204030204" pitchFamily="49" charset="0"/>
                <a:ea typeface="Calibri" panose="020F0502020204030204" pitchFamily="34" charset="0"/>
                <a:cs typeface="Calibri" panose="020F0502020204030204" pitchFamily="34" charset="0"/>
              </a:rPr>
            </a:br>
            <a:r>
              <a:rPr lang="en-US" sz="1200"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   }</a:t>
            </a: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0781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984885"/>
          </a:xfrm>
        </p:spPr>
        <p:txBody>
          <a:bodyPr/>
          <a:lstStyle/>
          <a:p>
            <a:r>
              <a:rPr lang="en-US" dirty="0"/>
              <a:t>Exercise – Create a Table, Add Fields, and Create Field Groups</a:t>
            </a:r>
          </a:p>
        </p:txBody>
      </p:sp>
      <p:sp>
        <p:nvSpPr>
          <p:cNvPr id="35" name="Text Placeholder 34">
            <a:extLst>
              <a:ext uri="{FF2B5EF4-FFF2-40B4-BE49-F238E27FC236}">
                <a16:creationId xmlns:a16="http://schemas.microsoft.com/office/drawing/2014/main" id="{E017655A-2388-8546-7A50-07DAE3FD2A8C}"/>
              </a:ext>
            </a:extLst>
          </p:cNvPr>
          <p:cNvSpPr>
            <a:spLocks noGrp="1"/>
          </p:cNvSpPr>
          <p:nvPr>
            <p:ph type="body" sz="quarter" idx="17"/>
          </p:nvPr>
        </p:nvSpPr>
        <p:spPr>
          <a:xfrm>
            <a:off x="4356039" y="1926472"/>
            <a:ext cx="7243823" cy="1661993"/>
          </a:xfrm>
        </p:spPr>
        <p:txBody>
          <a:bodyPr/>
          <a:lstStyle/>
          <a:p>
            <a:r>
              <a:rPr lang="en-US" dirty="0"/>
              <a:t>Scenario: The finance and operations apps developer has been asked to create a new table for the Fleet Management company. The Fleet Management company needs to collect customer information in a different way than the out-of-the-box All Customers page. They want the table to contain both personal and location data by using existing elements in the AOT.</a:t>
            </a:r>
          </a:p>
        </p:txBody>
      </p:sp>
      <p:sp>
        <p:nvSpPr>
          <p:cNvPr id="38" name="Text Placeholder 36">
            <a:extLst>
              <a:ext uri="{FF2B5EF4-FFF2-40B4-BE49-F238E27FC236}">
                <a16:creationId xmlns:a16="http://schemas.microsoft.com/office/drawing/2014/main" id="{96AAE39F-E9D4-D8E9-AF69-867A8453A912}"/>
              </a:ext>
            </a:extLst>
          </p:cNvPr>
          <p:cNvSpPr>
            <a:spLocks noGrp="1"/>
          </p:cNvSpPr>
          <p:nvPr>
            <p:ph type="body" sz="quarter" idx="35"/>
          </p:nvPr>
        </p:nvSpPr>
        <p:spPr>
          <a:xfrm>
            <a:off x="4358229" y="3690579"/>
            <a:ext cx="7241633" cy="2303195"/>
          </a:xfrm>
        </p:spPr>
        <p:txBody>
          <a:bodyPr/>
          <a:lstStyle/>
          <a:p>
            <a:pPr>
              <a:spcBef>
                <a:spcPts val="1000"/>
              </a:spcBef>
            </a:pPr>
            <a:r>
              <a:rPr lang="en-US" dirty="0"/>
              <a:t>Task 1: Read this first – Before you start the lab!</a:t>
            </a:r>
          </a:p>
          <a:p>
            <a:pPr>
              <a:spcBef>
                <a:spcPts val="1000"/>
              </a:spcBef>
            </a:pPr>
            <a:r>
              <a:rPr lang="en-US" dirty="0"/>
              <a:t>Task 2: Before you begin and Scenario</a:t>
            </a:r>
          </a:p>
          <a:p>
            <a:pPr>
              <a:spcBef>
                <a:spcPts val="1000"/>
              </a:spcBef>
            </a:pPr>
            <a:r>
              <a:rPr lang="en-US" dirty="0"/>
              <a:t>Task 3: Create a new project and Create a table:</a:t>
            </a:r>
          </a:p>
          <a:p>
            <a:pPr>
              <a:spcBef>
                <a:spcPts val="1000"/>
              </a:spcBef>
            </a:pPr>
            <a:r>
              <a:rPr lang="en-US" dirty="0"/>
              <a:t>Task 4: Add fields to the table</a:t>
            </a:r>
          </a:p>
          <a:p>
            <a:pPr>
              <a:spcBef>
                <a:spcPts val="1000"/>
              </a:spcBef>
            </a:pPr>
            <a:r>
              <a:rPr lang="en-US" dirty="0"/>
              <a:t>Task 5: Create field groups and add fields to the field groups</a:t>
            </a:r>
          </a:p>
          <a:p>
            <a:pPr>
              <a:spcBef>
                <a:spcPts val="1000"/>
              </a:spcBef>
            </a:pPr>
            <a:r>
              <a:rPr lang="en-US" dirty="0"/>
              <a:t>Task 6: Close the lab environment</a:t>
            </a:r>
          </a:p>
        </p:txBody>
      </p:sp>
    </p:spTree>
    <p:extLst>
      <p:ext uri="{BB962C8B-B14F-4D97-AF65-F5344CB8AC3E}">
        <p14:creationId xmlns:p14="http://schemas.microsoft.com/office/powerpoint/2010/main" val="259877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a:t>
            </a:r>
          </a:p>
        </p:txBody>
      </p:sp>
      <p:sp>
        <p:nvSpPr>
          <p:cNvPr id="37" name="Oval 36">
            <a:extLst>
              <a:ext uri="{FF2B5EF4-FFF2-40B4-BE49-F238E27FC236}">
                <a16:creationId xmlns:a16="http://schemas.microsoft.com/office/drawing/2014/main" id="{83F8F23E-2673-12B8-4B01-9CA128CF31DA}"/>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22" name="Text Placeholder 21">
            <a:extLst>
              <a:ext uri="{FF2B5EF4-FFF2-40B4-BE49-F238E27FC236}">
                <a16:creationId xmlns:a16="http://schemas.microsoft.com/office/drawing/2014/main" id="{AA8A3E6B-782D-1A7A-680E-B295CD163D36}"/>
              </a:ext>
            </a:extLst>
          </p:cNvPr>
          <p:cNvSpPr>
            <a:spLocks noGrp="1"/>
          </p:cNvSpPr>
          <p:nvPr>
            <p:ph type="body" sz="quarter" idx="17"/>
          </p:nvPr>
        </p:nvSpPr>
        <p:spPr>
          <a:xfrm>
            <a:off x="1235075" y="1495068"/>
            <a:ext cx="8778782" cy="399973"/>
          </a:xfrm>
        </p:spPr>
        <p:txBody>
          <a:bodyPr/>
          <a:lstStyle/>
          <a:p>
            <a:r>
              <a:rPr lang="en-US" dirty="0"/>
              <a:t>A child table inherits properties from a parent table. Which two properties work together to control table inheritance?</a:t>
            </a:r>
          </a:p>
        </p:txBody>
      </p:sp>
      <p:sp>
        <p:nvSpPr>
          <p:cNvPr id="38" name="Oval 37">
            <a:extLst>
              <a:ext uri="{FF2B5EF4-FFF2-40B4-BE49-F238E27FC236}">
                <a16:creationId xmlns:a16="http://schemas.microsoft.com/office/drawing/2014/main" id="{79605499-1C66-D46F-6513-31AAA73EF4FB}"/>
              </a:ext>
            </a:extLst>
          </p:cNvPr>
          <p:cNvSpPr>
            <a:spLocks/>
          </p:cNvSpPr>
          <p:nvPr/>
        </p:nvSpPr>
        <p:spPr bwMode="auto">
          <a:xfrm>
            <a:off x="718278" y="2348050"/>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25" name="Text Placeholder 24">
            <a:extLst>
              <a:ext uri="{FF2B5EF4-FFF2-40B4-BE49-F238E27FC236}">
                <a16:creationId xmlns:a16="http://schemas.microsoft.com/office/drawing/2014/main" id="{43F3C219-50D2-CDE0-D759-91E7A0F8937F}"/>
              </a:ext>
            </a:extLst>
          </p:cNvPr>
          <p:cNvSpPr>
            <a:spLocks noGrp="1"/>
          </p:cNvSpPr>
          <p:nvPr>
            <p:ph type="body" sz="quarter" idx="22"/>
          </p:nvPr>
        </p:nvSpPr>
        <p:spPr>
          <a:xfrm>
            <a:off x="1235075" y="2348050"/>
            <a:ext cx="8778875" cy="406400"/>
          </a:xfrm>
        </p:spPr>
        <p:txBody>
          <a:bodyPr/>
          <a:lstStyle/>
          <a:p>
            <a:r>
              <a:rPr lang="en-US" dirty="0"/>
              <a:t>Is it correct that if a modification is made to a field group, such as the addition of a new field, any forms that contain that field group will automatically update to reflect that addition.</a:t>
            </a:r>
          </a:p>
        </p:txBody>
      </p:sp>
      <p:sp>
        <p:nvSpPr>
          <p:cNvPr id="39" name="Oval 38">
            <a:extLst>
              <a:ext uri="{FF2B5EF4-FFF2-40B4-BE49-F238E27FC236}">
                <a16:creationId xmlns:a16="http://schemas.microsoft.com/office/drawing/2014/main" id="{779B8602-6FC3-2C5A-6CEF-6844AA59D0F0}"/>
              </a:ext>
            </a:extLst>
          </p:cNvPr>
          <p:cNvSpPr>
            <a:spLocks/>
          </p:cNvSpPr>
          <p:nvPr/>
        </p:nvSpPr>
        <p:spPr bwMode="auto">
          <a:xfrm>
            <a:off x="718278" y="3513594"/>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23" name="Text Placeholder 22">
            <a:extLst>
              <a:ext uri="{FF2B5EF4-FFF2-40B4-BE49-F238E27FC236}">
                <a16:creationId xmlns:a16="http://schemas.microsoft.com/office/drawing/2014/main" id="{E90428F1-E891-10F0-B561-360F5ECC6F1A}"/>
              </a:ext>
            </a:extLst>
          </p:cNvPr>
          <p:cNvSpPr>
            <a:spLocks noGrp="1"/>
          </p:cNvSpPr>
          <p:nvPr>
            <p:ph type="body" sz="quarter" idx="20"/>
          </p:nvPr>
        </p:nvSpPr>
        <p:spPr>
          <a:xfrm>
            <a:off x="1235075" y="3513594"/>
            <a:ext cx="8778875" cy="406400"/>
          </a:xfrm>
        </p:spPr>
        <p:txBody>
          <a:bodyPr/>
          <a:lstStyle/>
          <a:p>
            <a:r>
              <a:rPr lang="en-US" dirty="0"/>
              <a:t>An index is an important element that is added to a table. Which statement is true regarding indices? Which statement is true regarding indices?</a:t>
            </a:r>
          </a:p>
        </p:txBody>
      </p:sp>
      <p:sp>
        <p:nvSpPr>
          <p:cNvPr id="24" name="Text Placeholder 23">
            <a:extLst>
              <a:ext uri="{FF2B5EF4-FFF2-40B4-BE49-F238E27FC236}">
                <a16:creationId xmlns:a16="http://schemas.microsoft.com/office/drawing/2014/main" id="{84E2D86A-D723-3207-5184-046B459C5662}"/>
              </a:ext>
            </a:extLst>
          </p:cNvPr>
          <p:cNvSpPr>
            <a:spLocks noGrp="1"/>
          </p:cNvSpPr>
          <p:nvPr>
            <p:ph type="body" sz="quarter" idx="21"/>
          </p:nvPr>
        </p:nvSpPr>
        <p:spPr>
          <a:xfrm>
            <a:off x="1237265" y="4019285"/>
            <a:ext cx="8775098" cy="215444"/>
          </a:xfrm>
        </p:spPr>
        <p:txBody>
          <a:bodyPr/>
          <a:lstStyle/>
          <a:p>
            <a:r>
              <a:rPr lang="en-US" dirty="0"/>
              <a:t>The order of columns in an index is not important.</a:t>
            </a:r>
          </a:p>
          <a:p>
            <a:r>
              <a:rPr lang="en-US" dirty="0"/>
              <a:t>A primary index should have the “Allow Duplicates” property set to “Yes.”</a:t>
            </a:r>
          </a:p>
          <a:p>
            <a:r>
              <a:rPr lang="en-US" dirty="0"/>
              <a:t>A non-clustered index organizes data in a table according to the order of the index.</a:t>
            </a:r>
          </a:p>
          <a:p>
            <a:r>
              <a:rPr lang="en-US" dirty="0"/>
              <a:t>An index is used to improve the speed of data retrieval.</a:t>
            </a:r>
          </a:p>
        </p:txBody>
      </p:sp>
      <p:sp>
        <p:nvSpPr>
          <p:cNvPr id="4" name="Oval 3">
            <a:extLst>
              <a:ext uri="{FF2B5EF4-FFF2-40B4-BE49-F238E27FC236}">
                <a16:creationId xmlns:a16="http://schemas.microsoft.com/office/drawing/2014/main" id="{E4C29932-6E6C-A31C-DF9A-AB793D8A64FE}"/>
              </a:ext>
            </a:extLst>
          </p:cNvPr>
          <p:cNvSpPr>
            <a:spLocks/>
          </p:cNvSpPr>
          <p:nvPr/>
        </p:nvSpPr>
        <p:spPr bwMode="auto">
          <a:xfrm>
            <a:off x="700859" y="5230585"/>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4</a:t>
            </a:r>
          </a:p>
        </p:txBody>
      </p:sp>
      <p:sp>
        <p:nvSpPr>
          <p:cNvPr id="5" name="Text Placeholder 24">
            <a:extLst>
              <a:ext uri="{FF2B5EF4-FFF2-40B4-BE49-F238E27FC236}">
                <a16:creationId xmlns:a16="http://schemas.microsoft.com/office/drawing/2014/main" id="{BAB14562-B6B8-352E-77B4-43AD9709004C}"/>
              </a:ext>
            </a:extLst>
          </p:cNvPr>
          <p:cNvSpPr txBox="1">
            <a:spLocks/>
          </p:cNvSpPr>
          <p:nvPr/>
        </p:nvSpPr>
        <p:spPr>
          <a:xfrm>
            <a:off x="1217656" y="5230585"/>
            <a:ext cx="8778875"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400" kern="1200" spc="0" baseline="0" dirty="0" smtClean="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5448" lvl="1" indent="0">
              <a:buNone/>
            </a:pPr>
            <a:r>
              <a:rPr lang="en-US" b="1" dirty="0"/>
              <a:t>A computed column is added to a view. Which data type should be returned by the static view method for the computed column? </a:t>
            </a:r>
          </a:p>
        </p:txBody>
      </p:sp>
      <p:sp>
        <p:nvSpPr>
          <p:cNvPr id="2" name="Graphic 26">
            <a:extLst>
              <a:ext uri="{FF2B5EF4-FFF2-40B4-BE49-F238E27FC236}">
                <a16:creationId xmlns:a16="http://schemas.microsoft.com/office/drawing/2014/main" id="{53204580-6DA2-816F-FCA6-2CDE2A759719}"/>
              </a:ext>
              <a:ext uri="{C183D7F6-B498-43B3-948B-1728B52AA6E4}">
                <adec:decorative xmlns:adec="http://schemas.microsoft.com/office/drawing/2017/decorative" val="1"/>
              </a:ext>
            </a:extLst>
          </p:cNvPr>
          <p:cNvSpPr/>
          <p:nvPr/>
        </p:nvSpPr>
        <p:spPr>
          <a:xfrm>
            <a:off x="1266605" y="480067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0387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 calcmode="lin" valueType="num">
                                      <p:cBhvr additive="base">
                                        <p:cTn id="1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anim calcmode="lin" valueType="num">
                                      <p:cBhvr>
                                        <p:cTn id="24" dur="1000" fill="hold"/>
                                        <p:tgtEl>
                                          <p:spTgt spid="39"/>
                                        </p:tgtEl>
                                        <p:attrNameLst>
                                          <p:attrName>ppt_x</p:attrName>
                                        </p:attrNameLst>
                                      </p:cBhvr>
                                      <p:tavLst>
                                        <p:tav tm="0">
                                          <p:val>
                                            <p:strVal val="#ppt_x"/>
                                          </p:val>
                                        </p:tav>
                                        <p:tav tm="100000">
                                          <p:val>
                                            <p:strVal val="#ppt_x"/>
                                          </p:val>
                                        </p:tav>
                                      </p:tavLst>
                                    </p:anim>
                                    <p:anim calcmode="lin" valueType="num">
                                      <p:cBhvr>
                                        <p:cTn id="25" dur="1000" fill="hold"/>
                                        <p:tgtEl>
                                          <p:spTgt spid="3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1000"/>
                                        <p:tgtEl>
                                          <p:spTgt spid="23">
                                            <p:txEl>
                                              <p:pRg st="0" end="0"/>
                                            </p:txEl>
                                          </p:spTgt>
                                        </p:tgtEl>
                                      </p:cBhvr>
                                    </p:animEffect>
                                    <p:anim calcmode="lin" valueType="num">
                                      <p:cBhvr>
                                        <p:cTn id="2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Effect transition="in" filter="fade">
                                      <p:cBhvr>
                                        <p:cTn id="33" dur="1000"/>
                                        <p:tgtEl>
                                          <p:spTgt spid="24">
                                            <p:txEl>
                                              <p:pRg st="0" end="0"/>
                                            </p:txEl>
                                          </p:spTgt>
                                        </p:tgtEl>
                                      </p:cBhvr>
                                    </p:animEffect>
                                    <p:anim calcmode="lin" valueType="num">
                                      <p:cBhvr>
                                        <p:cTn id="3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4">
                                            <p:txEl>
                                              <p:pRg st="1" end="1"/>
                                            </p:txEl>
                                          </p:spTgt>
                                        </p:tgtEl>
                                        <p:attrNameLst>
                                          <p:attrName>style.visibility</p:attrName>
                                        </p:attrNameLst>
                                      </p:cBhvr>
                                      <p:to>
                                        <p:strVal val="visible"/>
                                      </p:to>
                                    </p:set>
                                    <p:animEffect transition="in" filter="fade">
                                      <p:cBhvr>
                                        <p:cTn id="38" dur="1000"/>
                                        <p:tgtEl>
                                          <p:spTgt spid="24">
                                            <p:txEl>
                                              <p:pRg st="1" end="1"/>
                                            </p:txEl>
                                          </p:spTgt>
                                        </p:tgtEl>
                                      </p:cBhvr>
                                    </p:animEffect>
                                    <p:anim calcmode="lin" valueType="num">
                                      <p:cBhvr>
                                        <p:cTn id="3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4">
                                            <p:txEl>
                                              <p:pRg st="2" end="2"/>
                                            </p:txEl>
                                          </p:spTgt>
                                        </p:tgtEl>
                                        <p:attrNameLst>
                                          <p:attrName>style.visibility</p:attrName>
                                        </p:attrNameLst>
                                      </p:cBhvr>
                                      <p:to>
                                        <p:strVal val="visible"/>
                                      </p:to>
                                    </p:set>
                                    <p:animEffect transition="in" filter="fade">
                                      <p:cBhvr>
                                        <p:cTn id="43" dur="1000"/>
                                        <p:tgtEl>
                                          <p:spTgt spid="24">
                                            <p:txEl>
                                              <p:pRg st="2" end="2"/>
                                            </p:txEl>
                                          </p:spTgt>
                                        </p:tgtEl>
                                      </p:cBhvr>
                                    </p:animEffect>
                                    <p:anim calcmode="lin" valueType="num">
                                      <p:cBhvr>
                                        <p:cTn id="4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xEl>
                                              <p:pRg st="3" end="3"/>
                                            </p:txEl>
                                          </p:spTgt>
                                        </p:tgtEl>
                                        <p:attrNameLst>
                                          <p:attrName>style.visibility</p:attrName>
                                        </p:attrNameLst>
                                      </p:cBhvr>
                                      <p:to>
                                        <p:strVal val="visible"/>
                                      </p:to>
                                    </p:set>
                                    <p:animEffect transition="in" filter="fade">
                                      <p:cBhvr>
                                        <p:cTn id="48" dur="1000"/>
                                        <p:tgtEl>
                                          <p:spTgt spid="24">
                                            <p:txEl>
                                              <p:pRg st="3" end="3"/>
                                            </p:txEl>
                                          </p:spTgt>
                                        </p:tgtEl>
                                      </p:cBhvr>
                                    </p:animEffect>
                                    <p:anim calcmode="lin" valueType="num">
                                      <p:cBhvr>
                                        <p:cTn id="4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 calcmode="lin" valueType="num">
                                      <p:cBhvr additive="base">
                                        <p:cTn id="6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build="p"/>
      <p:bldP spid="38" grpId="0" animBg="1"/>
      <p:bldP spid="25" grpId="0" build="p"/>
      <p:bldP spid="39" grpId="0" animBg="1"/>
      <p:bldP spid="23" grpId="0" build="p"/>
      <p:bldP spid="24" grpId="0" uiExpand="1" build="p"/>
      <p:bldP spid="4" grpId="0" animBg="1"/>
      <p:bldP spid="5" grpId="0" build="p"/>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Summary      </a:t>
            </a:r>
          </a:p>
        </p:txBody>
      </p:sp>
      <p:sp>
        <p:nvSpPr>
          <p:cNvPr id="2" name="Text Placeholder 1">
            <a:extLst>
              <a:ext uri="{FF2B5EF4-FFF2-40B4-BE49-F238E27FC236}">
                <a16:creationId xmlns:a16="http://schemas.microsoft.com/office/drawing/2014/main" id="{027F2547-B8DB-5D4A-366A-45A185B4F530}"/>
              </a:ext>
            </a:extLst>
          </p:cNvPr>
          <p:cNvSpPr>
            <a:spLocks noGrp="1"/>
          </p:cNvSpPr>
          <p:nvPr>
            <p:ph type="body" sz="quarter" idx="17"/>
          </p:nvPr>
        </p:nvSpPr>
        <p:spPr>
          <a:xfrm>
            <a:off x="4356039" y="1926472"/>
            <a:ext cx="5364224" cy="307777"/>
          </a:xfrm>
        </p:spPr>
        <p:txBody>
          <a:bodyPr/>
          <a:lstStyle/>
          <a:p>
            <a:r>
              <a:rPr lang="en-US" sz="2000" dirty="0"/>
              <a:t>In this module, you learned that: </a:t>
            </a:r>
          </a:p>
        </p:txBody>
      </p:sp>
      <p:sp>
        <p:nvSpPr>
          <p:cNvPr id="5" name="Text Placeholder 4">
            <a:extLst>
              <a:ext uri="{FF2B5EF4-FFF2-40B4-BE49-F238E27FC236}">
                <a16:creationId xmlns:a16="http://schemas.microsoft.com/office/drawing/2014/main" id="{18E3C172-0E0C-A8B7-5BCF-2D3FF0A888FD}"/>
              </a:ext>
            </a:extLst>
          </p:cNvPr>
          <p:cNvSpPr>
            <a:spLocks noGrp="1"/>
          </p:cNvSpPr>
          <p:nvPr>
            <p:ph type="body" sz="quarter" idx="35"/>
          </p:nvPr>
        </p:nvSpPr>
        <p:spPr>
          <a:xfrm>
            <a:off x="4358228" y="2578100"/>
            <a:ext cx="6741571" cy="2523768"/>
          </a:xfrm>
        </p:spPr>
        <p:txBody>
          <a:bodyPr/>
          <a:lstStyle/>
          <a:p>
            <a:pPr marL="231775" indent="-231775">
              <a:spcBef>
                <a:spcPts val="0"/>
              </a:spcBef>
              <a:spcAft>
                <a:spcPts val="1200"/>
              </a:spcAft>
            </a:pPr>
            <a:r>
              <a:rPr lang="en-US" dirty="0"/>
              <a:t>Tables are used when developing forms in Visual Studio, and they appear to the user as pages in finance and operations apps.</a:t>
            </a:r>
          </a:p>
          <a:p>
            <a:pPr marL="231775" indent="-231775">
              <a:spcBef>
                <a:spcPts val="0"/>
              </a:spcBef>
              <a:spcAft>
                <a:spcPts val="1200"/>
              </a:spcAft>
            </a:pPr>
            <a:r>
              <a:rPr lang="en-US" dirty="0"/>
              <a:t>Tables contain data such as transactional information, journal entries, products, and metadata such as system settings.</a:t>
            </a:r>
          </a:p>
          <a:p>
            <a:pPr marL="231775" indent="-231775">
              <a:spcBef>
                <a:spcPts val="0"/>
              </a:spcBef>
              <a:spcAft>
                <a:spcPts val="1200"/>
              </a:spcAft>
            </a:pPr>
            <a:r>
              <a:rPr lang="en-US" dirty="0"/>
              <a:t>You can add EDTs and base </a:t>
            </a:r>
            <a:r>
              <a:rPr lang="en-US" dirty="0" err="1"/>
              <a:t>enums</a:t>
            </a:r>
            <a:r>
              <a:rPr lang="en-US" dirty="0"/>
              <a:t> to tables from your project in Solution Explorer or from the AOT to populate the Fields node in the Table designer.</a:t>
            </a:r>
          </a:p>
        </p:txBody>
      </p:sp>
    </p:spTree>
    <p:extLst>
      <p:ext uri="{BB962C8B-B14F-4D97-AF65-F5344CB8AC3E}">
        <p14:creationId xmlns:p14="http://schemas.microsoft.com/office/powerpoint/2010/main" val="36126544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769057"/>
            <a:ext cx="6345239" cy="1231106"/>
          </a:xfrm>
        </p:spPr>
        <p:txBody>
          <a:bodyPr/>
          <a:lstStyle/>
          <a:p>
            <a:r>
              <a:rPr lang="en-US" dirty="0"/>
              <a:t>Module 8: Build Forms and Optimize Form Performance</a:t>
            </a:r>
          </a:p>
        </p:txBody>
      </p:sp>
      <p:graphicFrame>
        <p:nvGraphicFramePr>
          <p:cNvPr id="2" name="Diagram 1">
            <a:extLst>
              <a:ext uri="{FF2B5EF4-FFF2-40B4-BE49-F238E27FC236}">
                <a16:creationId xmlns:a16="http://schemas.microsoft.com/office/drawing/2014/main" id="{85FA694E-B2A0-1288-645C-B724A6900E2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94817637"/>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F09B84C6-E107-34BF-6452-728350798B8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25249615"/>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Objectives</a:t>
            </a:r>
          </a:p>
        </p:txBody>
      </p:sp>
      <p:sp>
        <p:nvSpPr>
          <p:cNvPr id="5" name="TextBox 4">
            <a:extLst>
              <a:ext uri="{FF2B5EF4-FFF2-40B4-BE49-F238E27FC236}">
                <a16:creationId xmlns:a16="http://schemas.microsoft.com/office/drawing/2014/main" id="{495BCE6F-0CA1-6BDE-CBBB-7DBAF2EE14A7}"/>
              </a:ext>
            </a:extLst>
          </p:cNvPr>
          <p:cNvSpPr txBox="1"/>
          <p:nvPr/>
        </p:nvSpPr>
        <p:spPr>
          <a:xfrm>
            <a:off x="588963" y="1255911"/>
            <a:ext cx="10525583" cy="276999"/>
          </a:xfrm>
          <a:prstGeom prst="rect">
            <a:avLst/>
          </a:prstGeom>
          <a:noFill/>
        </p:spPr>
        <p:txBody>
          <a:bodyPr wrap="square" lIns="0" tIns="0" rIns="0" bIns="0">
            <a:spAutoFit/>
          </a:bodyPr>
          <a:lstStyle/>
          <a:p>
            <a:pPr>
              <a:spcBef>
                <a:spcPts val="400"/>
              </a:spcBef>
            </a:pPr>
            <a:r>
              <a:rPr lang="en-US" sz="1800" dirty="0">
                <a:latin typeface="+mj-lt"/>
              </a:rPr>
              <a:t>In this module, you will:</a:t>
            </a:r>
          </a:p>
        </p:txBody>
      </p:sp>
      <p:sp>
        <p:nvSpPr>
          <p:cNvPr id="6" name="Oval 5">
            <a:extLst>
              <a:ext uri="{FF2B5EF4-FFF2-40B4-BE49-F238E27FC236}">
                <a16:creationId xmlns:a16="http://schemas.microsoft.com/office/drawing/2014/main" id="{DE0758FD-1686-818F-DC90-657F61C1552F}"/>
              </a:ext>
            </a:extLst>
          </p:cNvPr>
          <p:cNvSpPr>
            <a:spLocks/>
          </p:cNvSpPr>
          <p:nvPr/>
        </p:nvSpPr>
        <p:spPr bwMode="auto">
          <a:xfrm>
            <a:off x="681412" y="1676654"/>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1</a:t>
            </a:r>
          </a:p>
        </p:txBody>
      </p:sp>
      <p:sp>
        <p:nvSpPr>
          <p:cNvPr id="7" name="TextBox 6">
            <a:extLst>
              <a:ext uri="{FF2B5EF4-FFF2-40B4-BE49-F238E27FC236}">
                <a16:creationId xmlns:a16="http://schemas.microsoft.com/office/drawing/2014/main" id="{A8144771-2386-F165-490D-5DC66A4C13B0}"/>
              </a:ext>
            </a:extLst>
          </p:cNvPr>
          <p:cNvSpPr txBox="1">
            <a:spLocks/>
          </p:cNvSpPr>
          <p:nvPr/>
        </p:nvSpPr>
        <p:spPr>
          <a:xfrm>
            <a:off x="1306828" y="1758144"/>
            <a:ext cx="8999220" cy="246221"/>
          </a:xfrm>
          <a:prstGeom prst="rect">
            <a:avLst/>
          </a:prstGeom>
          <a:noFill/>
        </p:spPr>
        <p:txBody>
          <a:bodyPr wrap="square" lIns="0" tIns="0" rIns="0" bIns="0" anchor="ctr">
            <a:spAutoFit/>
          </a:bodyPr>
          <a:lstStyle>
            <a:defPPr>
              <a:defRPr lang="en-US"/>
            </a:defPPr>
            <a:lvl1pPr>
              <a:defRPr sz="1600"/>
            </a:lvl1pPr>
          </a:lstStyle>
          <a:p>
            <a:r>
              <a:rPr lang="en-US" dirty="0"/>
              <a:t>Create a new form.</a:t>
            </a:r>
          </a:p>
        </p:txBody>
      </p:sp>
      <p:sp>
        <p:nvSpPr>
          <p:cNvPr id="8" name="Oval 7">
            <a:extLst>
              <a:ext uri="{FF2B5EF4-FFF2-40B4-BE49-F238E27FC236}">
                <a16:creationId xmlns:a16="http://schemas.microsoft.com/office/drawing/2014/main" id="{3C107E0E-1584-6E9F-C13A-FBFE4DF3430C}"/>
              </a:ext>
            </a:extLst>
          </p:cNvPr>
          <p:cNvSpPr>
            <a:spLocks/>
          </p:cNvSpPr>
          <p:nvPr/>
        </p:nvSpPr>
        <p:spPr bwMode="auto">
          <a:xfrm>
            <a:off x="681412" y="2147366"/>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2</a:t>
            </a:r>
          </a:p>
        </p:txBody>
      </p:sp>
      <p:sp>
        <p:nvSpPr>
          <p:cNvPr id="22" name="TextBox 21">
            <a:extLst>
              <a:ext uri="{FF2B5EF4-FFF2-40B4-BE49-F238E27FC236}">
                <a16:creationId xmlns:a16="http://schemas.microsoft.com/office/drawing/2014/main" id="{66368133-96CF-B091-C6BD-838439A40900}"/>
              </a:ext>
            </a:extLst>
          </p:cNvPr>
          <p:cNvSpPr txBox="1">
            <a:spLocks/>
          </p:cNvSpPr>
          <p:nvPr/>
        </p:nvSpPr>
        <p:spPr>
          <a:xfrm>
            <a:off x="1306828" y="2228856"/>
            <a:ext cx="8999220" cy="246221"/>
          </a:xfrm>
          <a:prstGeom prst="rect">
            <a:avLst/>
          </a:prstGeom>
          <a:noFill/>
        </p:spPr>
        <p:txBody>
          <a:bodyPr wrap="square" lIns="0" tIns="0" rIns="0" bIns="0" anchor="ctr">
            <a:spAutoFit/>
          </a:bodyPr>
          <a:lstStyle>
            <a:defPPr>
              <a:defRPr lang="en-US"/>
            </a:defPPr>
            <a:lvl1pPr>
              <a:defRPr sz="1600"/>
            </a:lvl1pPr>
          </a:lstStyle>
          <a:p>
            <a:r>
              <a:rPr lang="en-US" dirty="0"/>
              <a:t>Apply a form pattern.</a:t>
            </a:r>
          </a:p>
        </p:txBody>
      </p:sp>
      <p:sp>
        <p:nvSpPr>
          <p:cNvPr id="10" name="Oval 9">
            <a:extLst>
              <a:ext uri="{FF2B5EF4-FFF2-40B4-BE49-F238E27FC236}">
                <a16:creationId xmlns:a16="http://schemas.microsoft.com/office/drawing/2014/main" id="{DA4F088A-340F-6889-C3E2-3F3D83EA82CE}"/>
              </a:ext>
            </a:extLst>
          </p:cNvPr>
          <p:cNvSpPr>
            <a:spLocks/>
          </p:cNvSpPr>
          <p:nvPr/>
        </p:nvSpPr>
        <p:spPr bwMode="auto">
          <a:xfrm>
            <a:off x="681412" y="2618078"/>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3</a:t>
            </a:r>
          </a:p>
        </p:txBody>
      </p:sp>
      <p:sp>
        <p:nvSpPr>
          <p:cNvPr id="9" name="TextBox 8">
            <a:extLst>
              <a:ext uri="{FF2B5EF4-FFF2-40B4-BE49-F238E27FC236}">
                <a16:creationId xmlns:a16="http://schemas.microsoft.com/office/drawing/2014/main" id="{69DB942B-72A9-AB26-2E61-1501AC9DF7BE}"/>
              </a:ext>
            </a:extLst>
          </p:cNvPr>
          <p:cNvSpPr txBox="1">
            <a:spLocks/>
          </p:cNvSpPr>
          <p:nvPr/>
        </p:nvSpPr>
        <p:spPr>
          <a:xfrm>
            <a:off x="1306830" y="2699568"/>
            <a:ext cx="8999220" cy="246221"/>
          </a:xfrm>
          <a:prstGeom prst="rect">
            <a:avLst/>
          </a:prstGeom>
          <a:noFill/>
        </p:spPr>
        <p:txBody>
          <a:bodyPr wrap="square" lIns="0" tIns="0" rIns="0" bIns="0" anchor="ctr">
            <a:spAutoFit/>
          </a:bodyPr>
          <a:lstStyle>
            <a:defPPr>
              <a:defRPr lang="en-US"/>
            </a:defPPr>
            <a:lvl1pPr>
              <a:defRPr sz="1600"/>
            </a:lvl1pPr>
          </a:lstStyle>
          <a:p>
            <a:r>
              <a:rPr lang="en-US" dirty="0"/>
              <a:t>Add a data source to a form.</a:t>
            </a:r>
          </a:p>
        </p:txBody>
      </p:sp>
      <p:sp>
        <p:nvSpPr>
          <p:cNvPr id="16" name="Oval 15">
            <a:extLst>
              <a:ext uri="{FF2B5EF4-FFF2-40B4-BE49-F238E27FC236}">
                <a16:creationId xmlns:a16="http://schemas.microsoft.com/office/drawing/2014/main" id="{6CEECCB9-92D7-7A9E-ED5C-3A897DFE6F88}"/>
              </a:ext>
            </a:extLst>
          </p:cNvPr>
          <p:cNvSpPr>
            <a:spLocks/>
          </p:cNvSpPr>
          <p:nvPr/>
        </p:nvSpPr>
        <p:spPr bwMode="auto">
          <a:xfrm>
            <a:off x="681412" y="3088790"/>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4</a:t>
            </a:r>
          </a:p>
        </p:txBody>
      </p:sp>
      <p:sp>
        <p:nvSpPr>
          <p:cNvPr id="23" name="TextBox 22">
            <a:extLst>
              <a:ext uri="{FF2B5EF4-FFF2-40B4-BE49-F238E27FC236}">
                <a16:creationId xmlns:a16="http://schemas.microsoft.com/office/drawing/2014/main" id="{676A9F66-9C51-2BFF-8464-1B33665933A2}"/>
              </a:ext>
            </a:extLst>
          </p:cNvPr>
          <p:cNvSpPr txBox="1">
            <a:spLocks/>
          </p:cNvSpPr>
          <p:nvPr/>
        </p:nvSpPr>
        <p:spPr>
          <a:xfrm>
            <a:off x="1306830" y="3170280"/>
            <a:ext cx="8999220" cy="246221"/>
          </a:xfrm>
          <a:prstGeom prst="rect">
            <a:avLst/>
          </a:prstGeom>
          <a:noFill/>
        </p:spPr>
        <p:txBody>
          <a:bodyPr wrap="square" lIns="0" tIns="0" rIns="0" bIns="0" anchor="ctr">
            <a:spAutoFit/>
          </a:bodyPr>
          <a:lstStyle>
            <a:defPPr>
              <a:defRPr lang="en-US"/>
            </a:defPPr>
            <a:lvl1pPr>
              <a:defRPr sz="1600"/>
            </a:lvl1pPr>
          </a:lstStyle>
          <a:p>
            <a:r>
              <a:rPr lang="en-US" dirty="0"/>
              <a:t>Add grids, fields, and groups to a form.</a:t>
            </a:r>
          </a:p>
        </p:txBody>
      </p:sp>
      <p:sp>
        <p:nvSpPr>
          <p:cNvPr id="17" name="Oval 16">
            <a:extLst>
              <a:ext uri="{FF2B5EF4-FFF2-40B4-BE49-F238E27FC236}">
                <a16:creationId xmlns:a16="http://schemas.microsoft.com/office/drawing/2014/main" id="{1C35A954-B863-0475-C24C-175A22D40699}"/>
              </a:ext>
            </a:extLst>
          </p:cNvPr>
          <p:cNvSpPr>
            <a:spLocks/>
          </p:cNvSpPr>
          <p:nvPr/>
        </p:nvSpPr>
        <p:spPr bwMode="auto">
          <a:xfrm>
            <a:off x="681412" y="3559502"/>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5</a:t>
            </a:r>
          </a:p>
        </p:txBody>
      </p:sp>
      <p:sp>
        <p:nvSpPr>
          <p:cNvPr id="11" name="TextBox 10">
            <a:extLst>
              <a:ext uri="{FF2B5EF4-FFF2-40B4-BE49-F238E27FC236}">
                <a16:creationId xmlns:a16="http://schemas.microsoft.com/office/drawing/2014/main" id="{647C8A7A-6134-993E-B0EB-A0982AF509DF}"/>
              </a:ext>
            </a:extLst>
          </p:cNvPr>
          <p:cNvSpPr txBox="1">
            <a:spLocks/>
          </p:cNvSpPr>
          <p:nvPr/>
        </p:nvSpPr>
        <p:spPr>
          <a:xfrm>
            <a:off x="1306830" y="3640992"/>
            <a:ext cx="8999220" cy="246221"/>
          </a:xfrm>
          <a:prstGeom prst="rect">
            <a:avLst/>
          </a:prstGeom>
          <a:noFill/>
        </p:spPr>
        <p:txBody>
          <a:bodyPr wrap="square" lIns="0" tIns="0" rIns="0" bIns="0" anchor="ctr">
            <a:spAutoFit/>
          </a:bodyPr>
          <a:lstStyle>
            <a:defPPr>
              <a:defRPr lang="en-US"/>
            </a:defPPr>
            <a:lvl1pPr>
              <a:defRPr sz="1600"/>
            </a:lvl1pPr>
          </a:lstStyle>
          <a:p>
            <a:r>
              <a:rPr lang="en-US" dirty="0"/>
              <a:t>Understand form methods.</a:t>
            </a:r>
          </a:p>
        </p:txBody>
      </p:sp>
      <p:sp>
        <p:nvSpPr>
          <p:cNvPr id="18" name="Oval 17">
            <a:extLst>
              <a:ext uri="{FF2B5EF4-FFF2-40B4-BE49-F238E27FC236}">
                <a16:creationId xmlns:a16="http://schemas.microsoft.com/office/drawing/2014/main" id="{D3F24AFC-BC10-9A7F-EA3C-C74729B0833E}"/>
              </a:ext>
            </a:extLst>
          </p:cNvPr>
          <p:cNvSpPr>
            <a:spLocks/>
          </p:cNvSpPr>
          <p:nvPr/>
        </p:nvSpPr>
        <p:spPr bwMode="auto">
          <a:xfrm>
            <a:off x="681412" y="4030214"/>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6</a:t>
            </a:r>
          </a:p>
        </p:txBody>
      </p:sp>
      <p:sp>
        <p:nvSpPr>
          <p:cNvPr id="25" name="TextBox 24">
            <a:extLst>
              <a:ext uri="{FF2B5EF4-FFF2-40B4-BE49-F238E27FC236}">
                <a16:creationId xmlns:a16="http://schemas.microsoft.com/office/drawing/2014/main" id="{CAC00E60-FFB6-F78D-76EA-2FD2361423ED}"/>
              </a:ext>
            </a:extLst>
          </p:cNvPr>
          <p:cNvSpPr txBox="1">
            <a:spLocks/>
          </p:cNvSpPr>
          <p:nvPr/>
        </p:nvSpPr>
        <p:spPr>
          <a:xfrm>
            <a:off x="1306828" y="4111704"/>
            <a:ext cx="8999220" cy="246221"/>
          </a:xfrm>
          <a:prstGeom prst="rect">
            <a:avLst/>
          </a:prstGeom>
          <a:noFill/>
        </p:spPr>
        <p:txBody>
          <a:bodyPr wrap="square" lIns="0" tIns="0" rIns="0" bIns="0" anchor="ctr">
            <a:spAutoFit/>
          </a:bodyPr>
          <a:lstStyle>
            <a:defPPr>
              <a:defRPr lang="en-US"/>
            </a:defPPr>
            <a:lvl1pPr>
              <a:defRPr sz="1600"/>
            </a:lvl1pPr>
          </a:lstStyle>
          <a:p>
            <a:r>
              <a:rPr lang="en-US" dirty="0"/>
              <a:t>Discover the types of menu items.</a:t>
            </a:r>
          </a:p>
        </p:txBody>
      </p:sp>
      <p:sp>
        <p:nvSpPr>
          <p:cNvPr id="19" name="Oval 18">
            <a:extLst>
              <a:ext uri="{FF2B5EF4-FFF2-40B4-BE49-F238E27FC236}">
                <a16:creationId xmlns:a16="http://schemas.microsoft.com/office/drawing/2014/main" id="{64A35FB4-E153-48A9-F567-A14A76014836}"/>
              </a:ext>
            </a:extLst>
          </p:cNvPr>
          <p:cNvSpPr>
            <a:spLocks/>
          </p:cNvSpPr>
          <p:nvPr/>
        </p:nvSpPr>
        <p:spPr bwMode="auto">
          <a:xfrm>
            <a:off x="681412" y="4500926"/>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7</a:t>
            </a:r>
          </a:p>
        </p:txBody>
      </p:sp>
      <p:sp>
        <p:nvSpPr>
          <p:cNvPr id="24" name="TextBox 23">
            <a:extLst>
              <a:ext uri="{FF2B5EF4-FFF2-40B4-BE49-F238E27FC236}">
                <a16:creationId xmlns:a16="http://schemas.microsoft.com/office/drawing/2014/main" id="{26B9FE61-3B45-79E7-9698-ABA717EBBE3C}"/>
              </a:ext>
            </a:extLst>
          </p:cNvPr>
          <p:cNvSpPr txBox="1">
            <a:spLocks/>
          </p:cNvSpPr>
          <p:nvPr/>
        </p:nvSpPr>
        <p:spPr>
          <a:xfrm>
            <a:off x="1306830" y="4582416"/>
            <a:ext cx="8999220" cy="246221"/>
          </a:xfrm>
          <a:prstGeom prst="rect">
            <a:avLst/>
          </a:prstGeom>
          <a:noFill/>
        </p:spPr>
        <p:txBody>
          <a:bodyPr wrap="square" lIns="0" tIns="0" rIns="0" bIns="0" anchor="ctr">
            <a:spAutoFit/>
          </a:bodyPr>
          <a:lstStyle>
            <a:defPPr>
              <a:defRPr lang="en-US"/>
            </a:defPPr>
            <a:lvl1pPr>
              <a:defRPr sz="1600"/>
            </a:lvl1pPr>
          </a:lstStyle>
          <a:p>
            <a:r>
              <a:rPr lang="en-US" dirty="0"/>
              <a:t>Create a menu item and add it to a form.</a:t>
            </a:r>
          </a:p>
        </p:txBody>
      </p:sp>
      <p:sp>
        <p:nvSpPr>
          <p:cNvPr id="20" name="Oval 19">
            <a:extLst>
              <a:ext uri="{FF2B5EF4-FFF2-40B4-BE49-F238E27FC236}">
                <a16:creationId xmlns:a16="http://schemas.microsoft.com/office/drawing/2014/main" id="{3D13F40A-1B0C-1410-7F52-770B91EBCA4E}"/>
              </a:ext>
            </a:extLst>
          </p:cNvPr>
          <p:cNvSpPr>
            <a:spLocks/>
          </p:cNvSpPr>
          <p:nvPr/>
        </p:nvSpPr>
        <p:spPr bwMode="auto">
          <a:xfrm>
            <a:off x="681412" y="4971638"/>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8</a:t>
            </a:r>
          </a:p>
        </p:txBody>
      </p:sp>
      <p:sp>
        <p:nvSpPr>
          <p:cNvPr id="26" name="TextBox 25">
            <a:extLst>
              <a:ext uri="{FF2B5EF4-FFF2-40B4-BE49-F238E27FC236}">
                <a16:creationId xmlns:a16="http://schemas.microsoft.com/office/drawing/2014/main" id="{BE9E0537-E425-422E-DB0A-845158A7EFF0}"/>
              </a:ext>
            </a:extLst>
          </p:cNvPr>
          <p:cNvSpPr txBox="1">
            <a:spLocks/>
          </p:cNvSpPr>
          <p:nvPr/>
        </p:nvSpPr>
        <p:spPr>
          <a:xfrm>
            <a:off x="1306830" y="5053128"/>
            <a:ext cx="8999220" cy="246221"/>
          </a:xfrm>
          <a:prstGeom prst="rect">
            <a:avLst/>
          </a:prstGeom>
          <a:noFill/>
        </p:spPr>
        <p:txBody>
          <a:bodyPr wrap="square" lIns="0" tIns="0" rIns="0" bIns="0" anchor="ctr">
            <a:spAutoFit/>
          </a:bodyPr>
          <a:lstStyle>
            <a:defPPr>
              <a:defRPr lang="en-US"/>
            </a:defPPr>
            <a:lvl1pPr>
              <a:defRPr sz="1600"/>
            </a:lvl1pPr>
          </a:lstStyle>
          <a:p>
            <a:r>
              <a:rPr lang="en-US" dirty="0"/>
              <a:t>Run a form and test its functionality.</a:t>
            </a:r>
          </a:p>
        </p:txBody>
      </p:sp>
      <p:sp>
        <p:nvSpPr>
          <p:cNvPr id="21" name="Oval 20">
            <a:extLst>
              <a:ext uri="{FF2B5EF4-FFF2-40B4-BE49-F238E27FC236}">
                <a16:creationId xmlns:a16="http://schemas.microsoft.com/office/drawing/2014/main" id="{BCB631A8-0D0B-7743-7A5D-09E854FDC2A9}"/>
              </a:ext>
            </a:extLst>
          </p:cNvPr>
          <p:cNvSpPr>
            <a:spLocks/>
          </p:cNvSpPr>
          <p:nvPr/>
        </p:nvSpPr>
        <p:spPr bwMode="auto">
          <a:xfrm>
            <a:off x="681412" y="5442353"/>
            <a:ext cx="409201" cy="40920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dirty="0"/>
              <a:t>9</a:t>
            </a:r>
          </a:p>
        </p:txBody>
      </p:sp>
      <p:sp>
        <p:nvSpPr>
          <p:cNvPr id="27" name="TextBox 26">
            <a:extLst>
              <a:ext uri="{FF2B5EF4-FFF2-40B4-BE49-F238E27FC236}">
                <a16:creationId xmlns:a16="http://schemas.microsoft.com/office/drawing/2014/main" id="{886B72CA-F1AA-461E-5609-3E53A7288C91}"/>
              </a:ext>
            </a:extLst>
          </p:cNvPr>
          <p:cNvSpPr txBox="1">
            <a:spLocks/>
          </p:cNvSpPr>
          <p:nvPr/>
        </p:nvSpPr>
        <p:spPr>
          <a:xfrm>
            <a:off x="1306829" y="5523843"/>
            <a:ext cx="9317627" cy="246221"/>
          </a:xfrm>
          <a:prstGeom prst="rect">
            <a:avLst/>
          </a:prstGeom>
          <a:noFill/>
        </p:spPr>
        <p:txBody>
          <a:bodyPr wrap="square" lIns="0" tIns="0" rIns="0" bIns="0" anchor="ctr">
            <a:spAutoFit/>
          </a:bodyPr>
          <a:lstStyle>
            <a:defPPr>
              <a:defRPr lang="en-US"/>
            </a:defPPr>
            <a:lvl1pPr>
              <a:defRPr sz="1600"/>
            </a:lvl1pPr>
          </a:lstStyle>
          <a:p>
            <a:r>
              <a:rPr lang="en-US" dirty="0"/>
              <a:t>Learn about browser-based and Performance Timer tools that are used to optimize form performance.</a:t>
            </a:r>
          </a:p>
        </p:txBody>
      </p:sp>
    </p:spTree>
    <p:extLst>
      <p:ext uri="{BB962C8B-B14F-4D97-AF65-F5344CB8AC3E}">
        <p14:creationId xmlns:p14="http://schemas.microsoft.com/office/powerpoint/2010/main" val="29280964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26" name="Oval 25">
            <a:extLst>
              <a:ext uri="{FF2B5EF4-FFF2-40B4-BE49-F238E27FC236}">
                <a16:creationId xmlns:a16="http://schemas.microsoft.com/office/drawing/2014/main" id="{2FF72658-561E-EF30-13CC-9AC02DECAAA5}"/>
              </a:ext>
            </a:extLst>
          </p:cNvPr>
          <p:cNvSpPr>
            <a:spLocks/>
          </p:cNvSpPr>
          <p:nvPr/>
        </p:nvSpPr>
        <p:spPr bwMode="auto">
          <a:xfrm>
            <a:off x="681412" y="125591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27" name="TextBox 26">
            <a:extLst>
              <a:ext uri="{FF2B5EF4-FFF2-40B4-BE49-F238E27FC236}">
                <a16:creationId xmlns:a16="http://schemas.microsoft.com/office/drawing/2014/main" id="{6646A974-B39B-44E6-F73C-8975F1E28C32}"/>
              </a:ext>
            </a:extLst>
          </p:cNvPr>
          <p:cNvSpPr txBox="1">
            <a:spLocks/>
          </p:cNvSpPr>
          <p:nvPr/>
        </p:nvSpPr>
        <p:spPr>
          <a:xfrm>
            <a:off x="1402078" y="134679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Finance and operations apps use an HTML web client in major browsers</a:t>
            </a:r>
          </a:p>
        </p:txBody>
      </p:sp>
      <p:sp>
        <p:nvSpPr>
          <p:cNvPr id="28" name="Oval 27">
            <a:extLst>
              <a:ext uri="{FF2B5EF4-FFF2-40B4-BE49-F238E27FC236}">
                <a16:creationId xmlns:a16="http://schemas.microsoft.com/office/drawing/2014/main" id="{43E009AE-5EB8-47F7-7D3C-6AF05567E2FF}"/>
              </a:ext>
            </a:extLst>
          </p:cNvPr>
          <p:cNvSpPr>
            <a:spLocks/>
          </p:cNvSpPr>
          <p:nvPr/>
        </p:nvSpPr>
        <p:spPr bwMode="auto">
          <a:xfrm>
            <a:off x="681412" y="190487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29" name="TextBox 28">
            <a:extLst>
              <a:ext uri="{FF2B5EF4-FFF2-40B4-BE49-F238E27FC236}">
                <a16:creationId xmlns:a16="http://schemas.microsoft.com/office/drawing/2014/main" id="{22CFE8F7-66ED-7289-0CB5-21BC55212344}"/>
              </a:ext>
            </a:extLst>
          </p:cNvPr>
          <p:cNvSpPr txBox="1">
            <a:spLocks/>
          </p:cNvSpPr>
          <p:nvPr/>
        </p:nvSpPr>
        <p:spPr>
          <a:xfrm>
            <a:off x="1402080" y="1995761"/>
            <a:ext cx="8999220" cy="276999"/>
          </a:xfrm>
          <a:prstGeom prst="rect">
            <a:avLst/>
          </a:prstGeom>
          <a:noFill/>
        </p:spPr>
        <p:txBody>
          <a:bodyPr wrap="square" lIns="0" tIns="0" rIns="0" bIns="0" anchor="t">
            <a:spAutoFit/>
          </a:bodyPr>
          <a:lstStyle>
            <a:defPPr>
              <a:defRPr lang="en-US"/>
            </a:defPPr>
            <a:lvl1pPr>
              <a:defRPr sz="1600"/>
            </a:lvl1pPr>
          </a:lstStyle>
          <a:p>
            <a:r>
              <a:rPr lang="en-US" sz="1800" dirty="0"/>
              <a:t>Forms are managed in Visual Studio and displayed as web pages</a:t>
            </a:r>
          </a:p>
        </p:txBody>
      </p:sp>
      <p:sp>
        <p:nvSpPr>
          <p:cNvPr id="30" name="Oval 29">
            <a:extLst>
              <a:ext uri="{FF2B5EF4-FFF2-40B4-BE49-F238E27FC236}">
                <a16:creationId xmlns:a16="http://schemas.microsoft.com/office/drawing/2014/main" id="{45E4D9B0-D21A-963D-A954-1A366C3E6A7C}"/>
              </a:ext>
            </a:extLst>
          </p:cNvPr>
          <p:cNvSpPr>
            <a:spLocks/>
          </p:cNvSpPr>
          <p:nvPr/>
        </p:nvSpPr>
        <p:spPr bwMode="auto">
          <a:xfrm>
            <a:off x="681412" y="2553843"/>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31" name="TextBox 30">
            <a:extLst>
              <a:ext uri="{FF2B5EF4-FFF2-40B4-BE49-F238E27FC236}">
                <a16:creationId xmlns:a16="http://schemas.microsoft.com/office/drawing/2014/main" id="{302FE0AF-DCD8-8C9D-870D-C5770F13A8A2}"/>
              </a:ext>
            </a:extLst>
          </p:cNvPr>
          <p:cNvSpPr txBox="1">
            <a:spLocks/>
          </p:cNvSpPr>
          <p:nvPr/>
        </p:nvSpPr>
        <p:spPr>
          <a:xfrm>
            <a:off x="1402080" y="2644726"/>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The user interface is optimized for multiple platforms and mobile apps</a:t>
            </a:r>
          </a:p>
        </p:txBody>
      </p:sp>
      <p:sp>
        <p:nvSpPr>
          <p:cNvPr id="32" name="Oval 31">
            <a:extLst>
              <a:ext uri="{FF2B5EF4-FFF2-40B4-BE49-F238E27FC236}">
                <a16:creationId xmlns:a16="http://schemas.microsoft.com/office/drawing/2014/main" id="{E554E9BD-2411-AA28-D42A-6D078B54AE28}"/>
              </a:ext>
            </a:extLst>
          </p:cNvPr>
          <p:cNvSpPr>
            <a:spLocks/>
          </p:cNvSpPr>
          <p:nvPr/>
        </p:nvSpPr>
        <p:spPr bwMode="auto">
          <a:xfrm>
            <a:off x="681412" y="320280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33" name="TextBox 32">
            <a:extLst>
              <a:ext uri="{FF2B5EF4-FFF2-40B4-BE49-F238E27FC236}">
                <a16:creationId xmlns:a16="http://schemas.microsoft.com/office/drawing/2014/main" id="{5919D197-5DC5-2583-5ACF-30983694DF46}"/>
              </a:ext>
            </a:extLst>
          </p:cNvPr>
          <p:cNvSpPr txBox="1">
            <a:spLocks/>
          </p:cNvSpPr>
          <p:nvPr/>
        </p:nvSpPr>
        <p:spPr>
          <a:xfrm>
            <a:off x="1402080" y="3293692"/>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Business logic is available anytime, any place, and on any device.</a:t>
            </a:r>
          </a:p>
        </p:txBody>
      </p:sp>
    </p:spTree>
    <p:extLst>
      <p:ext uri="{BB962C8B-B14F-4D97-AF65-F5344CB8AC3E}">
        <p14:creationId xmlns:p14="http://schemas.microsoft.com/office/powerpoint/2010/main" val="48412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 a New Form to a Project and Apply a Pattern</a:t>
            </a:r>
          </a:p>
        </p:txBody>
      </p:sp>
      <p:sp>
        <p:nvSpPr>
          <p:cNvPr id="5" name="Text Placeholder 4">
            <a:extLst>
              <a:ext uri="{FF2B5EF4-FFF2-40B4-BE49-F238E27FC236}">
                <a16:creationId xmlns:a16="http://schemas.microsoft.com/office/drawing/2014/main" id="{C087A98C-BEB9-3975-EA0E-523A5DDDEB14}"/>
              </a:ext>
            </a:extLst>
          </p:cNvPr>
          <p:cNvSpPr>
            <a:spLocks noGrp="1"/>
          </p:cNvSpPr>
          <p:nvPr>
            <p:ph type="body" sz="quarter" idx="16"/>
          </p:nvPr>
        </p:nvSpPr>
        <p:spPr>
          <a:xfrm>
            <a:off x="584200" y="1594155"/>
            <a:ext cx="3174143" cy="830997"/>
          </a:xfrm>
        </p:spPr>
        <p:txBody>
          <a:bodyPr/>
          <a:lstStyle/>
          <a:p>
            <a:r>
              <a:rPr lang="en-US" sz="1800" dirty="0"/>
              <a:t>In Visual Studio, a form is added to a project in the Solution Explorer window</a:t>
            </a:r>
          </a:p>
        </p:txBody>
      </p:sp>
      <p:sp>
        <p:nvSpPr>
          <p:cNvPr id="4" name="Text Placeholder 3">
            <a:extLst>
              <a:ext uri="{FF2B5EF4-FFF2-40B4-BE49-F238E27FC236}">
                <a16:creationId xmlns:a16="http://schemas.microsoft.com/office/drawing/2014/main" id="{5F21DAFB-E6CD-4A1C-96AC-955C2406B375}"/>
              </a:ext>
            </a:extLst>
          </p:cNvPr>
          <p:cNvSpPr>
            <a:spLocks noGrp="1"/>
          </p:cNvSpPr>
          <p:nvPr>
            <p:ph type="body" sz="quarter" idx="15"/>
          </p:nvPr>
        </p:nvSpPr>
        <p:spPr>
          <a:xfrm>
            <a:off x="586389" y="2492163"/>
            <a:ext cx="3304116" cy="3600986"/>
          </a:xfrm>
        </p:spPr>
        <p:txBody>
          <a:bodyPr/>
          <a:lstStyle/>
          <a:p>
            <a:pPr marL="231775" indent="-231775">
              <a:spcBef>
                <a:spcPts val="200"/>
              </a:spcBef>
              <a:spcAft>
                <a:spcPts val="400"/>
              </a:spcAft>
            </a:pPr>
            <a:r>
              <a:rPr lang="en-US" dirty="0"/>
              <a:t>The left and right panes in the Visual Studio Form designer window manage form and design options, while the bottom pane shows pattern design and form preview.</a:t>
            </a:r>
          </a:p>
          <a:p>
            <a:pPr marL="231775" indent="-231775">
              <a:spcBef>
                <a:spcPts val="200"/>
              </a:spcBef>
              <a:spcAft>
                <a:spcPts val="400"/>
              </a:spcAft>
            </a:pPr>
            <a:r>
              <a:rPr lang="en-US" dirty="0"/>
              <a:t>The form’s left pane manages methods, events, and data sources, while the right pane applies patterns and </a:t>
            </a:r>
            <a:r>
              <a:rPr lang="en-US" dirty="0" err="1"/>
              <a:t>subpatterns</a:t>
            </a:r>
            <a:r>
              <a:rPr lang="en-US" dirty="0"/>
              <a:t>.</a:t>
            </a:r>
          </a:p>
          <a:p>
            <a:pPr marL="231775" indent="-231775">
              <a:spcBef>
                <a:spcPts val="200"/>
              </a:spcBef>
              <a:spcAft>
                <a:spcPts val="400"/>
              </a:spcAft>
            </a:pPr>
            <a:r>
              <a:rPr lang="en-US" dirty="0"/>
              <a:t>The bottom pattern pane is like a wizard because it guides you through the necessary steps to complete the pattern.</a:t>
            </a:r>
          </a:p>
        </p:txBody>
      </p:sp>
      <p:pic>
        <p:nvPicPr>
          <p:cNvPr id="9" name="Picture 2" descr="Screenshsot of the Visual Studio Form designer window.">
            <a:extLst>
              <a:ext uri="{FF2B5EF4-FFF2-40B4-BE49-F238E27FC236}">
                <a16:creationId xmlns:a16="http://schemas.microsoft.com/office/drawing/2014/main" id="{38A35B42-5218-4439-131E-A68A63980B79}"/>
              </a:ext>
            </a:extLst>
          </p:cNvPr>
          <p:cNvPicPr>
            <a:picLocks noChangeArrowheads="1"/>
          </p:cNvPicPr>
          <p:nvPr/>
        </p:nvPicPr>
        <p:blipFill rotWithShape="1">
          <a:blip r:embed="rId3">
            <a:extLst>
              <a:ext uri="{28A0092B-C50C-407E-A947-70E740481C1C}">
                <a14:useLocalDpi xmlns:a14="http://schemas.microsoft.com/office/drawing/2010/main" val="0"/>
              </a:ext>
            </a:extLst>
          </a:blip>
          <a:srcRect l="-16369" r="-16369"/>
          <a:stretch/>
        </p:blipFill>
        <p:spPr bwMode="auto">
          <a:xfrm>
            <a:off x="4064000" y="1581150"/>
            <a:ext cx="7535862" cy="4430720"/>
          </a:xfrm>
          <a:prstGeom prst="rect">
            <a:avLst/>
          </a:prstGeom>
          <a:solidFill>
            <a:schemeClr val="bg1"/>
          </a:solidFill>
          <a:ln w="25400">
            <a:solidFill>
              <a:srgbClr val="C73ECC"/>
            </a:solidFill>
          </a:ln>
        </p:spPr>
      </p:pic>
    </p:spTree>
    <p:extLst>
      <p:ext uri="{BB962C8B-B14F-4D97-AF65-F5344CB8AC3E}">
        <p14:creationId xmlns:p14="http://schemas.microsoft.com/office/powerpoint/2010/main" val="18572616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a:xfrm>
            <a:off x="588262" y="585216"/>
            <a:ext cx="5652201" cy="1477328"/>
          </a:xfrm>
        </p:spPr>
        <p:txBody>
          <a:bodyPr/>
          <a:lstStyle/>
          <a:p>
            <a:r>
              <a:rPr lang="en-US" dirty="0"/>
              <a:t>Demonstration: How to Add a Form to a Project and Apply a Pattern to the Form</a:t>
            </a:r>
          </a:p>
        </p:txBody>
      </p:sp>
      <p:sp>
        <p:nvSpPr>
          <p:cNvPr id="4" name="Text Placeholder 3">
            <a:extLst>
              <a:ext uri="{FF2B5EF4-FFF2-40B4-BE49-F238E27FC236}">
                <a16:creationId xmlns:a16="http://schemas.microsoft.com/office/drawing/2014/main" id="{D9547DA2-4BC1-DD4E-9E43-AD9E09306F1E}"/>
              </a:ext>
            </a:extLst>
          </p:cNvPr>
          <p:cNvSpPr>
            <a:spLocks noGrp="1"/>
          </p:cNvSpPr>
          <p:nvPr>
            <p:ph type="body" sz="quarter" idx="15"/>
          </p:nvPr>
        </p:nvSpPr>
        <p:spPr>
          <a:xfrm>
            <a:off x="586389" y="2332507"/>
            <a:ext cx="5652201" cy="677108"/>
          </a:xfrm>
        </p:spPr>
        <p:txBody>
          <a:bodyPr lIns="0" tIns="0" rIns="0" bIns="0">
            <a:spAutoFit/>
          </a:bodyPr>
          <a:lstStyle/>
          <a:p>
            <a:pPr marL="265113" lvl="1" indent="-265113"/>
            <a:r>
              <a:rPr lang="en-US" sz="2200" dirty="0"/>
              <a:t>This </a:t>
            </a:r>
            <a:r>
              <a:rPr lang="en-US" sz="2200" dirty="0">
                <a:hlinkClick r:id="rId3"/>
              </a:rPr>
              <a:t>video</a:t>
            </a:r>
            <a:r>
              <a:rPr lang="en-US" sz="2200" dirty="0"/>
              <a:t> shows how to add a form to a project and apply a pattern to the form</a:t>
            </a:r>
          </a:p>
        </p:txBody>
      </p:sp>
      <p:sp>
        <p:nvSpPr>
          <p:cNvPr id="6" name="Rectangle 5">
            <a:extLst>
              <a:ext uri="{FF2B5EF4-FFF2-40B4-BE49-F238E27FC236}">
                <a16:creationId xmlns:a16="http://schemas.microsoft.com/office/drawing/2014/main" id="{517CDB66-2BE8-1B9A-6323-9A5065FD1408}"/>
              </a:ext>
              <a:ext uri="{C183D7F6-B498-43B3-948B-1728B52AA6E4}">
                <adec:decorative xmlns:adec="http://schemas.microsoft.com/office/drawing/2017/decorative" val="1"/>
              </a:ext>
            </a:extLst>
          </p:cNvPr>
          <p:cNvSpPr>
            <a:spLocks/>
          </p:cNvSpPr>
          <p:nvPr/>
        </p:nvSpPr>
        <p:spPr bwMode="auto">
          <a:xfrm>
            <a:off x="7724775" y="2041526"/>
            <a:ext cx="4467225" cy="3311524"/>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1400" dirty="0">
                <a:solidFill>
                  <a:schemeClr val="tx1"/>
                </a:solidFill>
                <a:latin typeface="+mj-lt"/>
              </a:rPr>
              <a:t>DEMO</a:t>
            </a:r>
          </a:p>
        </p:txBody>
      </p:sp>
      <p:pic>
        <p:nvPicPr>
          <p:cNvPr id="5" name="Picture 4" descr="Visual Studio screen">
            <a:hlinkClick r:id="rId4"/>
            <a:extLst>
              <a:ext uri="{FF2B5EF4-FFF2-40B4-BE49-F238E27FC236}">
                <a16:creationId xmlns:a16="http://schemas.microsoft.com/office/drawing/2014/main" id="{AEAB65E9-86F4-9339-E145-4FCA01647B9B}"/>
              </a:ext>
            </a:extLst>
          </p:cNvPr>
          <p:cNvPicPr>
            <a:picLocks noChangeAspect="1"/>
          </p:cNvPicPr>
          <p:nvPr/>
        </p:nvPicPr>
        <p:blipFill>
          <a:blip r:embed="rId5"/>
          <a:stretch>
            <a:fillRect/>
          </a:stretch>
        </p:blipFill>
        <p:spPr>
          <a:xfrm>
            <a:off x="7724775" y="2409695"/>
            <a:ext cx="4482507" cy="2575185"/>
          </a:xfrm>
          <a:prstGeom prst="rect">
            <a:avLst/>
          </a:prstGeom>
        </p:spPr>
      </p:pic>
    </p:spTree>
    <p:extLst>
      <p:ext uri="{BB962C8B-B14F-4D97-AF65-F5344CB8AC3E}">
        <p14:creationId xmlns:p14="http://schemas.microsoft.com/office/powerpoint/2010/main" val="26518061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Install a Virtual Machine</a:t>
            </a:r>
          </a:p>
        </p:txBody>
      </p:sp>
      <p:sp>
        <p:nvSpPr>
          <p:cNvPr id="13" name="Text Placeholder 12">
            <a:extLst>
              <a:ext uri="{FF2B5EF4-FFF2-40B4-BE49-F238E27FC236}">
                <a16:creationId xmlns:a16="http://schemas.microsoft.com/office/drawing/2014/main" id="{3D002F9E-B7B7-522F-1156-AE55DFCA91D0}"/>
              </a:ext>
            </a:extLst>
          </p:cNvPr>
          <p:cNvSpPr>
            <a:spLocks noGrp="1"/>
          </p:cNvSpPr>
          <p:nvPr>
            <p:ph type="body" sz="quarter" idx="17"/>
          </p:nvPr>
        </p:nvSpPr>
        <p:spPr>
          <a:xfrm>
            <a:off x="4356039" y="1926472"/>
            <a:ext cx="7243823" cy="338554"/>
          </a:xfrm>
        </p:spPr>
        <p:txBody>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IN"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Exercise 1: </a:t>
            </a:r>
            <a:r>
              <a:rPr kumimoji="0" lang="en-IN"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Install a virtual machine</a:t>
            </a:r>
          </a:p>
        </p:txBody>
      </p:sp>
      <p:sp>
        <p:nvSpPr>
          <p:cNvPr id="14" name="Text Placeholder 13">
            <a:extLst>
              <a:ext uri="{FF2B5EF4-FFF2-40B4-BE49-F238E27FC236}">
                <a16:creationId xmlns:a16="http://schemas.microsoft.com/office/drawing/2014/main" id="{0D2AE22E-7811-8572-ED5D-19C698F8E493}"/>
              </a:ext>
            </a:extLst>
          </p:cNvPr>
          <p:cNvSpPr>
            <a:spLocks noGrp="1"/>
          </p:cNvSpPr>
          <p:nvPr>
            <p:ph type="body" sz="quarter" idx="35"/>
          </p:nvPr>
        </p:nvSpPr>
        <p:spPr>
          <a:xfrm>
            <a:off x="4358229" y="2575230"/>
            <a:ext cx="7241633" cy="1077218"/>
          </a:xfrm>
        </p:spPr>
        <p:txBody>
          <a:bodyPr/>
          <a:lstStyle/>
          <a:p>
            <a:pPr marL="0" lvl="1" indent="0">
              <a:spcBef>
                <a:spcPts val="600"/>
              </a:spcBef>
              <a:spcAft>
                <a:spcPts val="600"/>
              </a:spcAft>
              <a:buNone/>
            </a:pPr>
            <a:r>
              <a:rPr lang="en-US" sz="2000" dirty="0">
                <a:latin typeface="+mj-lt"/>
              </a:rPr>
              <a:t>Install a virtual machine:</a:t>
            </a:r>
          </a:p>
          <a:p>
            <a:pPr marL="0" lvl="1" indent="0">
              <a:spcBef>
                <a:spcPts val="600"/>
              </a:spcBef>
              <a:spcAft>
                <a:spcPts val="600"/>
              </a:spcAft>
              <a:buNone/>
            </a:pPr>
            <a:r>
              <a:rPr lang="en-US" sz="2000" dirty="0"/>
              <a:t>In this exercise scenario, you’re a developer at a company and need to download the virtual hard disk (VHD). </a:t>
            </a:r>
          </a:p>
        </p:txBody>
      </p:sp>
    </p:spTree>
    <p:extLst>
      <p:ext uri="{BB962C8B-B14F-4D97-AF65-F5344CB8AC3E}">
        <p14:creationId xmlns:p14="http://schemas.microsoft.com/office/powerpoint/2010/main" val="21386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 a Data Source to a Form</a:t>
            </a:r>
          </a:p>
        </p:txBody>
      </p:sp>
      <p:sp>
        <p:nvSpPr>
          <p:cNvPr id="8" name="Text Placeholder 7">
            <a:extLst>
              <a:ext uri="{FF2B5EF4-FFF2-40B4-BE49-F238E27FC236}">
                <a16:creationId xmlns:a16="http://schemas.microsoft.com/office/drawing/2014/main" id="{176157A7-D152-95F5-257C-724A2333B78C}"/>
              </a:ext>
            </a:extLst>
          </p:cNvPr>
          <p:cNvSpPr>
            <a:spLocks noGrp="1"/>
          </p:cNvSpPr>
          <p:nvPr>
            <p:ph type="body" sz="quarter" idx="16"/>
          </p:nvPr>
        </p:nvSpPr>
        <p:spPr>
          <a:xfrm>
            <a:off x="584200" y="1594155"/>
            <a:ext cx="3174143" cy="984885"/>
          </a:xfrm>
        </p:spPr>
        <p:txBody>
          <a:bodyPr/>
          <a:lstStyle/>
          <a:p>
            <a:r>
              <a:rPr lang="en-US" dirty="0"/>
              <a:t>Follow these steps to add a data source from the Application Object Tree (AOT) to your form by using a select and drag process:</a:t>
            </a:r>
          </a:p>
        </p:txBody>
      </p:sp>
      <p:sp>
        <p:nvSpPr>
          <p:cNvPr id="7" name="Text Placeholder 6">
            <a:extLst>
              <a:ext uri="{FF2B5EF4-FFF2-40B4-BE49-F238E27FC236}">
                <a16:creationId xmlns:a16="http://schemas.microsoft.com/office/drawing/2014/main" id="{098670D2-5CF6-D0C8-2F73-E40CD864825D}"/>
              </a:ext>
            </a:extLst>
          </p:cNvPr>
          <p:cNvSpPr>
            <a:spLocks noGrp="1"/>
          </p:cNvSpPr>
          <p:nvPr>
            <p:ph type="body" sz="quarter" idx="15"/>
          </p:nvPr>
        </p:nvSpPr>
        <p:spPr>
          <a:xfrm>
            <a:off x="586389" y="2666337"/>
            <a:ext cx="3299811" cy="3426579"/>
          </a:xfrm>
        </p:spPr>
        <p:txBody>
          <a:bodyPr/>
          <a:lstStyle/>
          <a:p>
            <a:pPr marL="171450" indent="-171450">
              <a:spcBef>
                <a:spcPts val="0"/>
              </a:spcBef>
              <a:spcAft>
                <a:spcPts val="800"/>
              </a:spcAft>
            </a:pPr>
            <a:r>
              <a:rPr lang="en-US" sz="1400" dirty="0"/>
              <a:t>Ensure that your form is open in the form designer window in Visual Studio.</a:t>
            </a:r>
          </a:p>
          <a:p>
            <a:pPr marL="171450" indent="-171450">
              <a:spcBef>
                <a:spcPts val="0"/>
              </a:spcBef>
              <a:spcAft>
                <a:spcPts val="800"/>
              </a:spcAft>
            </a:pPr>
            <a:r>
              <a:rPr lang="en-US" sz="1400" dirty="0"/>
              <a:t>In the </a:t>
            </a:r>
            <a:r>
              <a:rPr lang="en-US" sz="1400" b="1" dirty="0"/>
              <a:t>Application Explorer </a:t>
            </a:r>
            <a:r>
              <a:rPr lang="en-US" sz="1400" dirty="0"/>
              <a:t>window, expand the AOT node. You can view the </a:t>
            </a:r>
            <a:r>
              <a:rPr lang="en-US" sz="1400" b="1" dirty="0"/>
              <a:t>Application Explorer </a:t>
            </a:r>
            <a:r>
              <a:rPr lang="en-US" sz="1400" dirty="0"/>
              <a:t>window by going to </a:t>
            </a:r>
            <a:r>
              <a:rPr lang="en-US" sz="1400" b="1" dirty="0"/>
              <a:t>View &gt; Application Explorer</a:t>
            </a:r>
            <a:r>
              <a:rPr lang="en-US" sz="1400" dirty="0"/>
              <a:t>.</a:t>
            </a:r>
          </a:p>
          <a:p>
            <a:pPr marL="171450" indent="-171450">
              <a:spcBef>
                <a:spcPts val="0"/>
              </a:spcBef>
              <a:spcAft>
                <a:spcPts val="800"/>
              </a:spcAft>
            </a:pPr>
            <a:r>
              <a:rPr lang="en-US" sz="1400" dirty="0"/>
              <a:t>Expand the </a:t>
            </a:r>
            <a:r>
              <a:rPr lang="en-US" sz="1400" b="1" dirty="0"/>
              <a:t>Data Model </a:t>
            </a:r>
            <a:r>
              <a:rPr lang="en-US" sz="1400" dirty="0"/>
              <a:t>node.</a:t>
            </a:r>
          </a:p>
          <a:p>
            <a:pPr marL="171450" indent="-171450">
              <a:spcBef>
                <a:spcPts val="0"/>
              </a:spcBef>
              <a:spcAft>
                <a:spcPts val="800"/>
              </a:spcAft>
            </a:pPr>
            <a:r>
              <a:rPr lang="en-US" sz="1400" dirty="0"/>
              <a:t>Expand the </a:t>
            </a:r>
            <a:r>
              <a:rPr lang="en-US" sz="1400" b="1" dirty="0"/>
              <a:t>Tables</a:t>
            </a:r>
            <a:r>
              <a:rPr lang="en-US" sz="1400" dirty="0"/>
              <a:t> or </a:t>
            </a:r>
            <a:r>
              <a:rPr lang="en-US" sz="1400" b="1" dirty="0"/>
              <a:t>Table Extensions </a:t>
            </a:r>
            <a:r>
              <a:rPr lang="en-US" sz="1400" dirty="0"/>
              <a:t>node, depending on the type of data source that you are adding.</a:t>
            </a:r>
          </a:p>
          <a:p>
            <a:pPr marL="171450" indent="-171450">
              <a:spcBef>
                <a:spcPts val="0"/>
              </a:spcBef>
              <a:spcAft>
                <a:spcPts val="800"/>
              </a:spcAft>
            </a:pPr>
            <a:r>
              <a:rPr lang="en-US" sz="1400" dirty="0"/>
              <a:t>Select and drag your desired table from the </a:t>
            </a:r>
            <a:r>
              <a:rPr lang="en-US" sz="1400" b="1" dirty="0"/>
              <a:t>AOT</a:t>
            </a:r>
            <a:r>
              <a:rPr lang="en-US" sz="1400" dirty="0"/>
              <a:t> node to the </a:t>
            </a:r>
            <a:r>
              <a:rPr lang="en-US" sz="1400" b="1" dirty="0"/>
              <a:t>Data Sources </a:t>
            </a:r>
            <a:r>
              <a:rPr lang="en-US" sz="1400" dirty="0"/>
              <a:t>node in the left pane of the form designer window.</a:t>
            </a:r>
          </a:p>
        </p:txBody>
      </p:sp>
      <p:pic>
        <p:nvPicPr>
          <p:cNvPr id="11" name="Picture 10" descr="Demonstration of adding a data source to a form via drag and drop">
            <a:extLst>
              <a:ext uri="{FF2B5EF4-FFF2-40B4-BE49-F238E27FC236}">
                <a16:creationId xmlns:a16="http://schemas.microsoft.com/office/drawing/2014/main" id="{4871CFEE-3FA7-5776-5025-D95762FAFDEC}"/>
              </a:ext>
            </a:extLst>
          </p:cNvPr>
          <p:cNvPicPr>
            <a:picLocks/>
          </p:cNvPicPr>
          <p:nvPr/>
        </p:nvPicPr>
        <p:blipFill rotWithShape="1">
          <a:blip r:embed="rId3"/>
          <a:srcRect l="-2024" r="-2024"/>
          <a:stretch/>
        </p:blipFill>
        <p:spPr>
          <a:xfrm>
            <a:off x="4063999" y="1581150"/>
            <a:ext cx="7535862" cy="4430720"/>
          </a:xfrm>
          <a:prstGeom prst="rect">
            <a:avLst/>
          </a:prstGeom>
          <a:solidFill>
            <a:schemeClr val="bg1"/>
          </a:solidFill>
          <a:ln w="25400">
            <a:solidFill>
              <a:srgbClr val="C73ECC"/>
            </a:solidFill>
          </a:ln>
        </p:spPr>
      </p:pic>
    </p:spTree>
    <p:extLst>
      <p:ext uri="{BB962C8B-B14F-4D97-AF65-F5344CB8AC3E}">
        <p14:creationId xmlns:p14="http://schemas.microsoft.com/office/powerpoint/2010/main" val="187310210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 Grids, Fields, and Groups to a Form</a:t>
            </a:r>
          </a:p>
        </p:txBody>
      </p:sp>
      <p:sp>
        <p:nvSpPr>
          <p:cNvPr id="5" name="Text Placeholder 4">
            <a:extLst>
              <a:ext uri="{FF2B5EF4-FFF2-40B4-BE49-F238E27FC236}">
                <a16:creationId xmlns:a16="http://schemas.microsoft.com/office/drawing/2014/main" id="{71ED3AFD-96C5-4744-A5A3-34FE5E0E861F}"/>
              </a:ext>
            </a:extLst>
          </p:cNvPr>
          <p:cNvSpPr>
            <a:spLocks noGrp="1"/>
          </p:cNvSpPr>
          <p:nvPr>
            <p:ph type="body" sz="quarter" idx="17"/>
          </p:nvPr>
        </p:nvSpPr>
        <p:spPr>
          <a:xfrm>
            <a:off x="584199" y="1386766"/>
            <a:ext cx="11011601" cy="338554"/>
          </a:xfrm>
        </p:spPr>
        <p:txBody>
          <a:bodyPr/>
          <a:lstStyle/>
          <a:p>
            <a:r>
              <a:rPr lang="en-US" dirty="0"/>
              <a:t>Follow below steps to add more controls to your form: </a:t>
            </a:r>
          </a:p>
        </p:txBody>
      </p:sp>
      <p:sp>
        <p:nvSpPr>
          <p:cNvPr id="6" name="Content Placeholder 2">
            <a:extLst>
              <a:ext uri="{FF2B5EF4-FFF2-40B4-BE49-F238E27FC236}">
                <a16:creationId xmlns:a16="http://schemas.microsoft.com/office/drawing/2014/main" id="{E1FF2C5A-AECD-2BAF-1DB2-3081132ECBC8}"/>
              </a:ext>
            </a:extLst>
          </p:cNvPr>
          <p:cNvSpPr txBox="1">
            <a:spLocks/>
          </p:cNvSpPr>
          <p:nvPr/>
        </p:nvSpPr>
        <p:spPr>
          <a:xfrm>
            <a:off x="584199" y="1904361"/>
            <a:ext cx="11011601" cy="4226798"/>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lvl="1" indent="-290513">
              <a:spcBef>
                <a:spcPts val="400"/>
              </a:spcBef>
              <a:spcAft>
                <a:spcPts val="600"/>
              </a:spcAft>
              <a:buFont typeface="+mj-lt"/>
              <a:buAutoNum type="arabicPeriod"/>
            </a:pPr>
            <a:r>
              <a:rPr lang="en-US" sz="1600" dirty="0"/>
              <a:t>In Visual Studio, ensure that you have applied your desired form pattern by right-clicking the </a:t>
            </a:r>
            <a:r>
              <a:rPr lang="en-US" sz="1600" b="1" dirty="0"/>
              <a:t>Design</a:t>
            </a:r>
            <a:r>
              <a:rPr lang="en-US" sz="1600" dirty="0"/>
              <a:t> node on the right pane and selecting </a:t>
            </a:r>
            <a:r>
              <a:rPr lang="en-US" sz="1600" b="1" dirty="0"/>
              <a:t>Apply pattern</a:t>
            </a:r>
            <a:r>
              <a:rPr lang="en-US" sz="1600" dirty="0"/>
              <a:t>.</a:t>
            </a:r>
          </a:p>
          <a:p>
            <a:pPr marL="290513" lvl="1" indent="-290513">
              <a:spcBef>
                <a:spcPts val="400"/>
              </a:spcBef>
              <a:spcAft>
                <a:spcPts val="600"/>
              </a:spcAft>
              <a:buFont typeface="+mj-lt"/>
              <a:buAutoNum type="arabicPeriod"/>
            </a:pPr>
            <a:r>
              <a:rPr lang="en-US" sz="1600" dirty="0"/>
              <a:t>After adding a data source by following the steps in the previous unit, you will now begin adding controls to the form by following the steps in the correct order on the </a:t>
            </a:r>
            <a:r>
              <a:rPr lang="en-US" sz="1600" b="1" dirty="0"/>
              <a:t>Pattern</a:t>
            </a:r>
            <a:r>
              <a:rPr lang="en-US" sz="1600" dirty="0"/>
              <a:t> tab on the bottom pane of the form designer window. </a:t>
            </a:r>
          </a:p>
          <a:p>
            <a:pPr marL="290513" lvl="1" indent="-290513">
              <a:spcBef>
                <a:spcPts val="400"/>
              </a:spcBef>
              <a:spcAft>
                <a:spcPts val="600"/>
              </a:spcAft>
              <a:buFont typeface="+mj-lt"/>
              <a:buAutoNum type="arabicPeriod"/>
            </a:pPr>
            <a:r>
              <a:rPr lang="en-US" sz="1600" dirty="0"/>
              <a:t>Right-click the </a:t>
            </a:r>
            <a:r>
              <a:rPr lang="en-US" sz="1600" b="1" dirty="0"/>
              <a:t>Design</a:t>
            </a:r>
            <a:r>
              <a:rPr lang="en-US" sz="1600" dirty="0"/>
              <a:t> node on the right pane of the form designer and select </a:t>
            </a:r>
            <a:r>
              <a:rPr lang="en-US" sz="1600" b="1" dirty="0"/>
              <a:t>New &gt; Action Pane.</a:t>
            </a:r>
          </a:p>
          <a:p>
            <a:pPr marL="290513" lvl="1" indent="-290513">
              <a:spcBef>
                <a:spcPts val="400"/>
              </a:spcBef>
              <a:spcAft>
                <a:spcPts val="600"/>
              </a:spcAft>
              <a:buFont typeface="+mj-lt"/>
              <a:buAutoNum type="arabicPeriod"/>
            </a:pPr>
            <a:r>
              <a:rPr lang="en-US" sz="1600" dirty="0"/>
              <a:t>Right-click the </a:t>
            </a:r>
            <a:r>
              <a:rPr lang="en-US" sz="1600" b="1" dirty="0"/>
              <a:t>Design</a:t>
            </a:r>
            <a:r>
              <a:rPr lang="en-US" sz="1600" dirty="0"/>
              <a:t> node and select </a:t>
            </a:r>
            <a:r>
              <a:rPr lang="en-US" sz="1600" b="1" dirty="0"/>
              <a:t>New &gt; Group</a:t>
            </a:r>
            <a:r>
              <a:rPr lang="en-US" sz="1600" dirty="0"/>
              <a:t>. Notice that the Group control requires a pattern. Based on the form type, you will choose a desired </a:t>
            </a:r>
            <a:r>
              <a:rPr lang="en-US" sz="1600" dirty="0" err="1"/>
              <a:t>subpattern</a:t>
            </a:r>
            <a:r>
              <a:rPr lang="en-US" sz="1600" dirty="0"/>
              <a:t>.</a:t>
            </a:r>
          </a:p>
          <a:p>
            <a:pPr marL="290513" lvl="1" indent="-290513">
              <a:spcBef>
                <a:spcPts val="400"/>
              </a:spcBef>
              <a:spcAft>
                <a:spcPts val="600"/>
              </a:spcAft>
              <a:buFont typeface="+mj-lt"/>
              <a:buAutoNum type="arabicPeriod"/>
            </a:pPr>
            <a:r>
              <a:rPr lang="en-US" sz="1600" dirty="0"/>
              <a:t>Right-click the </a:t>
            </a:r>
            <a:r>
              <a:rPr lang="en-US" sz="1600" b="1" dirty="0"/>
              <a:t>Design</a:t>
            </a:r>
            <a:r>
              <a:rPr lang="en-US" sz="1600" dirty="0"/>
              <a:t> node and select </a:t>
            </a:r>
            <a:r>
              <a:rPr lang="en-US" sz="1600" b="1" dirty="0"/>
              <a:t>New &gt; Grid</a:t>
            </a:r>
            <a:r>
              <a:rPr lang="en-US" sz="1600" dirty="0"/>
              <a:t>.</a:t>
            </a:r>
          </a:p>
          <a:p>
            <a:pPr marL="290513" lvl="1" indent="-290513">
              <a:spcBef>
                <a:spcPts val="400"/>
              </a:spcBef>
              <a:spcAft>
                <a:spcPts val="600"/>
              </a:spcAft>
              <a:buFont typeface="+mj-lt"/>
              <a:buAutoNum type="arabicPeriod"/>
            </a:pPr>
            <a:r>
              <a:rPr lang="en-US" sz="1600" dirty="0"/>
              <a:t>From the left pane, expand the </a:t>
            </a:r>
            <a:r>
              <a:rPr lang="en-US" sz="1600" b="1" dirty="0"/>
              <a:t>Data Sources </a:t>
            </a:r>
            <a:r>
              <a:rPr lang="en-US" sz="1600" dirty="0"/>
              <a:t>node and then expand your table.</a:t>
            </a:r>
          </a:p>
          <a:p>
            <a:pPr marL="290513" lvl="1" indent="-290513">
              <a:spcBef>
                <a:spcPts val="400"/>
              </a:spcBef>
              <a:spcAft>
                <a:spcPts val="600"/>
              </a:spcAft>
              <a:buFont typeface="+mj-lt"/>
              <a:buAutoNum type="arabicPeriod"/>
            </a:pPr>
            <a:r>
              <a:rPr lang="en-US" sz="1600" dirty="0"/>
              <a:t>Expand the </a:t>
            </a:r>
            <a:r>
              <a:rPr lang="en-US" sz="1600" b="1" dirty="0"/>
              <a:t>Fields</a:t>
            </a:r>
            <a:r>
              <a:rPr lang="en-US" sz="1600" dirty="0"/>
              <a:t> node of your table.</a:t>
            </a:r>
          </a:p>
          <a:p>
            <a:pPr marL="290513" lvl="1" indent="-290513">
              <a:spcBef>
                <a:spcPts val="400"/>
              </a:spcBef>
              <a:spcAft>
                <a:spcPts val="600"/>
              </a:spcAft>
              <a:buFont typeface="+mj-lt"/>
              <a:buAutoNum type="arabicPeriod"/>
            </a:pPr>
            <a:r>
              <a:rPr lang="en-US" sz="1600" dirty="0"/>
              <a:t>Select the fields that you want displayed in the grid on your form, in the order that you want them displayed in the form. You can select multiple fields by using the </a:t>
            </a:r>
            <a:r>
              <a:rPr lang="en-US" sz="1600" b="1" dirty="0"/>
              <a:t>Ctrl</a:t>
            </a:r>
            <a:r>
              <a:rPr lang="en-US" sz="1600" dirty="0"/>
              <a:t> key.</a:t>
            </a:r>
          </a:p>
          <a:p>
            <a:pPr marL="290513" lvl="1" indent="-290513">
              <a:spcBef>
                <a:spcPts val="400"/>
              </a:spcBef>
              <a:spcAft>
                <a:spcPts val="600"/>
              </a:spcAft>
              <a:buFont typeface="+mj-lt"/>
              <a:buAutoNum type="arabicPeriod"/>
            </a:pPr>
            <a:r>
              <a:rPr lang="en-US" sz="1600" dirty="0"/>
              <a:t>Drag the selected fields from the </a:t>
            </a:r>
            <a:r>
              <a:rPr lang="en-US" sz="1600" b="1" dirty="0"/>
              <a:t>Fields </a:t>
            </a:r>
            <a:r>
              <a:rPr lang="en-US" sz="1600" dirty="0"/>
              <a:t>node on the left pane to the </a:t>
            </a:r>
            <a:r>
              <a:rPr lang="en-US" sz="1600" b="1" dirty="0"/>
              <a:t>Grid</a:t>
            </a:r>
            <a:r>
              <a:rPr lang="en-US" sz="1600" dirty="0"/>
              <a:t> node on the right pane.</a:t>
            </a:r>
          </a:p>
        </p:txBody>
      </p:sp>
    </p:spTree>
    <p:extLst>
      <p:ext uri="{BB962C8B-B14F-4D97-AF65-F5344CB8AC3E}">
        <p14:creationId xmlns:p14="http://schemas.microsoft.com/office/powerpoint/2010/main" val="199913091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Form Methods</a:t>
            </a:r>
          </a:p>
        </p:txBody>
      </p:sp>
      <p:sp>
        <p:nvSpPr>
          <p:cNvPr id="19" name="Text Placeholder 18">
            <a:extLst>
              <a:ext uri="{FF2B5EF4-FFF2-40B4-BE49-F238E27FC236}">
                <a16:creationId xmlns:a16="http://schemas.microsoft.com/office/drawing/2014/main" id="{639EE332-C4FE-3BD4-2CAC-2641336DA679}"/>
              </a:ext>
            </a:extLst>
          </p:cNvPr>
          <p:cNvSpPr>
            <a:spLocks noGrp="1"/>
          </p:cNvSpPr>
          <p:nvPr>
            <p:ph type="body" sz="quarter" idx="16"/>
          </p:nvPr>
        </p:nvSpPr>
        <p:spPr/>
        <p:txBody>
          <a:bodyPr/>
          <a:lstStyle/>
          <a:p>
            <a:r>
              <a:rPr lang="en-IN" dirty="0"/>
              <a:t>Standard form methods</a:t>
            </a:r>
          </a:p>
        </p:txBody>
      </p:sp>
      <p:sp>
        <p:nvSpPr>
          <p:cNvPr id="18" name="Text Placeholder 17">
            <a:extLst>
              <a:ext uri="{FF2B5EF4-FFF2-40B4-BE49-F238E27FC236}">
                <a16:creationId xmlns:a16="http://schemas.microsoft.com/office/drawing/2014/main" id="{40B213C9-7112-4B82-FAD6-75B3073FB91D}"/>
              </a:ext>
            </a:extLst>
          </p:cNvPr>
          <p:cNvSpPr>
            <a:spLocks noGrp="1"/>
          </p:cNvSpPr>
          <p:nvPr>
            <p:ph type="body" sz="quarter" idx="15"/>
          </p:nvPr>
        </p:nvSpPr>
        <p:spPr>
          <a:xfrm>
            <a:off x="586390" y="2286000"/>
            <a:ext cx="3477611" cy="2000548"/>
          </a:xfrm>
        </p:spPr>
        <p:txBody>
          <a:bodyPr/>
          <a:lstStyle/>
          <a:p>
            <a:pPr marL="231775" indent="-231775">
              <a:spcBef>
                <a:spcPts val="0"/>
              </a:spcBef>
              <a:spcAft>
                <a:spcPts val="1200"/>
              </a:spcAft>
            </a:pPr>
            <a:r>
              <a:rPr lang="en-US" sz="1800" dirty="0" err="1"/>
              <a:t>init</a:t>
            </a:r>
            <a:r>
              <a:rPr lang="en-US" sz="1800" dirty="0"/>
              <a:t>()</a:t>
            </a:r>
          </a:p>
          <a:p>
            <a:pPr marL="231775" indent="-231775">
              <a:spcBef>
                <a:spcPts val="0"/>
              </a:spcBef>
              <a:spcAft>
                <a:spcPts val="1200"/>
              </a:spcAft>
            </a:pPr>
            <a:r>
              <a:rPr lang="en-US" sz="1800" dirty="0"/>
              <a:t>close()</a:t>
            </a:r>
          </a:p>
          <a:p>
            <a:pPr marL="231775" indent="-231775">
              <a:spcBef>
                <a:spcPts val="0"/>
              </a:spcBef>
              <a:spcAft>
                <a:spcPts val="1200"/>
              </a:spcAft>
            </a:pPr>
            <a:r>
              <a:rPr lang="en-US" sz="1800" dirty="0" err="1"/>
              <a:t>closeCancel</a:t>
            </a:r>
            <a:r>
              <a:rPr lang="en-US" sz="1800" dirty="0"/>
              <a:t>()</a:t>
            </a:r>
          </a:p>
          <a:p>
            <a:pPr marL="231775" indent="-231775">
              <a:spcBef>
                <a:spcPts val="0"/>
              </a:spcBef>
              <a:spcAft>
                <a:spcPts val="1200"/>
              </a:spcAft>
            </a:pPr>
            <a:r>
              <a:rPr lang="en-US" sz="1800" dirty="0" err="1"/>
              <a:t>closeOK</a:t>
            </a:r>
            <a:r>
              <a:rPr lang="en-US" sz="1800" dirty="0"/>
              <a:t>()</a:t>
            </a:r>
          </a:p>
          <a:p>
            <a:pPr marL="231775" indent="-231775">
              <a:spcBef>
                <a:spcPts val="0"/>
              </a:spcBef>
              <a:spcAft>
                <a:spcPts val="1200"/>
              </a:spcAft>
            </a:pPr>
            <a:r>
              <a:rPr lang="en-US" sz="1800" dirty="0"/>
              <a:t>run()</a:t>
            </a:r>
          </a:p>
        </p:txBody>
      </p:sp>
      <p:sp>
        <p:nvSpPr>
          <p:cNvPr id="23" name="Text Placeholder 22">
            <a:extLst>
              <a:ext uri="{FF2B5EF4-FFF2-40B4-BE49-F238E27FC236}">
                <a16:creationId xmlns:a16="http://schemas.microsoft.com/office/drawing/2014/main" id="{7F2DE181-740F-DB21-C985-CFDB16651100}"/>
              </a:ext>
            </a:extLst>
          </p:cNvPr>
          <p:cNvSpPr>
            <a:spLocks noGrp="1"/>
          </p:cNvSpPr>
          <p:nvPr>
            <p:ph type="body" sz="quarter" idx="22"/>
          </p:nvPr>
        </p:nvSpPr>
        <p:spPr>
          <a:xfrm>
            <a:off x="4357547" y="1594155"/>
            <a:ext cx="3479071" cy="615553"/>
          </a:xfrm>
        </p:spPr>
        <p:txBody>
          <a:bodyPr/>
          <a:lstStyle/>
          <a:p>
            <a:r>
              <a:rPr lang="en-US" dirty="0"/>
              <a:t>Standard form data source methods</a:t>
            </a:r>
          </a:p>
        </p:txBody>
      </p:sp>
      <p:sp>
        <p:nvSpPr>
          <p:cNvPr id="24" name="Text Placeholder 23">
            <a:extLst>
              <a:ext uri="{FF2B5EF4-FFF2-40B4-BE49-F238E27FC236}">
                <a16:creationId xmlns:a16="http://schemas.microsoft.com/office/drawing/2014/main" id="{3AFEB571-8DED-5867-4C65-32B6DEBDB192}"/>
              </a:ext>
            </a:extLst>
          </p:cNvPr>
          <p:cNvSpPr>
            <a:spLocks noGrp="1"/>
          </p:cNvSpPr>
          <p:nvPr>
            <p:ph type="body" sz="quarter" idx="23"/>
          </p:nvPr>
        </p:nvSpPr>
        <p:spPr>
          <a:xfrm>
            <a:off x="4359737" y="2286000"/>
            <a:ext cx="3477611" cy="3293209"/>
          </a:xfrm>
        </p:spPr>
        <p:txBody>
          <a:bodyPr/>
          <a:lstStyle/>
          <a:p>
            <a:pPr marL="231775" indent="-231775">
              <a:spcBef>
                <a:spcPts val="0"/>
              </a:spcBef>
              <a:spcAft>
                <a:spcPts val="1200"/>
              </a:spcAft>
            </a:pPr>
            <a:r>
              <a:rPr lang="en-US" sz="1800" dirty="0" err="1"/>
              <a:t>init</a:t>
            </a:r>
            <a:r>
              <a:rPr lang="en-US" sz="1800" dirty="0"/>
              <a:t>()</a:t>
            </a:r>
          </a:p>
          <a:p>
            <a:pPr marL="231775" indent="-231775">
              <a:spcBef>
                <a:spcPts val="0"/>
              </a:spcBef>
              <a:spcAft>
                <a:spcPts val="1200"/>
              </a:spcAft>
            </a:pPr>
            <a:r>
              <a:rPr lang="en-US" sz="1800" dirty="0"/>
              <a:t>active()</a:t>
            </a:r>
          </a:p>
          <a:p>
            <a:pPr marL="231775" indent="-231775">
              <a:spcBef>
                <a:spcPts val="0"/>
              </a:spcBef>
              <a:spcAft>
                <a:spcPts val="1200"/>
              </a:spcAft>
            </a:pPr>
            <a:r>
              <a:rPr lang="en-US" sz="1800" dirty="0" err="1"/>
              <a:t>validateWrite</a:t>
            </a:r>
            <a:r>
              <a:rPr lang="en-US" sz="1800" dirty="0"/>
              <a:t>()</a:t>
            </a:r>
          </a:p>
          <a:p>
            <a:pPr marL="231775" indent="-231775">
              <a:spcBef>
                <a:spcPts val="0"/>
              </a:spcBef>
              <a:spcAft>
                <a:spcPts val="1200"/>
              </a:spcAft>
            </a:pPr>
            <a:r>
              <a:rPr lang="en-US" sz="1800" dirty="0" err="1"/>
              <a:t>validateDelete</a:t>
            </a:r>
            <a:r>
              <a:rPr lang="en-US" sz="1800" dirty="0"/>
              <a:t>()</a:t>
            </a:r>
          </a:p>
          <a:p>
            <a:pPr marL="231775" indent="-231775">
              <a:spcBef>
                <a:spcPts val="0"/>
              </a:spcBef>
              <a:spcAft>
                <a:spcPts val="1200"/>
              </a:spcAft>
            </a:pPr>
            <a:r>
              <a:rPr lang="en-US" sz="1800" dirty="0" err="1"/>
              <a:t>executeQuery</a:t>
            </a:r>
            <a:r>
              <a:rPr lang="en-US" sz="1800" dirty="0"/>
              <a:t>()</a:t>
            </a:r>
          </a:p>
          <a:p>
            <a:pPr marL="231775" indent="-231775">
              <a:spcBef>
                <a:spcPts val="0"/>
              </a:spcBef>
              <a:spcAft>
                <a:spcPts val="1200"/>
              </a:spcAft>
            </a:pPr>
            <a:r>
              <a:rPr lang="en-US" sz="1800" dirty="0" err="1"/>
              <a:t>initValue</a:t>
            </a:r>
            <a:r>
              <a:rPr lang="en-US" sz="1800" dirty="0"/>
              <a:t>()</a:t>
            </a:r>
          </a:p>
          <a:p>
            <a:pPr marL="231775" indent="-231775">
              <a:spcBef>
                <a:spcPts val="0"/>
              </a:spcBef>
              <a:spcAft>
                <a:spcPts val="1200"/>
              </a:spcAft>
            </a:pPr>
            <a:r>
              <a:rPr lang="en-US" sz="1800" dirty="0"/>
              <a:t>write()</a:t>
            </a:r>
          </a:p>
          <a:p>
            <a:pPr marL="231775" indent="-231775">
              <a:spcBef>
                <a:spcPts val="0"/>
              </a:spcBef>
              <a:spcAft>
                <a:spcPts val="1200"/>
              </a:spcAft>
            </a:pPr>
            <a:r>
              <a:rPr lang="en-US" sz="1800" dirty="0"/>
              <a:t>delete()</a:t>
            </a:r>
          </a:p>
        </p:txBody>
      </p:sp>
      <p:sp>
        <p:nvSpPr>
          <p:cNvPr id="25" name="Text Placeholder 24">
            <a:extLst>
              <a:ext uri="{FF2B5EF4-FFF2-40B4-BE49-F238E27FC236}">
                <a16:creationId xmlns:a16="http://schemas.microsoft.com/office/drawing/2014/main" id="{6BB179FD-CDB0-DDF3-432B-E01944CA23D0}"/>
              </a:ext>
            </a:extLst>
          </p:cNvPr>
          <p:cNvSpPr>
            <a:spLocks noGrp="1"/>
          </p:cNvSpPr>
          <p:nvPr>
            <p:ph type="body" sz="quarter" idx="24"/>
          </p:nvPr>
        </p:nvSpPr>
        <p:spPr>
          <a:xfrm>
            <a:off x="8130894" y="1594155"/>
            <a:ext cx="3479071" cy="615553"/>
          </a:xfrm>
        </p:spPr>
        <p:txBody>
          <a:bodyPr/>
          <a:lstStyle/>
          <a:p>
            <a:r>
              <a:rPr lang="en-US" dirty="0"/>
              <a:t>Standard form data source field methods</a:t>
            </a:r>
          </a:p>
        </p:txBody>
      </p:sp>
      <p:sp>
        <p:nvSpPr>
          <p:cNvPr id="26" name="Text Placeholder 25">
            <a:extLst>
              <a:ext uri="{FF2B5EF4-FFF2-40B4-BE49-F238E27FC236}">
                <a16:creationId xmlns:a16="http://schemas.microsoft.com/office/drawing/2014/main" id="{89CC7D1C-9968-A740-A675-0732DFB1BC8F}"/>
              </a:ext>
            </a:extLst>
          </p:cNvPr>
          <p:cNvSpPr>
            <a:spLocks noGrp="1"/>
          </p:cNvSpPr>
          <p:nvPr>
            <p:ph type="body" sz="quarter" idx="25"/>
          </p:nvPr>
        </p:nvSpPr>
        <p:spPr>
          <a:xfrm>
            <a:off x="8133084" y="2286000"/>
            <a:ext cx="3477611" cy="1138773"/>
          </a:xfrm>
        </p:spPr>
        <p:txBody>
          <a:bodyPr/>
          <a:lstStyle/>
          <a:p>
            <a:pPr marL="231775" indent="-231775">
              <a:spcBef>
                <a:spcPts val="0"/>
              </a:spcBef>
              <a:spcAft>
                <a:spcPts val="1200"/>
              </a:spcAft>
            </a:pPr>
            <a:r>
              <a:rPr lang="en-IN" sz="1800" dirty="0"/>
              <a:t>modified()</a:t>
            </a:r>
          </a:p>
          <a:p>
            <a:pPr marL="231775" indent="-231775">
              <a:spcBef>
                <a:spcPts val="0"/>
              </a:spcBef>
              <a:spcAft>
                <a:spcPts val="1200"/>
              </a:spcAft>
            </a:pPr>
            <a:r>
              <a:rPr lang="en-IN" sz="1800" dirty="0"/>
              <a:t>validate()</a:t>
            </a:r>
          </a:p>
          <a:p>
            <a:pPr marL="231775" indent="-231775">
              <a:spcBef>
                <a:spcPts val="0"/>
              </a:spcBef>
              <a:spcAft>
                <a:spcPts val="1200"/>
              </a:spcAft>
            </a:pPr>
            <a:r>
              <a:rPr lang="en-IN" sz="1800" dirty="0"/>
              <a:t>lookup()</a:t>
            </a:r>
          </a:p>
        </p:txBody>
      </p:sp>
    </p:spTree>
    <p:extLst>
      <p:ext uri="{BB962C8B-B14F-4D97-AF65-F5344CB8AC3E}">
        <p14:creationId xmlns:p14="http://schemas.microsoft.com/office/powerpoint/2010/main" val="15055746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and Populate Menu Items</a:t>
            </a:r>
          </a:p>
        </p:txBody>
      </p:sp>
      <p:sp>
        <p:nvSpPr>
          <p:cNvPr id="4" name="Text Placeholder 3">
            <a:extLst>
              <a:ext uri="{FF2B5EF4-FFF2-40B4-BE49-F238E27FC236}">
                <a16:creationId xmlns:a16="http://schemas.microsoft.com/office/drawing/2014/main" id="{E24607A6-6CCD-65D1-920A-576A3D8503C0}"/>
              </a:ext>
            </a:extLst>
          </p:cNvPr>
          <p:cNvSpPr>
            <a:spLocks noGrp="1"/>
          </p:cNvSpPr>
          <p:nvPr>
            <p:ph type="body" sz="quarter" idx="15"/>
          </p:nvPr>
        </p:nvSpPr>
        <p:spPr>
          <a:xfrm>
            <a:off x="586388" y="1581150"/>
            <a:ext cx="4841955" cy="4508927"/>
          </a:xfrm>
        </p:spPr>
        <p:txBody>
          <a:bodyPr>
            <a:noAutofit/>
          </a:bodyPr>
          <a:lstStyle/>
          <a:p>
            <a:pPr marL="0" indent="0">
              <a:spcBef>
                <a:spcPts val="600"/>
              </a:spcBef>
              <a:buNone/>
            </a:pPr>
            <a:r>
              <a:rPr lang="en-IN" sz="1800" dirty="0">
                <a:latin typeface="+mj-lt"/>
              </a:rPr>
              <a:t>Menu items provide a button for users to access pages, dialog boxes, reports, or tasks.</a:t>
            </a:r>
          </a:p>
          <a:p>
            <a:pPr marL="0" indent="0">
              <a:spcBef>
                <a:spcPts val="600"/>
              </a:spcBef>
              <a:buNone/>
            </a:pPr>
            <a:r>
              <a:rPr lang="en-IN" sz="1800" dirty="0">
                <a:latin typeface="+mj-lt"/>
              </a:rPr>
              <a:t>Different types of menu items in Visual Studio:</a:t>
            </a:r>
          </a:p>
          <a:p>
            <a:pPr marL="228600" indent="-171450">
              <a:spcBef>
                <a:spcPts val="400"/>
              </a:spcBef>
              <a:spcAft>
                <a:spcPts val="400"/>
              </a:spcAft>
            </a:pPr>
            <a:r>
              <a:rPr lang="en-IN" b="1" dirty="0"/>
              <a:t>Display menu item</a:t>
            </a:r>
            <a:r>
              <a:rPr lang="en-IN" dirty="0"/>
              <a:t>: For presenting forms and dialogs</a:t>
            </a:r>
          </a:p>
          <a:p>
            <a:pPr marL="228600" indent="-171450">
              <a:spcBef>
                <a:spcPts val="400"/>
              </a:spcBef>
              <a:spcAft>
                <a:spcPts val="400"/>
              </a:spcAft>
            </a:pPr>
            <a:r>
              <a:rPr lang="en-IN" b="1" dirty="0"/>
              <a:t>Output menu item</a:t>
            </a:r>
            <a:r>
              <a:rPr lang="en-IN" dirty="0"/>
              <a:t>: For printing results </a:t>
            </a:r>
            <a:br>
              <a:rPr lang="en-IN" dirty="0"/>
            </a:br>
            <a:r>
              <a:rPr lang="en-IN" dirty="0"/>
              <a:t>(e.g., reports)</a:t>
            </a:r>
          </a:p>
          <a:p>
            <a:pPr marL="228600" indent="-171450">
              <a:spcBef>
                <a:spcPts val="400"/>
              </a:spcBef>
              <a:spcAft>
                <a:spcPts val="400"/>
              </a:spcAft>
            </a:pPr>
            <a:r>
              <a:rPr lang="en-IN" b="1" dirty="0"/>
              <a:t>Action menu item</a:t>
            </a:r>
            <a:r>
              <a:rPr lang="en-IN" dirty="0"/>
              <a:t>: For performing jobs </a:t>
            </a:r>
            <a:br>
              <a:rPr lang="en-IN" dirty="0"/>
            </a:br>
            <a:r>
              <a:rPr lang="en-IN" dirty="0"/>
              <a:t>(e.g., creating or updating transactions)</a:t>
            </a:r>
          </a:p>
          <a:p>
            <a:pPr marL="0" indent="0">
              <a:spcBef>
                <a:spcPts val="600"/>
              </a:spcBef>
              <a:buNone/>
            </a:pPr>
            <a:r>
              <a:rPr lang="en-IN" sz="1800" dirty="0">
                <a:latin typeface="+mj-lt"/>
              </a:rPr>
              <a:t>Menu items simplify navigation and eliminate the need for manual web address entry.</a:t>
            </a:r>
          </a:p>
          <a:p>
            <a:pPr marL="0" indent="0">
              <a:spcBef>
                <a:spcPts val="600"/>
              </a:spcBef>
              <a:buNone/>
            </a:pPr>
            <a:r>
              <a:rPr lang="en-IN" sz="1800" dirty="0">
                <a:latin typeface="+mj-lt"/>
              </a:rPr>
              <a:t>Navigation pane in finance and operations apps can be extended to add modules </a:t>
            </a:r>
            <a:br>
              <a:rPr lang="en-IN" sz="1800" dirty="0">
                <a:latin typeface="+mj-lt"/>
              </a:rPr>
            </a:br>
            <a:r>
              <a:rPr lang="en-IN" sz="1800" dirty="0">
                <a:latin typeface="+mj-lt"/>
              </a:rPr>
              <a:t>or pages.</a:t>
            </a:r>
          </a:p>
        </p:txBody>
      </p:sp>
      <p:pic>
        <p:nvPicPr>
          <p:cNvPr id="9" name="Picture 2" descr="Screenshot of a menu item that has been added to a form in the developer environment.">
            <a:extLst>
              <a:ext uri="{FF2B5EF4-FFF2-40B4-BE49-F238E27FC236}">
                <a16:creationId xmlns:a16="http://schemas.microsoft.com/office/drawing/2014/main" id="{4BE6B002-0862-0E6B-8AE1-E6603CDFA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9" r="-889"/>
          <a:stretch/>
        </p:blipFill>
        <p:spPr bwMode="auto">
          <a:xfrm>
            <a:off x="5805714" y="1581150"/>
            <a:ext cx="5794147" cy="4442962"/>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688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menus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7"/>
            <a:ext cx="7940497" cy="3216265"/>
          </a:xfrm>
        </p:spPr>
        <p:txBody>
          <a:bodyPr/>
          <a:lstStyle/>
          <a:p>
            <a:r>
              <a:rPr lang="en-US" spc="0" dirty="0">
                <a:latin typeface="+mn-lt"/>
              </a:rPr>
              <a:t>Menus can be created to connect items to add new functionality in the </a:t>
            </a:r>
            <a:r>
              <a:rPr lang="en-US" b="1" spc="0" dirty="0">
                <a:latin typeface="+mn-lt"/>
              </a:rPr>
              <a:t>Navigation</a:t>
            </a:r>
            <a:r>
              <a:rPr lang="en-US" spc="0" dirty="0">
                <a:latin typeface="+mn-lt"/>
              </a:rPr>
              <a:t> pane.</a:t>
            </a:r>
          </a:p>
          <a:p>
            <a:r>
              <a:rPr lang="en-US" spc="0" dirty="0">
                <a:latin typeface="+mn-lt"/>
              </a:rPr>
              <a:t>There are different types of menus you can use in Visual Studio, including:</a:t>
            </a:r>
          </a:p>
          <a:p>
            <a:pPr marL="342900" indent="-342900">
              <a:buFont typeface="Arial" panose="020B0604020202020204" pitchFamily="34" charset="0"/>
              <a:buChar char="•"/>
            </a:pPr>
            <a:r>
              <a:rPr lang="en-US" sz="1800" b="1" dirty="0">
                <a:latin typeface="+mn-lt"/>
              </a:rPr>
              <a:t>Menu Item Reference </a:t>
            </a:r>
            <a:r>
              <a:rPr lang="en-US" sz="1800" dirty="0">
                <a:latin typeface="+mn-lt"/>
              </a:rPr>
              <a:t>(display, output, or action).</a:t>
            </a:r>
            <a:r>
              <a:rPr lang="en-US" sz="1800" b="1" dirty="0">
                <a:latin typeface="+mn-lt"/>
              </a:rPr>
              <a:t> </a:t>
            </a:r>
          </a:p>
          <a:p>
            <a:pPr marL="342900" indent="-342900">
              <a:buFont typeface="Arial" panose="020B0604020202020204" pitchFamily="34" charset="0"/>
              <a:buChar char="•"/>
            </a:pPr>
            <a:r>
              <a:rPr lang="en-US" sz="1800" b="1" dirty="0">
                <a:latin typeface="+mn-lt"/>
              </a:rPr>
              <a:t>Separator</a:t>
            </a:r>
          </a:p>
          <a:p>
            <a:pPr marL="342900" indent="-342900">
              <a:buFont typeface="Arial" panose="020B0604020202020204" pitchFamily="34" charset="0"/>
              <a:buChar char="•"/>
            </a:pPr>
            <a:r>
              <a:rPr lang="en-US" sz="1800" b="1" dirty="0">
                <a:latin typeface="+mn-lt"/>
              </a:rPr>
              <a:t>Sub menu</a:t>
            </a:r>
          </a:p>
          <a:p>
            <a:pPr marL="342900" indent="-342900">
              <a:buFont typeface="Arial" panose="020B0604020202020204" pitchFamily="34" charset="0"/>
              <a:buChar char="•"/>
            </a:pPr>
            <a:r>
              <a:rPr lang="en-US" sz="1800" b="1" dirty="0">
                <a:latin typeface="+mn-lt"/>
              </a:rPr>
              <a:t>Menu reference</a:t>
            </a:r>
            <a:r>
              <a:rPr lang="en-US" sz="1800" dirty="0">
                <a:latin typeface="+mn-lt"/>
              </a:rPr>
              <a:t> (a menu can consist of other menus)</a:t>
            </a:r>
          </a:p>
          <a:p>
            <a:pPr marL="342900" indent="-342900">
              <a:buFont typeface="Arial" panose="020B0604020202020204" pitchFamily="34" charset="0"/>
              <a:buChar char="•"/>
            </a:pPr>
            <a:r>
              <a:rPr lang="en-US" sz="1800" b="1" dirty="0">
                <a:latin typeface="+mn-lt"/>
              </a:rPr>
              <a:t>Tile </a:t>
            </a:r>
            <a:r>
              <a:rPr lang="en-US" sz="1800" dirty="0">
                <a:latin typeface="+mn-lt"/>
              </a:rPr>
              <a:t>used for workspaces</a:t>
            </a:r>
          </a:p>
        </p:txBody>
      </p:sp>
      <p:sp>
        <p:nvSpPr>
          <p:cNvPr id="6" name="Rectangle 5">
            <a:extLst>
              <a:ext uri="{FF2B5EF4-FFF2-40B4-BE49-F238E27FC236}">
                <a16:creationId xmlns:a16="http://schemas.microsoft.com/office/drawing/2014/main" id="{7099F757-08FF-9A57-D7A3-70D57364FD37}"/>
              </a:ext>
              <a:ext uri="{C183D7F6-B498-43B3-948B-1728B52AA6E4}">
                <adec:decorative xmlns:adec="http://schemas.microsoft.com/office/drawing/2017/decorative" val="1"/>
              </a:ext>
            </a:extLst>
          </p:cNvPr>
          <p:cNvSpPr/>
          <p:nvPr/>
        </p:nvSpPr>
        <p:spPr bwMode="auto">
          <a:xfrm>
            <a:off x="8641080" y="1456896"/>
            <a:ext cx="3132277" cy="462386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Billede 1" descr="Menu components">
            <a:extLst>
              <a:ext uri="{FF2B5EF4-FFF2-40B4-BE49-F238E27FC236}">
                <a16:creationId xmlns:a16="http://schemas.microsoft.com/office/drawing/2014/main" id="{A6D5EFD1-451E-F6C7-14B0-DDBA7439F9AD}"/>
              </a:ext>
            </a:extLst>
          </p:cNvPr>
          <p:cNvPicPr>
            <a:picLocks noChangeAspect="1"/>
          </p:cNvPicPr>
          <p:nvPr/>
        </p:nvPicPr>
        <p:blipFill>
          <a:blip r:embed="rId3"/>
          <a:stretch>
            <a:fillRect/>
          </a:stretch>
        </p:blipFill>
        <p:spPr>
          <a:xfrm>
            <a:off x="8726295" y="1562640"/>
            <a:ext cx="2969009" cy="4450466"/>
          </a:xfrm>
          <a:prstGeom prst="rect">
            <a:avLst/>
          </a:prstGeom>
        </p:spPr>
      </p:pic>
    </p:spTree>
    <p:extLst>
      <p:ext uri="{BB962C8B-B14F-4D97-AF65-F5344CB8AC3E}">
        <p14:creationId xmlns:p14="http://schemas.microsoft.com/office/powerpoint/2010/main" val="16167864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a:xfrm>
            <a:off x="588262" y="585216"/>
            <a:ext cx="5652201" cy="984885"/>
          </a:xfrm>
        </p:spPr>
        <p:txBody>
          <a:bodyPr/>
          <a:lstStyle/>
          <a:p>
            <a:r>
              <a:rPr lang="en-US" dirty="0"/>
              <a:t>Test Form Functionality and Data Connections</a:t>
            </a:r>
          </a:p>
        </p:txBody>
      </p:sp>
      <p:sp>
        <p:nvSpPr>
          <p:cNvPr id="6" name="Text Placeholder 5">
            <a:extLst>
              <a:ext uri="{FF2B5EF4-FFF2-40B4-BE49-F238E27FC236}">
                <a16:creationId xmlns:a16="http://schemas.microsoft.com/office/drawing/2014/main" id="{797D0D81-8171-43BF-4FD0-DFC629C61AE6}"/>
              </a:ext>
            </a:extLst>
          </p:cNvPr>
          <p:cNvSpPr>
            <a:spLocks noGrp="1"/>
          </p:cNvSpPr>
          <p:nvPr>
            <p:ph type="body" sz="quarter" idx="15"/>
          </p:nvPr>
        </p:nvSpPr>
        <p:spPr>
          <a:xfrm>
            <a:off x="586389" y="2085764"/>
            <a:ext cx="5652201" cy="3539430"/>
          </a:xfrm>
        </p:spPr>
        <p:txBody>
          <a:bodyPr/>
          <a:lstStyle/>
          <a:p>
            <a:pPr marL="0" indent="0">
              <a:spcBef>
                <a:spcPts val="0"/>
              </a:spcBef>
              <a:spcAft>
                <a:spcPts val="1200"/>
              </a:spcAft>
              <a:buNone/>
            </a:pPr>
            <a:r>
              <a:rPr lang="en-US" sz="2200" dirty="0"/>
              <a:t>To test a form pattern before production, set it as the startup object in Visual Studio, build it, and preview it in a browser window in a virtual machine. This allows you to check the form’s functionality, components, and appearance based on desired patterns. Watch a video tutorial for more guidance.</a:t>
            </a:r>
          </a:p>
          <a:p>
            <a:pPr marL="0" indent="0">
              <a:spcBef>
                <a:spcPts val="0"/>
              </a:spcBef>
              <a:spcAft>
                <a:spcPts val="1200"/>
              </a:spcAft>
              <a:buNone/>
            </a:pPr>
            <a:r>
              <a:rPr lang="en-US" sz="2200" dirty="0"/>
              <a:t>Watch this </a:t>
            </a:r>
            <a:r>
              <a:rPr lang="en-US" sz="2200" dirty="0">
                <a:hlinkClick r:id="rId3"/>
              </a:rPr>
              <a:t>video</a:t>
            </a:r>
            <a:r>
              <a:rPr lang="en-US" sz="2200" dirty="0"/>
              <a:t> to see the process for setting a form as a startup object and previewing it in a web browser.</a:t>
            </a:r>
          </a:p>
        </p:txBody>
      </p:sp>
      <p:sp>
        <p:nvSpPr>
          <p:cNvPr id="11" name="Rectangle 10">
            <a:extLst>
              <a:ext uri="{FF2B5EF4-FFF2-40B4-BE49-F238E27FC236}">
                <a16:creationId xmlns:a16="http://schemas.microsoft.com/office/drawing/2014/main" id="{0A94A7A0-816A-5F25-83F2-2026F227B798}"/>
              </a:ext>
              <a:ext uri="{C183D7F6-B498-43B3-948B-1728B52AA6E4}">
                <adec:decorative xmlns:adec="http://schemas.microsoft.com/office/drawing/2017/decorative" val="1"/>
              </a:ext>
            </a:extLst>
          </p:cNvPr>
          <p:cNvSpPr>
            <a:spLocks/>
          </p:cNvSpPr>
          <p:nvPr/>
        </p:nvSpPr>
        <p:spPr bwMode="auto">
          <a:xfrm>
            <a:off x="7724775" y="2041526"/>
            <a:ext cx="4467225" cy="3311524"/>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1400" dirty="0">
                <a:solidFill>
                  <a:schemeClr val="tx1"/>
                </a:solidFill>
                <a:latin typeface="+mj-lt"/>
              </a:rPr>
              <a:t>DEMO</a:t>
            </a:r>
          </a:p>
        </p:txBody>
      </p:sp>
      <p:pic>
        <p:nvPicPr>
          <p:cNvPr id="4" name="Picture 3" descr="Visual Studio screen">
            <a:hlinkClick r:id="rId4"/>
            <a:extLst>
              <a:ext uri="{FF2B5EF4-FFF2-40B4-BE49-F238E27FC236}">
                <a16:creationId xmlns:a16="http://schemas.microsoft.com/office/drawing/2014/main" id="{558EE0AF-6A39-F7A8-0CA7-4199169708A2}"/>
              </a:ext>
            </a:extLst>
          </p:cNvPr>
          <p:cNvPicPr>
            <a:picLocks noChangeAspect="1"/>
          </p:cNvPicPr>
          <p:nvPr/>
        </p:nvPicPr>
        <p:blipFill>
          <a:blip r:embed="rId5"/>
          <a:stretch>
            <a:fillRect/>
          </a:stretch>
        </p:blipFill>
        <p:spPr>
          <a:xfrm>
            <a:off x="7798676" y="2375337"/>
            <a:ext cx="4393324" cy="2523950"/>
          </a:xfrm>
          <a:prstGeom prst="rect">
            <a:avLst/>
          </a:prstGeom>
        </p:spPr>
      </p:pic>
    </p:spTree>
    <p:extLst>
      <p:ext uri="{BB962C8B-B14F-4D97-AF65-F5344CB8AC3E}">
        <p14:creationId xmlns:p14="http://schemas.microsoft.com/office/powerpoint/2010/main" val="39803256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Diagnose and Optimize Client Performance</a:t>
            </a:r>
          </a:p>
        </p:txBody>
      </p:sp>
      <p:sp>
        <p:nvSpPr>
          <p:cNvPr id="9" name="Text Placeholder 8">
            <a:extLst>
              <a:ext uri="{FF2B5EF4-FFF2-40B4-BE49-F238E27FC236}">
                <a16:creationId xmlns:a16="http://schemas.microsoft.com/office/drawing/2014/main" id="{7944F6F0-EE25-3AF5-3BAB-A8F2AB10C6E3}"/>
              </a:ext>
            </a:extLst>
          </p:cNvPr>
          <p:cNvSpPr>
            <a:spLocks noGrp="1"/>
          </p:cNvSpPr>
          <p:nvPr>
            <p:ph type="body" sz="quarter" idx="16"/>
          </p:nvPr>
        </p:nvSpPr>
        <p:spPr>
          <a:xfrm>
            <a:off x="584200" y="1594155"/>
            <a:ext cx="5219700" cy="553998"/>
          </a:xfrm>
        </p:spPr>
        <p:txBody>
          <a:bodyPr/>
          <a:lstStyle/>
          <a:p>
            <a:r>
              <a:rPr lang="en-US" sz="1800" dirty="0"/>
              <a:t>Diagnose and optimize client performance by using browser-based tools</a:t>
            </a:r>
          </a:p>
        </p:txBody>
      </p:sp>
      <p:sp>
        <p:nvSpPr>
          <p:cNvPr id="8" name="Text Placeholder 7">
            <a:extLst>
              <a:ext uri="{FF2B5EF4-FFF2-40B4-BE49-F238E27FC236}">
                <a16:creationId xmlns:a16="http://schemas.microsoft.com/office/drawing/2014/main" id="{9DEB998F-A6A4-3351-E0FD-5FAD33316929}"/>
              </a:ext>
            </a:extLst>
          </p:cNvPr>
          <p:cNvSpPr>
            <a:spLocks noGrp="1"/>
          </p:cNvSpPr>
          <p:nvPr>
            <p:ph type="body" sz="quarter" idx="15"/>
          </p:nvPr>
        </p:nvSpPr>
        <p:spPr>
          <a:xfrm>
            <a:off x="586390" y="2352464"/>
            <a:ext cx="5217510" cy="3416320"/>
          </a:xfrm>
        </p:spPr>
        <p:txBody>
          <a:bodyPr/>
          <a:lstStyle/>
          <a:p>
            <a:pPr marL="228600" indent="-228600">
              <a:spcBef>
                <a:spcPts val="0"/>
              </a:spcBef>
              <a:spcAft>
                <a:spcPts val="1200"/>
              </a:spcAft>
            </a:pPr>
            <a:r>
              <a:rPr lang="en-US" dirty="0"/>
              <a:t>Use </a:t>
            </a:r>
            <a:r>
              <a:rPr lang="en-US" b="1" dirty="0"/>
              <a:t>browser-based</a:t>
            </a:r>
            <a:r>
              <a:rPr lang="en-US" dirty="0"/>
              <a:t> tools like Fiddler, Chrome Developer tools, and Trace Parser to optimize form performance and diagnose potential issues</a:t>
            </a:r>
          </a:p>
          <a:p>
            <a:pPr marL="228600" indent="-228600">
              <a:spcBef>
                <a:spcPts val="0"/>
              </a:spcBef>
              <a:spcAft>
                <a:spcPts val="1200"/>
              </a:spcAft>
            </a:pPr>
            <a:r>
              <a:rPr lang="en-US" b="1" dirty="0"/>
              <a:t>Fiddler</a:t>
            </a:r>
            <a:r>
              <a:rPr lang="en-US" dirty="0"/>
              <a:t> is a free and customizable debugger tool that can diagnose authentication issues and enhance network performance</a:t>
            </a:r>
          </a:p>
          <a:p>
            <a:pPr marL="228600" indent="-228600">
              <a:spcBef>
                <a:spcPts val="0"/>
              </a:spcBef>
              <a:spcAft>
                <a:spcPts val="1200"/>
              </a:spcAft>
            </a:pPr>
            <a:r>
              <a:rPr lang="en-US" dirty="0"/>
              <a:t>Google Chrome’s </a:t>
            </a:r>
            <a:r>
              <a:rPr lang="en-US" b="1" dirty="0"/>
              <a:t>Developer tools </a:t>
            </a:r>
            <a:r>
              <a:rPr lang="en-US" dirty="0"/>
              <a:t>allow you to record scenarios and analyze time spent loading, scripting, and rendering pages</a:t>
            </a:r>
          </a:p>
          <a:p>
            <a:pPr marL="228600" indent="-228600">
              <a:spcBef>
                <a:spcPts val="0"/>
              </a:spcBef>
              <a:spcAft>
                <a:spcPts val="1200"/>
              </a:spcAft>
            </a:pPr>
            <a:r>
              <a:rPr lang="en-US" b="1" dirty="0"/>
              <a:t>Trace Parser </a:t>
            </a:r>
            <a:r>
              <a:rPr lang="en-US" dirty="0"/>
              <a:t>is built into finance and operations apps and can be used to analyze performance issues by recording and analyzing traces</a:t>
            </a:r>
          </a:p>
        </p:txBody>
      </p:sp>
      <p:sp>
        <p:nvSpPr>
          <p:cNvPr id="10" name="Text Placeholder 9">
            <a:extLst>
              <a:ext uri="{FF2B5EF4-FFF2-40B4-BE49-F238E27FC236}">
                <a16:creationId xmlns:a16="http://schemas.microsoft.com/office/drawing/2014/main" id="{9D1AD460-F30D-B50A-CD46-EA5A9D2CA7EE}"/>
              </a:ext>
            </a:extLst>
          </p:cNvPr>
          <p:cNvSpPr>
            <a:spLocks noGrp="1"/>
          </p:cNvSpPr>
          <p:nvPr>
            <p:ph type="body" sz="quarter" idx="19"/>
          </p:nvPr>
        </p:nvSpPr>
        <p:spPr>
          <a:xfrm>
            <a:off x="6244220" y="1594155"/>
            <a:ext cx="5219700" cy="553998"/>
          </a:xfrm>
        </p:spPr>
        <p:txBody>
          <a:bodyPr/>
          <a:lstStyle/>
          <a:p>
            <a:r>
              <a:rPr lang="en-US" sz="1800" dirty="0"/>
              <a:t>Diagnose and optimize client performance by using Performance timer</a:t>
            </a:r>
          </a:p>
        </p:txBody>
      </p:sp>
      <p:sp>
        <p:nvSpPr>
          <p:cNvPr id="11" name="Text Placeholder 10">
            <a:extLst>
              <a:ext uri="{FF2B5EF4-FFF2-40B4-BE49-F238E27FC236}">
                <a16:creationId xmlns:a16="http://schemas.microsoft.com/office/drawing/2014/main" id="{6FB98E64-DA58-3EE3-1D22-DF3816B74797}"/>
              </a:ext>
            </a:extLst>
          </p:cNvPr>
          <p:cNvSpPr>
            <a:spLocks noGrp="1"/>
          </p:cNvSpPr>
          <p:nvPr>
            <p:ph type="body" sz="quarter" idx="20"/>
          </p:nvPr>
        </p:nvSpPr>
        <p:spPr>
          <a:xfrm>
            <a:off x="6253664" y="2352464"/>
            <a:ext cx="5187106" cy="3170099"/>
          </a:xfrm>
        </p:spPr>
        <p:txBody>
          <a:bodyPr/>
          <a:lstStyle/>
          <a:p>
            <a:pPr marL="228600" indent="-228600">
              <a:spcBef>
                <a:spcPts val="0"/>
              </a:spcBef>
              <a:spcAft>
                <a:spcPts val="1200"/>
              </a:spcAft>
            </a:pPr>
            <a:r>
              <a:rPr lang="en-US" b="1" dirty="0"/>
              <a:t>Performance Timer</a:t>
            </a:r>
            <a:r>
              <a:rPr lang="en-US" dirty="0"/>
              <a:t> is a diagnostic tool for client and server performance issues</a:t>
            </a:r>
          </a:p>
          <a:p>
            <a:pPr marL="228600" indent="-228600">
              <a:spcBef>
                <a:spcPts val="0"/>
              </a:spcBef>
              <a:spcAft>
                <a:spcPts val="1200"/>
              </a:spcAft>
            </a:pPr>
            <a:r>
              <a:rPr lang="en-US" b="1" dirty="0"/>
              <a:t>Access</a:t>
            </a:r>
            <a:r>
              <a:rPr lang="en-US" dirty="0"/>
              <a:t> the Performance Timer by opening a web page with the added parameter debug=develop</a:t>
            </a:r>
          </a:p>
          <a:p>
            <a:pPr marL="228600" indent="-228600">
              <a:spcBef>
                <a:spcPts val="0"/>
              </a:spcBef>
              <a:spcAft>
                <a:spcPts val="1200"/>
              </a:spcAft>
            </a:pPr>
            <a:r>
              <a:rPr lang="en-US" dirty="0"/>
              <a:t>The timer </a:t>
            </a:r>
            <a:r>
              <a:rPr lang="en-US" b="1" dirty="0"/>
              <a:t>appears</a:t>
            </a:r>
            <a:r>
              <a:rPr lang="en-US" dirty="0"/>
              <a:t> in the top-right corner of finance and operations, showing the separation between </a:t>
            </a:r>
            <a:br>
              <a:rPr lang="en-US" dirty="0"/>
            </a:br>
            <a:r>
              <a:rPr lang="en-US" dirty="0"/>
              <a:t>client and server time, as well as the total time for a selected page</a:t>
            </a:r>
          </a:p>
          <a:p>
            <a:pPr marL="228600" indent="-228600">
              <a:spcBef>
                <a:spcPts val="0"/>
              </a:spcBef>
              <a:spcAft>
                <a:spcPts val="1200"/>
              </a:spcAft>
            </a:pPr>
            <a:r>
              <a:rPr lang="en-US" dirty="0"/>
              <a:t>Performance Timer provides links for viewing </a:t>
            </a:r>
            <a:r>
              <a:rPr lang="en-US" b="1" dirty="0"/>
              <a:t>information</a:t>
            </a:r>
            <a:r>
              <a:rPr lang="en-US" dirty="0"/>
              <a:t> about forms, garbage collection, web client sessions, and service session providers.</a:t>
            </a:r>
          </a:p>
        </p:txBody>
      </p:sp>
    </p:spTree>
    <p:extLst>
      <p:ext uri="{BB962C8B-B14F-4D97-AF65-F5344CB8AC3E}">
        <p14:creationId xmlns:p14="http://schemas.microsoft.com/office/powerpoint/2010/main" val="231816699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Optimize Form Loading and Performance</a:t>
            </a:r>
          </a:p>
        </p:txBody>
      </p:sp>
      <p:grpSp>
        <p:nvGrpSpPr>
          <p:cNvPr id="24" name="Group 23" descr="Icon of gear and two arrow">
            <a:extLst>
              <a:ext uri="{FF2B5EF4-FFF2-40B4-BE49-F238E27FC236}">
                <a16:creationId xmlns:a16="http://schemas.microsoft.com/office/drawing/2014/main" id="{8F826A23-11F3-B413-79AB-8A1512C8D0E5}"/>
              </a:ext>
            </a:extLst>
          </p:cNvPr>
          <p:cNvGrpSpPr>
            <a:grpSpLocks/>
          </p:cNvGrpSpPr>
          <p:nvPr/>
        </p:nvGrpSpPr>
        <p:grpSpPr>
          <a:xfrm>
            <a:off x="590755" y="1459668"/>
            <a:ext cx="640080" cy="640080"/>
            <a:chOff x="583096" y="2327444"/>
            <a:chExt cx="640080" cy="640080"/>
          </a:xfrm>
        </p:grpSpPr>
        <p:sp>
          <p:nvSpPr>
            <p:cNvPr id="25" name="Oval 24">
              <a:extLst>
                <a:ext uri="{FF2B5EF4-FFF2-40B4-BE49-F238E27FC236}">
                  <a16:creationId xmlns:a16="http://schemas.microsoft.com/office/drawing/2014/main" id="{13CCA461-1086-F82F-7AD7-703EFAEA1F89}"/>
                </a:ext>
                <a:ext uri="{C183D7F6-B498-43B3-948B-1728B52AA6E4}">
                  <adec:decorative xmlns:adec="http://schemas.microsoft.com/office/drawing/2017/decorative" val="1"/>
                </a:ext>
              </a:extLst>
            </p:cNvPr>
            <p:cNvSpPr/>
            <p:nvPr/>
          </p:nvSpPr>
          <p:spPr bwMode="auto">
            <a:xfrm>
              <a:off x="583096" y="2327444"/>
              <a:ext cx="640080" cy="64008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Graphic 25">
              <a:extLst>
                <a:ext uri="{FF2B5EF4-FFF2-40B4-BE49-F238E27FC236}">
                  <a16:creationId xmlns:a16="http://schemas.microsoft.com/office/drawing/2014/main" id="{C9591A77-218B-0FC8-06EF-44FBFF2B312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00" y="2448577"/>
              <a:ext cx="391072" cy="397814"/>
            </a:xfrm>
            <a:prstGeom prst="rect">
              <a:avLst/>
            </a:prstGeom>
          </p:spPr>
        </p:pic>
      </p:grpSp>
      <p:sp>
        <p:nvSpPr>
          <p:cNvPr id="6" name="Text Placeholder 5"/>
          <p:cNvSpPr>
            <a:spLocks noGrp="1"/>
          </p:cNvSpPr>
          <p:nvPr>
            <p:ph type="body" sz="quarter" idx="11"/>
          </p:nvPr>
        </p:nvSpPr>
        <p:spPr>
          <a:xfrm>
            <a:off x="1389460" y="1456896"/>
            <a:ext cx="10210404" cy="645624"/>
          </a:xfrm>
        </p:spPr>
        <p:txBody>
          <a:bodyPr/>
          <a:lstStyle/>
          <a:p>
            <a:pPr lvl="1"/>
            <a:r>
              <a:rPr lang="en-US" dirty="0"/>
              <a:t>Users want fast loading pages and high performance in finance and operations apps.</a:t>
            </a:r>
          </a:p>
        </p:txBody>
      </p:sp>
      <p:grpSp>
        <p:nvGrpSpPr>
          <p:cNvPr id="27" name="Group 26" descr="Icon of chart with a rising arrow">
            <a:extLst>
              <a:ext uri="{FF2B5EF4-FFF2-40B4-BE49-F238E27FC236}">
                <a16:creationId xmlns:a16="http://schemas.microsoft.com/office/drawing/2014/main" id="{FE9ACDBC-CDEC-4BF4-0ACA-E7E2A58EEFF5}"/>
              </a:ext>
            </a:extLst>
          </p:cNvPr>
          <p:cNvGrpSpPr>
            <a:grpSpLocks/>
          </p:cNvGrpSpPr>
          <p:nvPr/>
        </p:nvGrpSpPr>
        <p:grpSpPr>
          <a:xfrm>
            <a:off x="590755" y="2315065"/>
            <a:ext cx="640080" cy="640080"/>
            <a:chOff x="583096" y="3371634"/>
            <a:chExt cx="640080" cy="640080"/>
          </a:xfrm>
        </p:grpSpPr>
        <p:sp>
          <p:nvSpPr>
            <p:cNvPr id="28" name="Oval 27">
              <a:extLst>
                <a:ext uri="{FF2B5EF4-FFF2-40B4-BE49-F238E27FC236}">
                  <a16:creationId xmlns:a16="http://schemas.microsoft.com/office/drawing/2014/main" id="{91B5C239-9979-8D35-15D8-A93B283F244A}"/>
                </a:ext>
                <a:ext uri="{C183D7F6-B498-43B3-948B-1728B52AA6E4}">
                  <adec:decorative xmlns:adec="http://schemas.microsoft.com/office/drawing/2017/decorative" val="1"/>
                </a:ext>
              </a:extLst>
            </p:cNvPr>
            <p:cNvSpPr/>
            <p:nvPr/>
          </p:nvSpPr>
          <p:spPr bwMode="auto">
            <a:xfrm>
              <a:off x="583096" y="3371634"/>
              <a:ext cx="640080" cy="64008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inancial_E7BB">
              <a:extLst>
                <a:ext uri="{FF2B5EF4-FFF2-40B4-BE49-F238E27FC236}">
                  <a16:creationId xmlns:a16="http://schemas.microsoft.com/office/drawing/2014/main" id="{59C4430A-2AF7-0F5D-1CDA-C569DC2CDB9A}"/>
                </a:ext>
                <a:ext uri="{C183D7F6-B498-43B3-948B-1728B52AA6E4}">
                  <adec:decorative xmlns:adec="http://schemas.microsoft.com/office/drawing/2017/decorative" val="1"/>
                </a:ext>
              </a:extLst>
            </p:cNvPr>
            <p:cNvSpPr>
              <a:spLocks noChangeAspect="1" noEditPoints="1"/>
            </p:cNvSpPr>
            <p:nvPr/>
          </p:nvSpPr>
          <p:spPr bwMode="auto">
            <a:xfrm>
              <a:off x="720885" y="3529100"/>
              <a:ext cx="364502" cy="32514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ext Placeholder 1"/>
          <p:cNvSpPr>
            <a:spLocks noGrp="1"/>
          </p:cNvSpPr>
          <p:nvPr>
            <p:ph type="body" sz="quarter" idx="15"/>
          </p:nvPr>
        </p:nvSpPr>
        <p:spPr/>
        <p:txBody>
          <a:bodyPr/>
          <a:lstStyle/>
          <a:p>
            <a:pPr lvl="1"/>
            <a:r>
              <a:rPr lang="en-US" dirty="0"/>
              <a:t>Production environments move faster than development or sandbox environments.</a:t>
            </a:r>
          </a:p>
        </p:txBody>
      </p:sp>
      <p:grpSp>
        <p:nvGrpSpPr>
          <p:cNvPr id="30" name="Group 29" descr="Icon of calendar">
            <a:extLst>
              <a:ext uri="{FF2B5EF4-FFF2-40B4-BE49-F238E27FC236}">
                <a16:creationId xmlns:a16="http://schemas.microsoft.com/office/drawing/2014/main" id="{48D5B65D-AC5A-4343-1656-5AC35547AF5A}"/>
              </a:ext>
            </a:extLst>
          </p:cNvPr>
          <p:cNvGrpSpPr>
            <a:grpSpLocks/>
          </p:cNvGrpSpPr>
          <p:nvPr/>
        </p:nvGrpSpPr>
        <p:grpSpPr>
          <a:xfrm>
            <a:off x="590755" y="3170462"/>
            <a:ext cx="640080" cy="640080"/>
            <a:chOff x="583096" y="4105259"/>
            <a:chExt cx="640080" cy="640080"/>
          </a:xfrm>
        </p:grpSpPr>
        <p:sp>
          <p:nvSpPr>
            <p:cNvPr id="31" name="Oval 30">
              <a:extLst>
                <a:ext uri="{FF2B5EF4-FFF2-40B4-BE49-F238E27FC236}">
                  <a16:creationId xmlns:a16="http://schemas.microsoft.com/office/drawing/2014/main" id="{9086EBA1-36EB-4ED7-9AE0-E9EA8B1853C1}"/>
                </a:ext>
                <a:ext uri="{C183D7F6-B498-43B3-948B-1728B52AA6E4}">
                  <adec:decorative xmlns:adec="http://schemas.microsoft.com/office/drawing/2017/decorative" val="1"/>
                </a:ext>
              </a:extLst>
            </p:cNvPr>
            <p:cNvSpPr/>
            <p:nvPr/>
          </p:nvSpPr>
          <p:spPr bwMode="auto">
            <a:xfrm>
              <a:off x="583096" y="4105259"/>
              <a:ext cx="640080" cy="64008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lendar">
              <a:extLst>
                <a:ext uri="{FF2B5EF4-FFF2-40B4-BE49-F238E27FC236}">
                  <a16:creationId xmlns:a16="http://schemas.microsoft.com/office/drawing/2014/main" id="{B670BA04-79B9-1042-EBA8-4ACE7EE0F29D}"/>
                </a:ext>
                <a:ext uri="{C183D7F6-B498-43B3-948B-1728B52AA6E4}">
                  <adec:decorative xmlns:adec="http://schemas.microsoft.com/office/drawing/2017/decorative" val="1"/>
                </a:ext>
              </a:extLst>
            </p:cNvPr>
            <p:cNvSpPr>
              <a:spLocks noChangeAspect="1" noEditPoints="1"/>
            </p:cNvSpPr>
            <p:nvPr/>
          </p:nvSpPr>
          <p:spPr bwMode="auto">
            <a:xfrm>
              <a:off x="724759" y="4254379"/>
              <a:ext cx="356754" cy="34184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3" name="Text Placeholder 2"/>
          <p:cNvSpPr>
            <a:spLocks noGrp="1"/>
          </p:cNvSpPr>
          <p:nvPr>
            <p:ph type="body" sz="quarter" idx="17"/>
          </p:nvPr>
        </p:nvSpPr>
        <p:spPr/>
        <p:txBody>
          <a:bodyPr/>
          <a:lstStyle/>
          <a:p>
            <a:pPr lvl="1"/>
            <a:r>
              <a:rPr lang="en-US" dirty="0"/>
              <a:t>Running forms in a browser window is important for form development.</a:t>
            </a:r>
          </a:p>
        </p:txBody>
      </p:sp>
      <p:grpSp>
        <p:nvGrpSpPr>
          <p:cNvPr id="33" name="Group 32" descr="Icon of crosshair">
            <a:extLst>
              <a:ext uri="{FF2B5EF4-FFF2-40B4-BE49-F238E27FC236}">
                <a16:creationId xmlns:a16="http://schemas.microsoft.com/office/drawing/2014/main" id="{B28F196D-CAD7-A9FE-AACD-24FA18B32B2A}"/>
              </a:ext>
            </a:extLst>
          </p:cNvPr>
          <p:cNvGrpSpPr>
            <a:grpSpLocks/>
          </p:cNvGrpSpPr>
          <p:nvPr/>
        </p:nvGrpSpPr>
        <p:grpSpPr>
          <a:xfrm>
            <a:off x="590755" y="4025859"/>
            <a:ext cx="640080" cy="640080"/>
            <a:chOff x="583096" y="5111933"/>
            <a:chExt cx="640080" cy="640080"/>
          </a:xfrm>
        </p:grpSpPr>
        <p:sp>
          <p:nvSpPr>
            <p:cNvPr id="34" name="Oval 33">
              <a:extLst>
                <a:ext uri="{FF2B5EF4-FFF2-40B4-BE49-F238E27FC236}">
                  <a16:creationId xmlns:a16="http://schemas.microsoft.com/office/drawing/2014/main" id="{0B05191D-CB4B-E60B-5881-3D0C069701E2}"/>
                </a:ext>
                <a:ext uri="{C183D7F6-B498-43B3-948B-1728B52AA6E4}">
                  <adec:decorative xmlns:adec="http://schemas.microsoft.com/office/drawing/2017/decorative" val="1"/>
                </a:ext>
              </a:extLst>
            </p:cNvPr>
            <p:cNvSpPr/>
            <p:nvPr/>
          </p:nvSpPr>
          <p:spPr bwMode="auto">
            <a:xfrm>
              <a:off x="583096" y="5111933"/>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894222D7-18DA-D1AE-A5DE-6E38BF638184}"/>
                </a:ext>
                <a:ext uri="{C183D7F6-B498-43B3-948B-1728B52AA6E4}">
                  <adec:decorative xmlns:adec="http://schemas.microsoft.com/office/drawing/2017/decorative" val="1"/>
                </a:ext>
              </a:extLst>
            </p:cNvPr>
            <p:cNvSpPr/>
            <p:nvPr/>
          </p:nvSpPr>
          <p:spPr>
            <a:xfrm>
              <a:off x="701255" y="5230093"/>
              <a:ext cx="403762" cy="403760"/>
            </a:xfrm>
            <a:custGeom>
              <a:avLst/>
              <a:gdLst>
                <a:gd name="connsiteX0" fmla="*/ 288343 w 314325"/>
                <a:gd name="connsiteY0" fmla="*/ 157850 h 314325"/>
                <a:gd name="connsiteX1" fmla="*/ 157850 w 314325"/>
                <a:gd name="connsiteY1" fmla="*/ 288343 h 314325"/>
                <a:gd name="connsiteX2" fmla="*/ 28310 w 314325"/>
                <a:gd name="connsiteY2" fmla="*/ 157850 h 314325"/>
                <a:gd name="connsiteX3" fmla="*/ 158803 w 314325"/>
                <a:gd name="connsiteY3" fmla="*/ 27358 h 314325"/>
                <a:gd name="connsiteX4" fmla="*/ 288343 w 314325"/>
                <a:gd name="connsiteY4" fmla="*/ 157850 h 314325"/>
                <a:gd name="connsiteX5" fmla="*/ 158803 w 314325"/>
                <a:gd name="connsiteY5" fmla="*/ 7355 h 314325"/>
                <a:gd name="connsiteX6" fmla="*/ 158803 w 314325"/>
                <a:gd name="connsiteY6" fmla="*/ 49265 h 314325"/>
                <a:gd name="connsiteX7" fmla="*/ 158803 w 314325"/>
                <a:gd name="connsiteY7" fmla="*/ 267388 h 314325"/>
                <a:gd name="connsiteX8" fmla="*/ 158803 w 314325"/>
                <a:gd name="connsiteY8" fmla="*/ 309298 h 314325"/>
                <a:gd name="connsiteX9" fmla="*/ 7355 w 314325"/>
                <a:gd name="connsiteY9" fmla="*/ 158803 h 314325"/>
                <a:gd name="connsiteX10" fmla="*/ 49265 w 314325"/>
                <a:gd name="connsiteY10" fmla="*/ 158803 h 314325"/>
                <a:gd name="connsiteX11" fmla="*/ 267388 w 314325"/>
                <a:gd name="connsiteY11" fmla="*/ 158803 h 314325"/>
                <a:gd name="connsiteX12" fmla="*/ 309298 w 314325"/>
                <a:gd name="connsiteY12" fmla="*/ 158803 h 314325"/>
                <a:gd name="connsiteX13" fmla="*/ 158803 w 314325"/>
                <a:gd name="connsiteY13" fmla="*/ 137848 h 314325"/>
                <a:gd name="connsiteX14" fmla="*/ 138800 w 314325"/>
                <a:gd name="connsiteY14" fmla="*/ 157850 h 314325"/>
                <a:gd name="connsiteX15" fmla="*/ 158803 w 314325"/>
                <a:gd name="connsiteY15" fmla="*/ 177853 h 314325"/>
                <a:gd name="connsiteX16" fmla="*/ 178805 w 314325"/>
                <a:gd name="connsiteY16" fmla="*/ 157850 h 314325"/>
                <a:gd name="connsiteX17" fmla="*/ 158803 w 314325"/>
                <a:gd name="connsiteY17" fmla="*/ 1378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325" h="314325">
                  <a:moveTo>
                    <a:pt x="288343" y="157850"/>
                  </a:moveTo>
                  <a:cubicBezTo>
                    <a:pt x="288343" y="229288"/>
                    <a:pt x="230240" y="288343"/>
                    <a:pt x="157850" y="288343"/>
                  </a:cubicBezTo>
                  <a:cubicBezTo>
                    <a:pt x="85460" y="288343"/>
                    <a:pt x="28310" y="230240"/>
                    <a:pt x="28310" y="157850"/>
                  </a:cubicBezTo>
                  <a:cubicBezTo>
                    <a:pt x="28310" y="85460"/>
                    <a:pt x="86413" y="27358"/>
                    <a:pt x="158803" y="27358"/>
                  </a:cubicBezTo>
                  <a:cubicBezTo>
                    <a:pt x="231193" y="27358"/>
                    <a:pt x="288343" y="86413"/>
                    <a:pt x="288343" y="157850"/>
                  </a:cubicBezTo>
                  <a:close/>
                  <a:moveTo>
                    <a:pt x="158803" y="7355"/>
                  </a:moveTo>
                  <a:lnTo>
                    <a:pt x="158803" y="49265"/>
                  </a:lnTo>
                  <a:moveTo>
                    <a:pt x="158803" y="267388"/>
                  </a:moveTo>
                  <a:lnTo>
                    <a:pt x="158803" y="309298"/>
                  </a:lnTo>
                  <a:moveTo>
                    <a:pt x="7355" y="158803"/>
                  </a:moveTo>
                  <a:lnTo>
                    <a:pt x="49265" y="158803"/>
                  </a:lnTo>
                  <a:moveTo>
                    <a:pt x="267388" y="158803"/>
                  </a:moveTo>
                  <a:lnTo>
                    <a:pt x="309298" y="158803"/>
                  </a:lnTo>
                  <a:moveTo>
                    <a:pt x="158803" y="137848"/>
                  </a:moveTo>
                  <a:cubicBezTo>
                    <a:pt x="147373" y="137848"/>
                    <a:pt x="138800" y="147373"/>
                    <a:pt x="138800" y="157850"/>
                  </a:cubicBezTo>
                  <a:cubicBezTo>
                    <a:pt x="138800" y="168328"/>
                    <a:pt x="148325" y="177853"/>
                    <a:pt x="158803" y="177853"/>
                  </a:cubicBezTo>
                  <a:cubicBezTo>
                    <a:pt x="169280" y="177853"/>
                    <a:pt x="178805" y="168328"/>
                    <a:pt x="178805" y="157850"/>
                  </a:cubicBezTo>
                  <a:cubicBezTo>
                    <a:pt x="178805" y="147373"/>
                    <a:pt x="170233" y="137848"/>
                    <a:pt x="158803" y="137848"/>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 name="Text Placeholder 3"/>
          <p:cNvSpPr>
            <a:spLocks noGrp="1"/>
          </p:cNvSpPr>
          <p:nvPr>
            <p:ph type="body" sz="quarter" idx="19"/>
          </p:nvPr>
        </p:nvSpPr>
        <p:spPr/>
        <p:txBody>
          <a:bodyPr/>
          <a:lstStyle/>
          <a:p>
            <a:pPr lvl="1"/>
            <a:r>
              <a:rPr lang="en-US" dirty="0"/>
              <a:t>Use </a:t>
            </a:r>
            <a:r>
              <a:rPr lang="en-US" dirty="0">
                <a:highlight>
                  <a:srgbClr val="EBEBEB"/>
                </a:highlight>
              </a:rPr>
              <a:t>info() </a:t>
            </a:r>
            <a:r>
              <a:rPr lang="en-US" dirty="0"/>
              <a:t>statements in code to log status messages in the Infolog window.</a:t>
            </a:r>
          </a:p>
        </p:txBody>
      </p:sp>
      <p:grpSp>
        <p:nvGrpSpPr>
          <p:cNvPr id="36" name="Group 35" descr="Icon of a clipboard with a checklist">
            <a:extLst>
              <a:ext uri="{FF2B5EF4-FFF2-40B4-BE49-F238E27FC236}">
                <a16:creationId xmlns:a16="http://schemas.microsoft.com/office/drawing/2014/main" id="{FEF227AA-9385-EBA0-95DA-FF8D967BCEC3}"/>
              </a:ext>
            </a:extLst>
          </p:cNvPr>
          <p:cNvGrpSpPr>
            <a:grpSpLocks/>
          </p:cNvGrpSpPr>
          <p:nvPr/>
        </p:nvGrpSpPr>
        <p:grpSpPr>
          <a:xfrm>
            <a:off x="590755" y="4881255"/>
            <a:ext cx="640080" cy="640080"/>
            <a:chOff x="590755" y="4884828"/>
            <a:chExt cx="640080" cy="640080"/>
          </a:xfrm>
        </p:grpSpPr>
        <p:sp>
          <p:nvSpPr>
            <p:cNvPr id="37" name="Oval 36" descr="icon of a finger pushing a button">
              <a:extLst>
                <a:ext uri="{FF2B5EF4-FFF2-40B4-BE49-F238E27FC236}">
                  <a16:creationId xmlns:a16="http://schemas.microsoft.com/office/drawing/2014/main" id="{4B08E281-0BA4-A22F-6E7F-946B5E1E8118}"/>
                </a:ext>
              </a:extLst>
            </p:cNvPr>
            <p:cNvSpPr>
              <a:spLocks noChangeAspect="1"/>
            </p:cNvSpPr>
            <p:nvPr/>
          </p:nvSpPr>
          <p:spPr bwMode="auto">
            <a:xfrm>
              <a:off x="590755" y="4884828"/>
              <a:ext cx="640080" cy="64008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rackers_EADF">
              <a:extLst>
                <a:ext uri="{FF2B5EF4-FFF2-40B4-BE49-F238E27FC236}">
                  <a16:creationId xmlns:a16="http://schemas.microsoft.com/office/drawing/2014/main" id="{92657EDA-D468-615A-04DB-6A3AA1D2A366}"/>
                </a:ext>
                <a:ext uri="{C183D7F6-B498-43B3-948B-1728B52AA6E4}">
                  <adec:decorative xmlns:adec="http://schemas.microsoft.com/office/drawing/2017/decorative" val="1"/>
                </a:ext>
              </a:extLst>
            </p:cNvPr>
            <p:cNvSpPr>
              <a:spLocks noChangeAspect="1" noEditPoints="1"/>
            </p:cNvSpPr>
            <p:nvPr/>
          </p:nvSpPr>
          <p:spPr bwMode="auto">
            <a:xfrm>
              <a:off x="776674" y="502198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a:xfrm>
            <a:off x="1389460" y="4876845"/>
            <a:ext cx="10210404" cy="648900"/>
          </a:xfrm>
        </p:spPr>
        <p:txBody>
          <a:bodyPr/>
          <a:lstStyle/>
          <a:p>
            <a:pPr lvl="1"/>
            <a:r>
              <a:rPr lang="en-US" dirty="0"/>
              <a:t>Analyzing form data and removing unnecessary fields can improve performance.</a:t>
            </a:r>
          </a:p>
        </p:txBody>
      </p:sp>
    </p:spTree>
    <p:extLst>
      <p:ext uri="{BB962C8B-B14F-4D97-AF65-F5344CB8AC3E}">
        <p14:creationId xmlns:p14="http://schemas.microsoft.com/office/powerpoint/2010/main" val="195038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Create a Form</a:t>
            </a:r>
          </a:p>
        </p:txBody>
      </p:sp>
      <p:sp>
        <p:nvSpPr>
          <p:cNvPr id="24" name="Text Placeholder 23">
            <a:extLst>
              <a:ext uri="{FF2B5EF4-FFF2-40B4-BE49-F238E27FC236}">
                <a16:creationId xmlns:a16="http://schemas.microsoft.com/office/drawing/2014/main" id="{CF26D4CE-8E6D-DAD1-08ED-8B107AC6BC1E}"/>
              </a:ext>
            </a:extLst>
          </p:cNvPr>
          <p:cNvSpPr>
            <a:spLocks noGrp="1"/>
          </p:cNvSpPr>
          <p:nvPr>
            <p:ph type="body" sz="quarter" idx="17"/>
          </p:nvPr>
        </p:nvSpPr>
        <p:spPr>
          <a:xfrm>
            <a:off x="4356039" y="1926472"/>
            <a:ext cx="7243823" cy="1107996"/>
          </a:xfrm>
        </p:spPr>
        <p:txBody>
          <a:bodyPr/>
          <a:lstStyle/>
          <a:p>
            <a:r>
              <a:rPr lang="en-US" dirty="0"/>
              <a:t>Scenario: The finance and operations apps developer has been asked to create a new form for the Fleet Management company. The company wants a simple page to enter customer information. They want the form to pull fields from the </a:t>
            </a:r>
            <a:r>
              <a:rPr lang="en-US" dirty="0" err="1"/>
              <a:t>CustTable</a:t>
            </a:r>
            <a:r>
              <a:rPr lang="en-US" dirty="0"/>
              <a:t> element.</a:t>
            </a:r>
          </a:p>
        </p:txBody>
      </p:sp>
      <p:sp>
        <p:nvSpPr>
          <p:cNvPr id="36" name="Text Placeholder 31">
            <a:extLst>
              <a:ext uri="{FF2B5EF4-FFF2-40B4-BE49-F238E27FC236}">
                <a16:creationId xmlns:a16="http://schemas.microsoft.com/office/drawing/2014/main" id="{F45D49E4-1501-C6FF-67C4-ECCF12E21148}"/>
              </a:ext>
            </a:extLst>
          </p:cNvPr>
          <p:cNvSpPr>
            <a:spLocks noGrp="1"/>
          </p:cNvSpPr>
          <p:nvPr>
            <p:ph type="body" sz="quarter" idx="35"/>
          </p:nvPr>
        </p:nvSpPr>
        <p:spPr>
          <a:xfrm>
            <a:off x="4358229" y="3158671"/>
            <a:ext cx="7241633" cy="2431435"/>
          </a:xfrm>
        </p:spPr>
        <p:txBody>
          <a:bodyPr/>
          <a:lstStyle/>
          <a:p>
            <a:pPr>
              <a:spcBef>
                <a:spcPts val="1200"/>
              </a:spcBef>
            </a:pPr>
            <a:r>
              <a:rPr lang="en-US" dirty="0"/>
              <a:t>Task 1: Create a new project</a:t>
            </a:r>
          </a:p>
          <a:p>
            <a:pPr>
              <a:spcBef>
                <a:spcPts val="1200"/>
              </a:spcBef>
            </a:pPr>
            <a:r>
              <a:rPr lang="en-US" dirty="0"/>
              <a:t>Task 2: Create a form</a:t>
            </a:r>
          </a:p>
          <a:p>
            <a:pPr>
              <a:spcBef>
                <a:spcPts val="1200"/>
              </a:spcBef>
            </a:pPr>
            <a:r>
              <a:rPr lang="en-US" dirty="0"/>
              <a:t>Task 3: Add a pattern and data source to the form</a:t>
            </a:r>
          </a:p>
          <a:p>
            <a:pPr>
              <a:spcBef>
                <a:spcPts val="1200"/>
              </a:spcBef>
            </a:pPr>
            <a:r>
              <a:rPr lang="en-US" dirty="0"/>
              <a:t>Task 4: Build the simple list form pattern</a:t>
            </a:r>
          </a:p>
          <a:p>
            <a:pPr>
              <a:spcBef>
                <a:spcPts val="1200"/>
              </a:spcBef>
            </a:pPr>
            <a:r>
              <a:rPr lang="en-US" dirty="0"/>
              <a:t>Task 5: Preview the form in a browser</a:t>
            </a:r>
          </a:p>
          <a:p>
            <a:pPr>
              <a:spcBef>
                <a:spcPts val="1200"/>
              </a:spcBef>
            </a:pPr>
            <a:r>
              <a:rPr lang="en-US" dirty="0"/>
              <a:t>Task 6: Close the lab environment</a:t>
            </a:r>
          </a:p>
        </p:txBody>
      </p:sp>
    </p:spTree>
    <p:extLst>
      <p:ext uri="{BB962C8B-B14F-4D97-AF65-F5344CB8AC3E}">
        <p14:creationId xmlns:p14="http://schemas.microsoft.com/office/powerpoint/2010/main" val="2135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a:t>
            </a:r>
          </a:p>
        </p:txBody>
      </p:sp>
      <p:sp>
        <p:nvSpPr>
          <p:cNvPr id="36" name="Oval 35">
            <a:extLst>
              <a:ext uri="{FF2B5EF4-FFF2-40B4-BE49-F238E27FC236}">
                <a16:creationId xmlns:a16="http://schemas.microsoft.com/office/drawing/2014/main" id="{9225A880-C226-42FC-7DF0-292CA3B27414}"/>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31" name="Text Placeholder 30">
            <a:extLst>
              <a:ext uri="{FF2B5EF4-FFF2-40B4-BE49-F238E27FC236}">
                <a16:creationId xmlns:a16="http://schemas.microsoft.com/office/drawing/2014/main" id="{8677F09F-D653-2344-D260-EE8FC69B9D9F}"/>
              </a:ext>
            </a:extLst>
          </p:cNvPr>
          <p:cNvSpPr>
            <a:spLocks noGrp="1"/>
          </p:cNvSpPr>
          <p:nvPr>
            <p:ph type="body" sz="quarter" idx="17"/>
          </p:nvPr>
        </p:nvSpPr>
        <p:spPr>
          <a:xfrm>
            <a:off x="1235075" y="1495068"/>
            <a:ext cx="8778782" cy="430887"/>
          </a:xfrm>
        </p:spPr>
        <p:txBody>
          <a:bodyPr/>
          <a:lstStyle/>
          <a:p>
            <a:r>
              <a:rPr lang="en-US" dirty="0"/>
              <a:t>When developing a new form for finance and operations apps, is it true that applying a form pattern is a mandatory step?</a:t>
            </a:r>
          </a:p>
        </p:txBody>
      </p:sp>
      <p:sp>
        <p:nvSpPr>
          <p:cNvPr id="37" name="Oval 36">
            <a:extLst>
              <a:ext uri="{FF2B5EF4-FFF2-40B4-BE49-F238E27FC236}">
                <a16:creationId xmlns:a16="http://schemas.microsoft.com/office/drawing/2014/main" id="{31B7AAAA-674C-ED91-0F5E-FAA5E5EF92A9}"/>
              </a:ext>
            </a:extLst>
          </p:cNvPr>
          <p:cNvSpPr>
            <a:spLocks/>
          </p:cNvSpPr>
          <p:nvPr/>
        </p:nvSpPr>
        <p:spPr bwMode="auto">
          <a:xfrm>
            <a:off x="718278" y="3042690"/>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34" name="Text Placeholder 33">
            <a:extLst>
              <a:ext uri="{FF2B5EF4-FFF2-40B4-BE49-F238E27FC236}">
                <a16:creationId xmlns:a16="http://schemas.microsoft.com/office/drawing/2014/main" id="{C30F5AB9-E16A-1001-C192-1F02F3D21364}"/>
              </a:ext>
            </a:extLst>
          </p:cNvPr>
          <p:cNvSpPr>
            <a:spLocks noGrp="1"/>
          </p:cNvSpPr>
          <p:nvPr>
            <p:ph type="body" sz="quarter" idx="22"/>
          </p:nvPr>
        </p:nvSpPr>
        <p:spPr>
          <a:xfrm>
            <a:off x="1235075" y="3042690"/>
            <a:ext cx="8778782" cy="430887"/>
          </a:xfrm>
        </p:spPr>
        <p:txBody>
          <a:bodyPr/>
          <a:lstStyle/>
          <a:p>
            <a:r>
              <a:rPr lang="en-US" dirty="0"/>
              <a:t>When all requirements for a form pattern have been satisfied, what must be done before you can build and preview the form in a browser window?</a:t>
            </a:r>
          </a:p>
        </p:txBody>
      </p:sp>
      <p:sp>
        <p:nvSpPr>
          <p:cNvPr id="38" name="Oval 37">
            <a:extLst>
              <a:ext uri="{FF2B5EF4-FFF2-40B4-BE49-F238E27FC236}">
                <a16:creationId xmlns:a16="http://schemas.microsoft.com/office/drawing/2014/main" id="{5EFC6361-AB6F-D1BB-784A-2C7DF019145B}"/>
              </a:ext>
            </a:extLst>
          </p:cNvPr>
          <p:cNvSpPr>
            <a:spLocks/>
          </p:cNvSpPr>
          <p:nvPr/>
        </p:nvSpPr>
        <p:spPr bwMode="auto">
          <a:xfrm>
            <a:off x="718278" y="4492432"/>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32" name="Text Placeholder 31">
            <a:extLst>
              <a:ext uri="{FF2B5EF4-FFF2-40B4-BE49-F238E27FC236}">
                <a16:creationId xmlns:a16="http://schemas.microsoft.com/office/drawing/2014/main" id="{4AB772A4-2BFB-38B2-D9A2-1029544F7F46}"/>
              </a:ext>
            </a:extLst>
          </p:cNvPr>
          <p:cNvSpPr>
            <a:spLocks noGrp="1"/>
          </p:cNvSpPr>
          <p:nvPr>
            <p:ph type="body" sz="quarter" idx="20"/>
          </p:nvPr>
        </p:nvSpPr>
        <p:spPr>
          <a:xfrm>
            <a:off x="1235075" y="4492432"/>
            <a:ext cx="8778782" cy="430887"/>
          </a:xfrm>
        </p:spPr>
        <p:txBody>
          <a:bodyPr/>
          <a:lstStyle/>
          <a:p>
            <a:r>
              <a:rPr lang="en-US" dirty="0"/>
              <a:t>You want to attach a report to a menu item so the report will display when a user selects the menu item. Which type of menu item should be used to perform the task?</a:t>
            </a:r>
          </a:p>
        </p:txBody>
      </p:sp>
    </p:spTree>
    <p:extLst>
      <p:ext uri="{BB962C8B-B14F-4D97-AF65-F5344CB8AC3E}">
        <p14:creationId xmlns:p14="http://schemas.microsoft.com/office/powerpoint/2010/main" val="36658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 calcmode="lin" valueType="num">
                                      <p:cBhvr additive="base">
                                        <p:cTn id="1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fade">
                                      <p:cBhvr>
                                        <p:cTn id="28" dur="1000"/>
                                        <p:tgtEl>
                                          <p:spTgt spid="32">
                                            <p:txEl>
                                              <p:pRg st="0" end="0"/>
                                            </p:txEl>
                                          </p:spTgt>
                                        </p:tgtEl>
                                      </p:cBhvr>
                                    </p:animEffect>
                                    <p:anim calcmode="lin" valueType="num">
                                      <p:cBhvr>
                                        <p:cTn id="29"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build="p"/>
      <p:bldP spid="37" grpId="0" animBg="1"/>
      <p:bldP spid="34" grpId="0" build="p"/>
      <p:bldP spid="38" grpId="0" animBg="1"/>
      <p:bldP spid="3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31" name="Oval 30">
            <a:extLst>
              <a:ext uri="{FF2B5EF4-FFF2-40B4-BE49-F238E27FC236}">
                <a16:creationId xmlns:a16="http://schemas.microsoft.com/office/drawing/2014/main" id="{C39A67E0-3E1B-F764-8C31-E1205B24CBE9}"/>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12" name="Text Placeholder 11">
            <a:extLst>
              <a:ext uri="{FF2B5EF4-FFF2-40B4-BE49-F238E27FC236}">
                <a16:creationId xmlns:a16="http://schemas.microsoft.com/office/drawing/2014/main" id="{1D37D37D-A464-7DB3-85A9-85AC5ACFC421}"/>
              </a:ext>
            </a:extLst>
          </p:cNvPr>
          <p:cNvSpPr>
            <a:spLocks noGrp="1"/>
          </p:cNvSpPr>
          <p:nvPr>
            <p:ph type="body" sz="quarter" idx="17"/>
          </p:nvPr>
        </p:nvSpPr>
        <p:spPr>
          <a:xfrm>
            <a:off x="1235075" y="1594151"/>
            <a:ext cx="8778782" cy="215444"/>
          </a:xfrm>
        </p:spPr>
        <p:txBody>
          <a:bodyPr/>
          <a:lstStyle/>
          <a:p>
            <a:r>
              <a:rPr lang="en-US" dirty="0"/>
              <a:t>Where is the downloadable VHD located in Lifecycle Services?</a:t>
            </a:r>
          </a:p>
        </p:txBody>
      </p:sp>
      <p:sp>
        <p:nvSpPr>
          <p:cNvPr id="32" name="Oval 31">
            <a:extLst>
              <a:ext uri="{FF2B5EF4-FFF2-40B4-BE49-F238E27FC236}">
                <a16:creationId xmlns:a16="http://schemas.microsoft.com/office/drawing/2014/main" id="{C10CE7A1-D0C2-18FD-DA14-C1E08D5FBCC1}"/>
              </a:ext>
            </a:extLst>
          </p:cNvPr>
          <p:cNvSpPr>
            <a:spLocks/>
          </p:cNvSpPr>
          <p:nvPr/>
        </p:nvSpPr>
        <p:spPr bwMode="auto">
          <a:xfrm>
            <a:off x="718278" y="297011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26" name="Text Placeholder 25">
            <a:extLst>
              <a:ext uri="{FF2B5EF4-FFF2-40B4-BE49-F238E27FC236}">
                <a16:creationId xmlns:a16="http://schemas.microsoft.com/office/drawing/2014/main" id="{AA620452-C2E9-5060-0EE5-A68255A7C4AD}"/>
              </a:ext>
            </a:extLst>
          </p:cNvPr>
          <p:cNvSpPr>
            <a:spLocks noGrp="1"/>
          </p:cNvSpPr>
          <p:nvPr>
            <p:ph type="body" sz="quarter" idx="22"/>
          </p:nvPr>
        </p:nvSpPr>
        <p:spPr>
          <a:xfrm>
            <a:off x="1235075" y="3069201"/>
            <a:ext cx="8778782" cy="215444"/>
          </a:xfrm>
        </p:spPr>
        <p:txBody>
          <a:bodyPr/>
          <a:lstStyle/>
          <a:p>
            <a:r>
              <a:rPr lang="en-US" dirty="0"/>
              <a:t> What installation process is like updating the VHD’s finance and operations apps version?</a:t>
            </a:r>
          </a:p>
        </p:txBody>
      </p:sp>
      <p:sp>
        <p:nvSpPr>
          <p:cNvPr id="33" name="Oval 32">
            <a:extLst>
              <a:ext uri="{FF2B5EF4-FFF2-40B4-BE49-F238E27FC236}">
                <a16:creationId xmlns:a16="http://schemas.microsoft.com/office/drawing/2014/main" id="{DFE76AED-C8A8-B6C4-7A94-E7EB1957A209}"/>
              </a:ext>
            </a:extLst>
          </p:cNvPr>
          <p:cNvSpPr>
            <a:spLocks/>
          </p:cNvSpPr>
          <p:nvPr/>
        </p:nvSpPr>
        <p:spPr bwMode="auto">
          <a:xfrm>
            <a:off x="718278" y="44451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13" name="Text Placeholder 12">
            <a:extLst>
              <a:ext uri="{FF2B5EF4-FFF2-40B4-BE49-F238E27FC236}">
                <a16:creationId xmlns:a16="http://schemas.microsoft.com/office/drawing/2014/main" id="{EC87603D-C174-5961-E7E8-F4AA22C345A7}"/>
              </a:ext>
            </a:extLst>
          </p:cNvPr>
          <p:cNvSpPr>
            <a:spLocks noGrp="1"/>
          </p:cNvSpPr>
          <p:nvPr>
            <p:ph type="body" sz="quarter" idx="20"/>
          </p:nvPr>
        </p:nvSpPr>
        <p:spPr>
          <a:xfrm>
            <a:off x="1235075" y="4544251"/>
            <a:ext cx="8778782" cy="215444"/>
          </a:xfrm>
        </p:spPr>
        <p:txBody>
          <a:bodyPr/>
          <a:lstStyle/>
          <a:p>
            <a:r>
              <a:rPr lang="en-US" dirty="0"/>
              <a:t>How do you restore a copy of your Production environment database over the local database on the VHD?</a:t>
            </a:r>
          </a:p>
        </p:txBody>
      </p:sp>
    </p:spTree>
    <p:extLst>
      <p:ext uri="{BB962C8B-B14F-4D97-AF65-F5344CB8AC3E}">
        <p14:creationId xmlns:p14="http://schemas.microsoft.com/office/powerpoint/2010/main" val="11324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 calcmode="lin" valueType="num">
                                      <p:cBhvr additive="base">
                                        <p:cTn id="1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2" grpId="0" build="p"/>
      <p:bldP spid="32" grpId="0" animBg="1"/>
      <p:bldP spid="26" grpId="0" build="p"/>
      <p:bldP spid="33" grpId="0" animBg="1"/>
      <p:bldP spid="1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9" name="Text Placeholder 8">
            <a:extLst>
              <a:ext uri="{FF2B5EF4-FFF2-40B4-BE49-F238E27FC236}">
                <a16:creationId xmlns:a16="http://schemas.microsoft.com/office/drawing/2014/main" id="{8FFF8402-B942-229E-3C46-BD94E107ED48}"/>
              </a:ext>
            </a:extLst>
          </p:cNvPr>
          <p:cNvSpPr>
            <a:spLocks noGrp="1"/>
          </p:cNvSpPr>
          <p:nvPr>
            <p:ph type="body" sz="quarter" idx="17"/>
          </p:nvPr>
        </p:nvSpPr>
        <p:spPr>
          <a:xfrm>
            <a:off x="4356038" y="1462015"/>
            <a:ext cx="7244673" cy="276999"/>
          </a:xfrm>
        </p:spPr>
        <p:txBody>
          <a:bodyPr/>
          <a:lstStyle/>
          <a:p>
            <a:r>
              <a:rPr lang="en-US" dirty="0"/>
              <a:t>After this module, you’ve learned:</a:t>
            </a:r>
          </a:p>
        </p:txBody>
      </p:sp>
      <p:sp>
        <p:nvSpPr>
          <p:cNvPr id="5" name="Text Placeholder 4">
            <a:extLst>
              <a:ext uri="{FF2B5EF4-FFF2-40B4-BE49-F238E27FC236}">
                <a16:creationId xmlns:a16="http://schemas.microsoft.com/office/drawing/2014/main" id="{596AB2A1-C804-8824-394B-181744DB9893}"/>
              </a:ext>
            </a:extLst>
          </p:cNvPr>
          <p:cNvSpPr>
            <a:spLocks noGrp="1"/>
          </p:cNvSpPr>
          <p:nvPr>
            <p:ph type="body" sz="quarter" idx="35"/>
          </p:nvPr>
        </p:nvSpPr>
        <p:spPr>
          <a:xfrm>
            <a:off x="4358229" y="1852386"/>
            <a:ext cx="7241634" cy="2344231"/>
          </a:xfrm>
        </p:spPr>
        <p:txBody>
          <a:bodyPr/>
          <a:lstStyle/>
          <a:p>
            <a:pPr>
              <a:spcBef>
                <a:spcPts val="200"/>
              </a:spcBef>
            </a:pPr>
            <a:r>
              <a:rPr lang="en-US" sz="1600" dirty="0"/>
              <a:t>Visual Studio forms consist of fields, tables, filters, and grids displayed to users as pages. </a:t>
            </a:r>
          </a:p>
          <a:p>
            <a:pPr>
              <a:spcBef>
                <a:spcPts val="200"/>
              </a:spcBef>
            </a:pPr>
            <a:r>
              <a:rPr lang="en-US" sz="1600" dirty="0"/>
              <a:t>Best practice is to apply a form pattern to determine the layout, structure, and contents.</a:t>
            </a:r>
          </a:p>
          <a:p>
            <a:pPr>
              <a:spcBef>
                <a:spcPts val="200"/>
              </a:spcBef>
            </a:pPr>
            <a:r>
              <a:rPr lang="en-US" sz="1600" dirty="0"/>
              <a:t>Developers can use tools such as Solution Explorer, form designer window, and browser-based tools to test and improve a form’s performance. </a:t>
            </a:r>
          </a:p>
          <a:p>
            <a:pPr>
              <a:spcBef>
                <a:spcPts val="200"/>
              </a:spcBef>
            </a:pPr>
            <a:r>
              <a:rPr lang="en-US" sz="1600" dirty="0"/>
              <a:t>Analyzing load and refresh times can ensure a seamless user experience.</a:t>
            </a:r>
          </a:p>
          <a:p>
            <a:pPr>
              <a:spcBef>
                <a:spcPts val="200"/>
              </a:spcBef>
            </a:pPr>
            <a:r>
              <a:rPr lang="en-US" sz="1600" dirty="0"/>
              <a:t>Labels are used to store text localization for a user interface (UI).</a:t>
            </a:r>
          </a:p>
          <a:p>
            <a:pPr>
              <a:spcBef>
                <a:spcPts val="200"/>
              </a:spcBef>
            </a:pPr>
            <a:r>
              <a:rPr lang="en-US" sz="1600" dirty="0"/>
              <a:t>Navigation pane can be customized with menus.</a:t>
            </a:r>
          </a:p>
        </p:txBody>
      </p:sp>
      <p:sp>
        <p:nvSpPr>
          <p:cNvPr id="6" name="Text Placeholder 6">
            <a:extLst>
              <a:ext uri="{FF2B5EF4-FFF2-40B4-BE49-F238E27FC236}">
                <a16:creationId xmlns:a16="http://schemas.microsoft.com/office/drawing/2014/main" id="{E7C9B590-56D8-9D47-872A-DF02E8B964D7}"/>
              </a:ext>
            </a:extLst>
          </p:cNvPr>
          <p:cNvSpPr txBox="1">
            <a:spLocks/>
          </p:cNvSpPr>
          <p:nvPr/>
        </p:nvSpPr>
        <p:spPr>
          <a:xfrm>
            <a:off x="4356038" y="4382267"/>
            <a:ext cx="7244673"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Links to related modules (and sites) for specific topics</a:t>
            </a:r>
          </a:p>
        </p:txBody>
      </p:sp>
      <p:graphicFrame>
        <p:nvGraphicFramePr>
          <p:cNvPr id="7" name="Table 12">
            <a:extLst>
              <a:ext uri="{FF2B5EF4-FFF2-40B4-BE49-F238E27FC236}">
                <a16:creationId xmlns:a16="http://schemas.microsoft.com/office/drawing/2014/main" id="{AA2C3B51-7899-D1CE-5336-DCDD2910912D}"/>
              </a:ext>
            </a:extLst>
          </p:cNvPr>
          <p:cNvGraphicFramePr>
            <a:graphicFrameLocks noGrp="1"/>
          </p:cNvGraphicFramePr>
          <p:nvPr>
            <p:extLst>
              <p:ext uri="{D42A27DB-BD31-4B8C-83A1-F6EECF244321}">
                <p14:modId xmlns:p14="http://schemas.microsoft.com/office/powerpoint/2010/main" val="852324554"/>
              </p:ext>
            </p:extLst>
          </p:nvPr>
        </p:nvGraphicFramePr>
        <p:xfrm>
          <a:off x="4356037" y="4735680"/>
          <a:ext cx="7244674" cy="1737360"/>
        </p:xfrm>
        <a:graphic>
          <a:graphicData uri="http://schemas.openxmlformats.org/drawingml/2006/table">
            <a:tbl>
              <a:tblPr firstRow="1" bandRow="1">
                <a:tableStyleId>{5C22544A-7EE6-4342-B048-85BDC9FD1C3A}</a:tableStyleId>
              </a:tblPr>
              <a:tblGrid>
                <a:gridCol w="3622337">
                  <a:extLst>
                    <a:ext uri="{9D8B030D-6E8A-4147-A177-3AD203B41FA5}">
                      <a16:colId xmlns:a16="http://schemas.microsoft.com/office/drawing/2014/main" val="2428792440"/>
                    </a:ext>
                  </a:extLst>
                </a:gridCol>
                <a:gridCol w="3622337">
                  <a:extLst>
                    <a:ext uri="{9D8B030D-6E8A-4147-A177-3AD203B41FA5}">
                      <a16:colId xmlns:a16="http://schemas.microsoft.com/office/drawing/2014/main" val="16129369"/>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j-lt"/>
                          <a:ea typeface="+mn-ea"/>
                          <a:cs typeface="+mn-cs"/>
                        </a:rPr>
                        <a:t>Topic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j-lt"/>
                          <a:ea typeface="+mn-ea"/>
                          <a:cs typeface="+mn-cs"/>
                        </a:rPr>
                        <a:t>Link</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4185272790"/>
                  </a:ext>
                </a:extLst>
              </a:tr>
              <a:tr h="0">
                <a:tc>
                  <a:txBody>
                    <a:bodyPr/>
                    <a:lstStyle/>
                    <a:p>
                      <a:r>
                        <a:rPr lang="en-US" sz="1400" dirty="0">
                          <a:solidFill>
                            <a:schemeClr val="tx1"/>
                          </a:solidFill>
                        </a:rPr>
                        <a:t>Form guidelines and details for form patterns</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hlinkClick r:id="rId3"/>
                        </a:rPr>
                        <a:t>General form guidelines</a:t>
                      </a:r>
                      <a:endParaRPr lang="en-US" sz="14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7020401"/>
                  </a:ext>
                </a:extLst>
              </a:tr>
              <a:tr h="0">
                <a:tc>
                  <a:txBody>
                    <a:bodyPr/>
                    <a:lstStyle/>
                    <a:p>
                      <a:r>
                        <a:rPr lang="en-US" sz="1400" dirty="0">
                          <a:solidFill>
                            <a:schemeClr val="tx1"/>
                          </a:solidFill>
                        </a:rPr>
                        <a:t>Form pattern descriptions</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hlinkClick r:id="rId4"/>
                        </a:rPr>
                        <a:t>Form styles and patterns</a:t>
                      </a:r>
                      <a:endParaRPr lang="en-US" sz="14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0495186"/>
                  </a:ext>
                </a:extLst>
              </a:tr>
              <a:tr h="0">
                <a:tc>
                  <a:txBody>
                    <a:bodyPr/>
                    <a:lstStyle/>
                    <a:p>
                      <a:r>
                        <a:rPr lang="en-US" sz="1400" dirty="0">
                          <a:solidFill>
                            <a:schemeClr val="tx1"/>
                          </a:solidFill>
                        </a:rPr>
                        <a:t>Performance timer</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hlinkClick r:id="rId5"/>
                        </a:rPr>
                        <a:t>Performance timer</a:t>
                      </a:r>
                      <a:endParaRPr lang="en-US" sz="14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1343906"/>
                  </a:ext>
                </a:extLst>
              </a:tr>
              <a:tr h="0">
                <a:tc>
                  <a:txBody>
                    <a:bodyPr/>
                    <a:lstStyle/>
                    <a:p>
                      <a:r>
                        <a:rPr lang="en-US" sz="1400" dirty="0">
                          <a:solidFill>
                            <a:schemeClr val="tx1"/>
                          </a:solidFill>
                        </a:rPr>
                        <a:t>Create and use labels</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hlinkClick r:id="rId6"/>
                        </a:rPr>
                        <a:t>Labels</a:t>
                      </a:r>
                      <a:endParaRPr lang="en-US" sz="14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797765"/>
                  </a:ext>
                </a:extLst>
              </a:tr>
            </a:tbl>
          </a:graphicData>
        </a:graphic>
      </p:graphicFrame>
    </p:spTree>
    <p:extLst>
      <p:ext uri="{BB962C8B-B14F-4D97-AF65-F5344CB8AC3E}">
        <p14:creationId xmlns:p14="http://schemas.microsoft.com/office/powerpoint/2010/main" val="38066439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Module 9: Create Classes</a:t>
            </a:r>
          </a:p>
        </p:txBody>
      </p:sp>
      <p:graphicFrame>
        <p:nvGraphicFramePr>
          <p:cNvPr id="2" name="Diagram 1">
            <a:extLst>
              <a:ext uri="{FF2B5EF4-FFF2-40B4-BE49-F238E27FC236}">
                <a16:creationId xmlns:a16="http://schemas.microsoft.com/office/drawing/2014/main" id="{6B311B25-31E3-23FD-EE7B-A89389F5A8C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07916299"/>
              </p:ext>
            </p:extLst>
          </p:nvPr>
        </p:nvGraphicFramePr>
        <p:xfrm>
          <a:off x="11608" y="22981"/>
          <a:ext cx="12180391" cy="31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C8B42AC9-2928-A9E6-A5FE-3266D772350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18881214"/>
              </p:ext>
            </p:extLst>
          </p:nvPr>
        </p:nvGraphicFramePr>
        <p:xfrm>
          <a:off x="9770" y="263517"/>
          <a:ext cx="12180391" cy="316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883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Objectives      </a:t>
            </a:r>
          </a:p>
        </p:txBody>
      </p:sp>
      <p:sp>
        <p:nvSpPr>
          <p:cNvPr id="3" name="TextBox 2">
            <a:extLst>
              <a:ext uri="{FF2B5EF4-FFF2-40B4-BE49-F238E27FC236}">
                <a16:creationId xmlns:a16="http://schemas.microsoft.com/office/drawing/2014/main" id="{9CBB3F7B-9F03-8FEC-4A8A-09348A1D6A5B}"/>
              </a:ext>
            </a:extLst>
          </p:cNvPr>
          <p:cNvSpPr txBox="1"/>
          <p:nvPr/>
        </p:nvSpPr>
        <p:spPr>
          <a:xfrm>
            <a:off x="588963" y="1255911"/>
            <a:ext cx="10525583" cy="338554"/>
          </a:xfrm>
          <a:prstGeom prst="rect">
            <a:avLst/>
          </a:prstGeom>
          <a:noFill/>
        </p:spPr>
        <p:txBody>
          <a:bodyPr wrap="square" lIns="0" tIns="0" rIns="0" bIns="0">
            <a:spAutoFit/>
          </a:bodyPr>
          <a:lstStyle/>
          <a:p>
            <a:pPr>
              <a:spcBef>
                <a:spcPts val="400"/>
              </a:spcBef>
            </a:pPr>
            <a:r>
              <a:rPr lang="en-US" sz="2200" dirty="0">
                <a:latin typeface="+mj-lt"/>
              </a:rPr>
              <a:t>In this module, you will:</a:t>
            </a:r>
          </a:p>
        </p:txBody>
      </p:sp>
      <p:sp>
        <p:nvSpPr>
          <p:cNvPr id="4" name="Oval 3">
            <a:extLst>
              <a:ext uri="{FF2B5EF4-FFF2-40B4-BE49-F238E27FC236}">
                <a16:creationId xmlns:a16="http://schemas.microsoft.com/office/drawing/2014/main" id="{545A2DF6-58D7-8AB7-405F-0389511F29DE}"/>
              </a:ext>
            </a:extLst>
          </p:cNvPr>
          <p:cNvSpPr>
            <a:spLocks/>
          </p:cNvSpPr>
          <p:nvPr/>
        </p:nvSpPr>
        <p:spPr bwMode="auto">
          <a:xfrm>
            <a:off x="681412" y="184752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1</a:t>
            </a:r>
          </a:p>
        </p:txBody>
      </p:sp>
      <p:sp>
        <p:nvSpPr>
          <p:cNvPr id="5" name="TextBox 4">
            <a:extLst>
              <a:ext uri="{FF2B5EF4-FFF2-40B4-BE49-F238E27FC236}">
                <a16:creationId xmlns:a16="http://schemas.microsoft.com/office/drawing/2014/main" id="{A5F26142-24D7-9FF2-A1DD-5CFFA40C7F59}"/>
              </a:ext>
            </a:extLst>
          </p:cNvPr>
          <p:cNvSpPr txBox="1">
            <a:spLocks/>
          </p:cNvSpPr>
          <p:nvPr/>
        </p:nvSpPr>
        <p:spPr>
          <a:xfrm>
            <a:off x="1402078" y="1938405"/>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Learn about the use of classes in developing for finance and operations apps.</a:t>
            </a:r>
          </a:p>
        </p:txBody>
      </p:sp>
      <p:sp>
        <p:nvSpPr>
          <p:cNvPr id="6" name="Oval 5">
            <a:extLst>
              <a:ext uri="{FF2B5EF4-FFF2-40B4-BE49-F238E27FC236}">
                <a16:creationId xmlns:a16="http://schemas.microsoft.com/office/drawing/2014/main" id="{8E35CF2B-E356-89E0-FD89-644E2D4C8DE3}"/>
              </a:ext>
            </a:extLst>
          </p:cNvPr>
          <p:cNvSpPr>
            <a:spLocks/>
          </p:cNvSpPr>
          <p:nvPr/>
        </p:nvSpPr>
        <p:spPr bwMode="auto">
          <a:xfrm>
            <a:off x="681412" y="249648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2</a:t>
            </a:r>
          </a:p>
        </p:txBody>
      </p:sp>
      <p:sp>
        <p:nvSpPr>
          <p:cNvPr id="7" name="TextBox 6">
            <a:extLst>
              <a:ext uri="{FF2B5EF4-FFF2-40B4-BE49-F238E27FC236}">
                <a16:creationId xmlns:a16="http://schemas.microsoft.com/office/drawing/2014/main" id="{D28F7F87-B117-01C0-AC01-F02A7DFDA6D9}"/>
              </a:ext>
            </a:extLst>
          </p:cNvPr>
          <p:cNvSpPr txBox="1">
            <a:spLocks/>
          </p:cNvSpPr>
          <p:nvPr/>
        </p:nvSpPr>
        <p:spPr>
          <a:xfrm>
            <a:off x="1402080" y="2587371"/>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Create a new class that is added to a project.</a:t>
            </a:r>
          </a:p>
        </p:txBody>
      </p:sp>
      <p:sp>
        <p:nvSpPr>
          <p:cNvPr id="8" name="Oval 7">
            <a:extLst>
              <a:ext uri="{FF2B5EF4-FFF2-40B4-BE49-F238E27FC236}">
                <a16:creationId xmlns:a16="http://schemas.microsoft.com/office/drawing/2014/main" id="{F62F3297-7AF1-A8F5-5A95-3B4531C0FF7F}"/>
              </a:ext>
            </a:extLst>
          </p:cNvPr>
          <p:cNvSpPr>
            <a:spLocks/>
          </p:cNvSpPr>
          <p:nvPr/>
        </p:nvSpPr>
        <p:spPr bwMode="auto">
          <a:xfrm>
            <a:off x="681412" y="3140428"/>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3</a:t>
            </a:r>
          </a:p>
        </p:txBody>
      </p:sp>
      <p:sp>
        <p:nvSpPr>
          <p:cNvPr id="9" name="TextBox 8">
            <a:extLst>
              <a:ext uri="{FF2B5EF4-FFF2-40B4-BE49-F238E27FC236}">
                <a16:creationId xmlns:a16="http://schemas.microsoft.com/office/drawing/2014/main" id="{53C7457D-647B-C261-41AD-31ACD7DEB14D}"/>
              </a:ext>
            </a:extLst>
          </p:cNvPr>
          <p:cNvSpPr txBox="1">
            <a:spLocks/>
          </p:cNvSpPr>
          <p:nvPr/>
        </p:nvSpPr>
        <p:spPr>
          <a:xfrm>
            <a:off x="1402080" y="3231312"/>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Add methods to a class.</a:t>
            </a:r>
          </a:p>
        </p:txBody>
      </p:sp>
      <p:sp>
        <p:nvSpPr>
          <p:cNvPr id="10" name="Oval 9">
            <a:extLst>
              <a:ext uri="{FF2B5EF4-FFF2-40B4-BE49-F238E27FC236}">
                <a16:creationId xmlns:a16="http://schemas.microsoft.com/office/drawing/2014/main" id="{7EC76785-2E6A-B579-2AC2-5706BBBB00CB}"/>
              </a:ext>
            </a:extLst>
          </p:cNvPr>
          <p:cNvSpPr>
            <a:spLocks/>
          </p:cNvSpPr>
          <p:nvPr/>
        </p:nvSpPr>
        <p:spPr bwMode="auto">
          <a:xfrm>
            <a:off x="681412" y="379569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400" b="1" dirty="0"/>
              <a:t>4</a:t>
            </a:r>
          </a:p>
        </p:txBody>
      </p:sp>
      <p:sp>
        <p:nvSpPr>
          <p:cNvPr id="11" name="TextBox 10">
            <a:extLst>
              <a:ext uri="{FF2B5EF4-FFF2-40B4-BE49-F238E27FC236}">
                <a16:creationId xmlns:a16="http://schemas.microsoft.com/office/drawing/2014/main" id="{78680FDA-F21C-EE67-D452-D80CA86BA7B9}"/>
              </a:ext>
            </a:extLst>
          </p:cNvPr>
          <p:cNvSpPr txBox="1">
            <a:spLocks/>
          </p:cNvSpPr>
          <p:nvPr/>
        </p:nvSpPr>
        <p:spPr>
          <a:xfrm>
            <a:off x="1402080" y="3886583"/>
            <a:ext cx="8999220" cy="276999"/>
          </a:xfrm>
          <a:prstGeom prst="rect">
            <a:avLst/>
          </a:prstGeom>
          <a:noFill/>
        </p:spPr>
        <p:txBody>
          <a:bodyPr wrap="square" lIns="0" tIns="0" rIns="0" bIns="0" anchor="ctr">
            <a:spAutoFit/>
          </a:bodyPr>
          <a:lstStyle>
            <a:defPPr>
              <a:defRPr lang="en-US"/>
            </a:defPPr>
            <a:lvl1pPr>
              <a:defRPr sz="1600"/>
            </a:lvl1pPr>
          </a:lstStyle>
          <a:p>
            <a:r>
              <a:rPr lang="en-US" sz="1800" dirty="0"/>
              <a:t>Review the types of methods that can be used in a class.</a:t>
            </a:r>
          </a:p>
        </p:txBody>
      </p:sp>
    </p:spTree>
    <p:extLst>
      <p:ext uri="{BB962C8B-B14F-4D97-AF65-F5344CB8AC3E}">
        <p14:creationId xmlns:p14="http://schemas.microsoft.com/office/powerpoint/2010/main" val="2074858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Introduction        </a:t>
            </a:r>
          </a:p>
        </p:txBody>
      </p:sp>
      <p:sp>
        <p:nvSpPr>
          <p:cNvPr id="5" name="Oval 4">
            <a:extLst>
              <a:ext uri="{FF2B5EF4-FFF2-40B4-BE49-F238E27FC236}">
                <a16:creationId xmlns:a16="http://schemas.microsoft.com/office/drawing/2014/main" id="{EEA62C2D-B3D6-AC9B-9C9C-D97B5BE4D500}"/>
              </a:ext>
            </a:extLst>
          </p:cNvPr>
          <p:cNvSpPr>
            <a:spLocks/>
          </p:cNvSpPr>
          <p:nvPr/>
        </p:nvSpPr>
        <p:spPr bwMode="auto">
          <a:xfrm>
            <a:off x="681412" y="1367327"/>
            <a:ext cx="506038" cy="5060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11" name="Text Placeholder 5">
            <a:extLst>
              <a:ext uri="{FF2B5EF4-FFF2-40B4-BE49-F238E27FC236}">
                <a16:creationId xmlns:a16="http://schemas.microsoft.com/office/drawing/2014/main" id="{279854DA-2BFC-B24A-1D5B-662350FC9725}"/>
              </a:ext>
            </a:extLst>
          </p:cNvPr>
          <p:cNvSpPr txBox="1">
            <a:spLocks/>
          </p:cNvSpPr>
          <p:nvPr/>
        </p:nvSpPr>
        <p:spPr>
          <a:xfrm>
            <a:off x="1402078" y="1481138"/>
            <a:ext cx="9494838" cy="277812"/>
          </a:xfrm>
          <a:prstGeom prst="rect">
            <a:avLst/>
          </a:prstGeom>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panose="020B0604020202020204" pitchFamily="34" charset="0"/>
              <a:buNone/>
            </a:pPr>
            <a:r>
              <a:rPr lang="en-US" sz="1800"/>
              <a:t>Classes contain data and methods for objects.</a:t>
            </a:r>
            <a:endParaRPr lang="en-US" sz="1800" dirty="0"/>
          </a:p>
        </p:txBody>
      </p:sp>
      <p:sp>
        <p:nvSpPr>
          <p:cNvPr id="7" name="Oval 6">
            <a:extLst>
              <a:ext uri="{FF2B5EF4-FFF2-40B4-BE49-F238E27FC236}">
                <a16:creationId xmlns:a16="http://schemas.microsoft.com/office/drawing/2014/main" id="{7DEC0CC2-8FE1-816C-5386-C50A680E6F95}"/>
              </a:ext>
            </a:extLst>
          </p:cNvPr>
          <p:cNvSpPr>
            <a:spLocks/>
          </p:cNvSpPr>
          <p:nvPr/>
        </p:nvSpPr>
        <p:spPr bwMode="auto">
          <a:xfrm>
            <a:off x="681412" y="2064345"/>
            <a:ext cx="506038" cy="5060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12" name="Text Placeholder 1">
            <a:extLst>
              <a:ext uri="{FF2B5EF4-FFF2-40B4-BE49-F238E27FC236}">
                <a16:creationId xmlns:a16="http://schemas.microsoft.com/office/drawing/2014/main" id="{0D08A05C-D13C-82A8-8975-C8B49DE69798}"/>
              </a:ext>
            </a:extLst>
          </p:cNvPr>
          <p:cNvSpPr txBox="1">
            <a:spLocks/>
          </p:cNvSpPr>
          <p:nvPr/>
        </p:nvSpPr>
        <p:spPr>
          <a:xfrm>
            <a:off x="1402078" y="2179638"/>
            <a:ext cx="9494838" cy="276225"/>
          </a:xfrm>
          <a:prstGeom prst="rect">
            <a:avLst/>
          </a:prstGeom>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panose="020B0604020202020204" pitchFamily="34" charset="0"/>
              <a:buNone/>
            </a:pPr>
            <a:r>
              <a:rPr lang="en-US" sz="1800"/>
              <a:t>AOT elements have pre-existing classes.</a:t>
            </a:r>
            <a:endParaRPr lang="en-US" sz="1800" dirty="0"/>
          </a:p>
        </p:txBody>
      </p:sp>
      <p:sp>
        <p:nvSpPr>
          <p:cNvPr id="8" name="Oval 7">
            <a:extLst>
              <a:ext uri="{FF2B5EF4-FFF2-40B4-BE49-F238E27FC236}">
                <a16:creationId xmlns:a16="http://schemas.microsoft.com/office/drawing/2014/main" id="{37269F96-130B-4660-2828-D05D2436C157}"/>
              </a:ext>
            </a:extLst>
          </p:cNvPr>
          <p:cNvSpPr>
            <a:spLocks/>
          </p:cNvSpPr>
          <p:nvPr/>
        </p:nvSpPr>
        <p:spPr bwMode="auto">
          <a:xfrm>
            <a:off x="681412" y="2761363"/>
            <a:ext cx="506038" cy="5060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13" name="Text Placeholder 2">
            <a:extLst>
              <a:ext uri="{FF2B5EF4-FFF2-40B4-BE49-F238E27FC236}">
                <a16:creationId xmlns:a16="http://schemas.microsoft.com/office/drawing/2014/main" id="{9C9493E6-7895-DB9E-52EB-07ABC025141F}"/>
              </a:ext>
            </a:extLst>
          </p:cNvPr>
          <p:cNvSpPr txBox="1">
            <a:spLocks/>
          </p:cNvSpPr>
          <p:nvPr/>
        </p:nvSpPr>
        <p:spPr>
          <a:xfrm>
            <a:off x="1402078" y="2876550"/>
            <a:ext cx="9494838" cy="276225"/>
          </a:xfrm>
          <a:prstGeom prst="rect">
            <a:avLst/>
          </a:prstGeom>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panose="020B0604020202020204" pitchFamily="34" charset="0"/>
              <a:buNone/>
            </a:pPr>
            <a:r>
              <a:rPr lang="en-US" sz="1800"/>
              <a:t>Classes can declare new elements, variables, and manipulate data.</a:t>
            </a:r>
            <a:endParaRPr lang="en-US" sz="1800" dirty="0"/>
          </a:p>
        </p:txBody>
      </p:sp>
      <p:sp>
        <p:nvSpPr>
          <p:cNvPr id="9" name="Oval 8">
            <a:extLst>
              <a:ext uri="{FF2B5EF4-FFF2-40B4-BE49-F238E27FC236}">
                <a16:creationId xmlns:a16="http://schemas.microsoft.com/office/drawing/2014/main" id="{9B3A5840-50C6-CF27-823A-E2EE7522A9A1}"/>
              </a:ext>
            </a:extLst>
          </p:cNvPr>
          <p:cNvSpPr>
            <a:spLocks/>
          </p:cNvSpPr>
          <p:nvPr/>
        </p:nvSpPr>
        <p:spPr bwMode="auto">
          <a:xfrm>
            <a:off x="681412" y="3458380"/>
            <a:ext cx="506038" cy="5060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4</a:t>
            </a:r>
          </a:p>
        </p:txBody>
      </p:sp>
      <p:sp>
        <p:nvSpPr>
          <p:cNvPr id="14" name="Text Placeholder 3">
            <a:extLst>
              <a:ext uri="{FF2B5EF4-FFF2-40B4-BE49-F238E27FC236}">
                <a16:creationId xmlns:a16="http://schemas.microsoft.com/office/drawing/2014/main" id="{9D8D6E0A-A4AC-4F17-D46D-9DC3CBC4A4ED}"/>
              </a:ext>
            </a:extLst>
          </p:cNvPr>
          <p:cNvSpPr txBox="1">
            <a:spLocks/>
          </p:cNvSpPr>
          <p:nvPr/>
        </p:nvSpPr>
        <p:spPr>
          <a:xfrm>
            <a:off x="1402078" y="3573463"/>
            <a:ext cx="9494838" cy="276225"/>
          </a:xfrm>
          <a:prstGeom prst="rect">
            <a:avLst/>
          </a:prstGeom>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panose="020B0604020202020204" pitchFamily="34" charset="0"/>
              <a:buNone/>
            </a:pPr>
            <a:r>
              <a:rPr lang="en-US" sz="1800"/>
              <a:t>Writing code in a class adjusts finance and operations apps.</a:t>
            </a:r>
            <a:endParaRPr lang="en-US" sz="1800" dirty="0"/>
          </a:p>
        </p:txBody>
      </p:sp>
    </p:spTree>
    <p:extLst>
      <p:ext uri="{BB962C8B-B14F-4D97-AF65-F5344CB8AC3E}">
        <p14:creationId xmlns:p14="http://schemas.microsoft.com/office/powerpoint/2010/main" val="12100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Add a Class to a Project</a:t>
            </a:r>
          </a:p>
        </p:txBody>
      </p:sp>
      <p:pic>
        <p:nvPicPr>
          <p:cNvPr id="4098" name="Picture 2" descr="This screenshot shows the code displayed when a runnable class is added to a project.">
            <a:extLst>
              <a:ext uri="{FF2B5EF4-FFF2-40B4-BE49-F238E27FC236}">
                <a16:creationId xmlns:a16="http://schemas.microsoft.com/office/drawing/2014/main" id="{0248993F-6FA2-1772-C144-09039584AD0F}"/>
              </a:ext>
            </a:extLst>
          </p:cNvPr>
          <p:cNvPicPr>
            <a:picLocks noChangeArrowheads="1"/>
          </p:cNvPicPr>
          <p:nvPr/>
        </p:nvPicPr>
        <p:blipFill rotWithShape="1">
          <a:blip r:embed="rId3">
            <a:extLst>
              <a:ext uri="{28A0092B-C50C-407E-A947-70E740481C1C}">
                <a14:useLocalDpi xmlns:a14="http://schemas.microsoft.com/office/drawing/2010/main" val="0"/>
              </a:ext>
            </a:extLst>
          </a:blip>
          <a:srcRect l="-14070" r="-14070"/>
          <a:stretch/>
        </p:blipFill>
        <p:spPr bwMode="auto">
          <a:xfrm>
            <a:off x="0" y="1152766"/>
            <a:ext cx="12192000" cy="3444634"/>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5"/>
          </p:nvPr>
        </p:nvSpPr>
        <p:spPr>
          <a:xfrm>
            <a:off x="586390" y="4945963"/>
            <a:ext cx="11148410" cy="677108"/>
          </a:xfrm>
        </p:spPr>
        <p:txBody>
          <a:bodyPr/>
          <a:lstStyle/>
          <a:p>
            <a:r>
              <a:rPr lang="en-US" sz="2200" dirty="0"/>
              <a:t>To add a class in Visual Studio, go to </a:t>
            </a:r>
            <a:r>
              <a:rPr lang="en-US" sz="2200" b="1" dirty="0"/>
              <a:t>Solution Explorer</a:t>
            </a:r>
            <a:r>
              <a:rPr lang="en-US" sz="2200" dirty="0"/>
              <a:t>, right-click your project, select </a:t>
            </a:r>
            <a:br>
              <a:rPr lang="en-US" sz="2200" dirty="0"/>
            </a:br>
            <a:r>
              <a:rPr lang="en-US" sz="2200" b="1" dirty="0"/>
              <a:t>Add &gt; New Item</a:t>
            </a:r>
            <a:r>
              <a:rPr lang="en-US" sz="2200" dirty="0"/>
              <a:t>, and choose either </a:t>
            </a:r>
            <a:r>
              <a:rPr lang="en-US" sz="2200" b="1" dirty="0"/>
              <a:t>Class</a:t>
            </a:r>
            <a:r>
              <a:rPr lang="en-US" sz="2200" dirty="0"/>
              <a:t> or </a:t>
            </a:r>
            <a:r>
              <a:rPr lang="en-US" sz="2200" b="1" dirty="0"/>
              <a:t>Runnable Class (Job). </a:t>
            </a:r>
          </a:p>
        </p:txBody>
      </p:sp>
    </p:spTree>
    <p:extLst>
      <p:ext uri="{BB962C8B-B14F-4D97-AF65-F5344CB8AC3E}">
        <p14:creationId xmlns:p14="http://schemas.microsoft.com/office/powerpoint/2010/main" val="200794364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B0AD12C-46B9-7810-AB46-38F7C514967A}"/>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Add Code and Methods to Meet Business Requirements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39" name="文本占位符 2">
            <a:extLst>
              <a:ext uri="{FF2B5EF4-FFF2-40B4-BE49-F238E27FC236}">
                <a16:creationId xmlns:a16="http://schemas.microsoft.com/office/drawing/2014/main" id="{7D949E82-62A1-8E07-7275-5B27CA7C1888}"/>
              </a:ext>
            </a:extLst>
          </p:cNvPr>
          <p:cNvSpPr txBox="1">
            <a:spLocks/>
          </p:cNvSpPr>
          <p:nvPr/>
        </p:nvSpPr>
        <p:spPr>
          <a:xfrm>
            <a:off x="579439" y="1057762"/>
            <a:ext cx="11020424" cy="677108"/>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200" dirty="0">
                <a:latin typeface="+mj-lt"/>
              </a:rPr>
              <a:t>Methods that you will encounter and create in development for finance and operations apps include:</a:t>
            </a:r>
          </a:p>
        </p:txBody>
      </p:sp>
      <p:sp>
        <p:nvSpPr>
          <p:cNvPr id="50" name="TextBox 49">
            <a:extLst>
              <a:ext uri="{FF2B5EF4-FFF2-40B4-BE49-F238E27FC236}">
                <a16:creationId xmlns:a16="http://schemas.microsoft.com/office/drawing/2014/main" id="{1AA8D132-9F49-589B-B571-CF917E4209F8}"/>
              </a:ext>
            </a:extLst>
          </p:cNvPr>
          <p:cNvSpPr txBox="1"/>
          <p:nvPr/>
        </p:nvSpPr>
        <p:spPr>
          <a:xfrm>
            <a:off x="579438" y="1896867"/>
            <a:ext cx="2075869" cy="338554"/>
          </a:xfrm>
          <a:prstGeom prst="rect">
            <a:avLst/>
          </a:prstGeom>
          <a:noFill/>
          <a:ln w="25400">
            <a:solidFill>
              <a:srgbClr val="C73ECC"/>
            </a:solidFill>
          </a:ln>
        </p:spPr>
        <p:txBody>
          <a:bodyPr wrap="square" lIns="91440" tIns="45720" rIns="91440" bIns="45720" rtlCol="0">
            <a:noAutofit/>
          </a:bodyPr>
          <a:lstStyle/>
          <a:p>
            <a:pPr>
              <a:spcAft>
                <a:spcPts val="600"/>
              </a:spcAft>
            </a:pPr>
            <a:r>
              <a:rPr lang="en-US" sz="1600" b="1" dirty="0">
                <a:latin typeface="+mj-lt"/>
              </a:rPr>
              <a:t>New method</a:t>
            </a:r>
          </a:p>
        </p:txBody>
      </p:sp>
      <p:sp>
        <p:nvSpPr>
          <p:cNvPr id="40" name="New shape">
            <a:extLst>
              <a:ext uri="{FF2B5EF4-FFF2-40B4-BE49-F238E27FC236}">
                <a16:creationId xmlns:a16="http://schemas.microsoft.com/office/drawing/2014/main" id="{44D97539-0CFE-A2F0-CCFC-A1CB2594F7F8}"/>
              </a:ext>
            </a:extLst>
          </p:cNvPr>
          <p:cNvSpPr/>
          <p:nvPr/>
        </p:nvSpPr>
        <p:spPr>
          <a:xfrm>
            <a:off x="579438" y="2368822"/>
            <a:ext cx="2075869" cy="391628"/>
          </a:xfrm>
          <a:prstGeom prst="rect">
            <a:avLst/>
          </a:prstGeom>
          <a:solidFill>
            <a:srgbClr val="FFA38B"/>
          </a:solidFill>
          <a:ln w="25400">
            <a:noFill/>
          </a:ln>
        </p:spPr>
        <p:txBody>
          <a:bodyPr tIns="91440" bIns="91440"/>
          <a:lstStyle/>
          <a:p>
            <a:pPr algn="l"/>
            <a:r>
              <a:rPr lang="en-US" sz="1600" dirty="0">
                <a:solidFill>
                  <a:srgbClr val="171717"/>
                </a:solidFill>
                <a:latin typeface="+mj-lt"/>
              </a:rPr>
              <a:t>X++</a:t>
            </a:r>
            <a:endParaRPr lang="en-US" sz="1600" dirty="0">
              <a:solidFill>
                <a:srgbClr val="000000"/>
              </a:solidFill>
              <a:latin typeface="+mj-lt"/>
            </a:endParaRPr>
          </a:p>
        </p:txBody>
      </p:sp>
      <p:sp>
        <p:nvSpPr>
          <p:cNvPr id="41" name="New shape">
            <a:extLst>
              <a:ext uri="{FF2B5EF4-FFF2-40B4-BE49-F238E27FC236}">
                <a16:creationId xmlns:a16="http://schemas.microsoft.com/office/drawing/2014/main" id="{7B58D04C-B22B-1FF7-A461-E197EB58CF4E}"/>
              </a:ext>
            </a:extLst>
          </p:cNvPr>
          <p:cNvSpPr/>
          <p:nvPr/>
        </p:nvSpPr>
        <p:spPr>
          <a:xfrm>
            <a:off x="579438" y="2760197"/>
            <a:ext cx="2075869" cy="3209471"/>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a:solidFill>
                  <a:schemeClr val="tx1"/>
                </a:solidFill>
                <a:latin typeface="Consolas" panose="020B0609020204030204" pitchFamily="49" charset="0"/>
              </a:rPr>
              <a:t>Sample </a:t>
            </a:r>
            <a:r>
              <a:rPr lang="en-US" sz="1400" dirty="0" err="1">
                <a:solidFill>
                  <a:schemeClr val="tx1"/>
                </a:solidFill>
                <a:latin typeface="Consolas" panose="020B0609020204030204" pitchFamily="49" charset="0"/>
              </a:rPr>
              <a:t>mySample</a:t>
            </a:r>
            <a:r>
              <a:rPr lang="en-US" sz="1400" dirty="0">
                <a:solidFill>
                  <a:schemeClr val="tx1"/>
                </a:solidFill>
                <a:latin typeface="Consolas" panose="020B0609020204030204" pitchFamily="49" charset="0"/>
              </a:rPr>
              <a:t>; </a:t>
            </a:r>
            <a:r>
              <a:rPr lang="en-US" sz="1400" dirty="0">
                <a:solidFill>
                  <a:srgbClr val="008000"/>
                </a:solidFill>
                <a:latin typeface="Consolas" panose="020B0609020204030204" pitchFamily="49" charset="0"/>
              </a:rPr>
              <a:t>//this declares a variable to refer to a sample object </a:t>
            </a:r>
          </a:p>
          <a:p>
            <a:pPr algn="l"/>
            <a:endParaRPr lang="en-US" sz="1400" dirty="0">
              <a:solidFill>
                <a:schemeClr val="tx1"/>
              </a:solidFill>
              <a:latin typeface="Consolas" panose="020B0609020204030204" pitchFamily="49" charset="0"/>
            </a:endParaRPr>
          </a:p>
          <a:p>
            <a:pPr algn="l"/>
            <a:r>
              <a:rPr lang="en-US" sz="1400" dirty="0" err="1">
                <a:solidFill>
                  <a:schemeClr val="tx1"/>
                </a:solidFill>
                <a:latin typeface="Consolas" panose="020B0609020204030204" pitchFamily="49" charset="0"/>
              </a:rPr>
              <a:t>mySample</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Sample(); </a:t>
            </a:r>
            <a:r>
              <a:rPr lang="en-US" sz="1400" dirty="0">
                <a:solidFill>
                  <a:srgbClr val="008000"/>
                </a:solidFill>
                <a:latin typeface="Consolas" panose="020B0609020204030204" pitchFamily="49" charset="0"/>
              </a:rPr>
              <a:t>//this creates an instance of a sample object</a:t>
            </a:r>
            <a:endParaRPr lang="en-US" sz="1600" dirty="0">
              <a:solidFill>
                <a:srgbClr val="008000"/>
              </a:solidFill>
              <a:latin typeface="Consolas" panose="020B0609020204030204" pitchFamily="49" charset="0"/>
            </a:endParaRPr>
          </a:p>
        </p:txBody>
      </p:sp>
      <p:sp>
        <p:nvSpPr>
          <p:cNvPr id="51" name="TextBox 50">
            <a:extLst>
              <a:ext uri="{FF2B5EF4-FFF2-40B4-BE49-F238E27FC236}">
                <a16:creationId xmlns:a16="http://schemas.microsoft.com/office/drawing/2014/main" id="{C182924A-A051-CD33-9E3E-1FB344B6D521}"/>
              </a:ext>
            </a:extLst>
          </p:cNvPr>
          <p:cNvSpPr txBox="1"/>
          <p:nvPr/>
        </p:nvSpPr>
        <p:spPr>
          <a:xfrm>
            <a:off x="2814484" y="1896867"/>
            <a:ext cx="2075869" cy="338554"/>
          </a:xfrm>
          <a:prstGeom prst="rect">
            <a:avLst/>
          </a:prstGeom>
          <a:noFill/>
          <a:ln w="25400">
            <a:solidFill>
              <a:srgbClr val="C73ECC"/>
            </a:solidFill>
          </a:ln>
        </p:spPr>
        <p:txBody>
          <a:bodyPr wrap="square" lIns="91440" tIns="45720" rIns="91440" bIns="45720" rtlCol="0">
            <a:noAutofit/>
          </a:bodyPr>
          <a:lstStyle/>
          <a:p>
            <a:pPr>
              <a:spcAft>
                <a:spcPts val="600"/>
              </a:spcAft>
            </a:pPr>
            <a:r>
              <a:rPr lang="en-US" sz="1600" b="1" dirty="0">
                <a:latin typeface="+mj-lt"/>
              </a:rPr>
              <a:t>Finalize method</a:t>
            </a:r>
          </a:p>
        </p:txBody>
      </p:sp>
      <p:sp>
        <p:nvSpPr>
          <p:cNvPr id="42" name="New shape">
            <a:extLst>
              <a:ext uri="{FF2B5EF4-FFF2-40B4-BE49-F238E27FC236}">
                <a16:creationId xmlns:a16="http://schemas.microsoft.com/office/drawing/2014/main" id="{60334D42-5BAD-1ADA-1BD3-F4D417B2881E}"/>
              </a:ext>
            </a:extLst>
          </p:cNvPr>
          <p:cNvSpPr/>
          <p:nvPr/>
        </p:nvSpPr>
        <p:spPr>
          <a:xfrm>
            <a:off x="2814484" y="2380854"/>
            <a:ext cx="2075869" cy="391628"/>
          </a:xfrm>
          <a:prstGeom prst="rect">
            <a:avLst/>
          </a:prstGeom>
          <a:solidFill>
            <a:srgbClr val="FFA38B"/>
          </a:solidFill>
          <a:ln w="25400">
            <a:noFill/>
          </a:ln>
        </p:spPr>
        <p:txBody>
          <a:bodyPr tIns="91440" bIns="91440"/>
          <a:lstStyle/>
          <a:p>
            <a:pPr algn="l"/>
            <a:r>
              <a:rPr lang="en-US" sz="1600" dirty="0">
                <a:solidFill>
                  <a:srgbClr val="171717"/>
                </a:solidFill>
                <a:latin typeface="+mj-lt"/>
              </a:rPr>
              <a:t>X++</a:t>
            </a:r>
            <a:endParaRPr lang="en-US" sz="1600" dirty="0">
              <a:solidFill>
                <a:srgbClr val="000000"/>
              </a:solidFill>
              <a:latin typeface="+mj-lt"/>
            </a:endParaRPr>
          </a:p>
        </p:txBody>
      </p:sp>
      <p:sp>
        <p:nvSpPr>
          <p:cNvPr id="43" name="New shape">
            <a:extLst>
              <a:ext uri="{FF2B5EF4-FFF2-40B4-BE49-F238E27FC236}">
                <a16:creationId xmlns:a16="http://schemas.microsoft.com/office/drawing/2014/main" id="{81A08CBE-5038-08CD-058A-3AA850952066}"/>
              </a:ext>
            </a:extLst>
          </p:cNvPr>
          <p:cNvSpPr/>
          <p:nvPr/>
        </p:nvSpPr>
        <p:spPr>
          <a:xfrm>
            <a:off x="2814484" y="2772229"/>
            <a:ext cx="2075869" cy="3209471"/>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a:solidFill>
                  <a:srgbClr val="001188"/>
                </a:solidFill>
                <a:latin typeface="Consolas" panose="020B0609020204030204" pitchFamily="49" charset="0"/>
              </a:rPr>
              <a:t>if </a:t>
            </a:r>
            <a:r>
              <a:rPr lang="en-US" sz="1400" dirty="0">
                <a:solidFill>
                  <a:schemeClr val="tx1"/>
                </a:solidFill>
                <a:latin typeface="Consolas" panose="020B0609020204030204" pitchFamily="49" charset="0"/>
              </a:rPr>
              <a:t>(condition) </a:t>
            </a:r>
            <a:r>
              <a:rPr lang="en-US" sz="1400" dirty="0">
                <a:solidFill>
                  <a:srgbClr val="008000"/>
                </a:solidFill>
                <a:latin typeface="Consolas" panose="020B0609020204030204" pitchFamily="49" charset="0"/>
              </a:rPr>
              <a:t>//state the condition that should be met </a:t>
            </a:r>
          </a:p>
          <a:p>
            <a:pPr algn="l"/>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r>
              <a:rPr lang="en-US" sz="1400" dirty="0" err="1">
                <a:solidFill>
                  <a:srgbClr val="001188"/>
                </a:solidFill>
                <a:latin typeface="Consolas" panose="020B0609020204030204" pitchFamily="49" charset="0"/>
              </a:rPr>
              <a:t>this</a:t>
            </a:r>
            <a:r>
              <a:rPr lang="en-US" sz="1400" dirty="0" err="1">
                <a:solidFill>
                  <a:schemeClr val="tx1"/>
                </a:solidFill>
                <a:latin typeface="Consolas" panose="020B0609020204030204" pitchFamily="49" charset="0"/>
              </a:rPr>
              <a:t>.finalize</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a:t>
            </a:r>
          </a:p>
        </p:txBody>
      </p:sp>
      <p:sp>
        <p:nvSpPr>
          <p:cNvPr id="52" name="TextBox 51">
            <a:extLst>
              <a:ext uri="{FF2B5EF4-FFF2-40B4-BE49-F238E27FC236}">
                <a16:creationId xmlns:a16="http://schemas.microsoft.com/office/drawing/2014/main" id="{395ADEB1-D407-4442-96E1-06ADD3712420}"/>
              </a:ext>
            </a:extLst>
          </p:cNvPr>
          <p:cNvSpPr txBox="1"/>
          <p:nvPr/>
        </p:nvSpPr>
        <p:spPr>
          <a:xfrm>
            <a:off x="5050987" y="1896867"/>
            <a:ext cx="2075869" cy="338554"/>
          </a:xfrm>
          <a:prstGeom prst="rect">
            <a:avLst/>
          </a:prstGeom>
          <a:noFill/>
          <a:ln w="25400">
            <a:solidFill>
              <a:srgbClr val="C73ECC"/>
            </a:solidFill>
          </a:ln>
        </p:spPr>
        <p:txBody>
          <a:bodyPr wrap="square" lIns="91440" tIns="45720" rIns="91440" bIns="45720" rtlCol="0">
            <a:noAutofit/>
          </a:bodyPr>
          <a:lstStyle/>
          <a:p>
            <a:pPr>
              <a:spcAft>
                <a:spcPts val="600"/>
              </a:spcAft>
            </a:pPr>
            <a:r>
              <a:rPr lang="en-US" sz="1600" b="1" dirty="0">
                <a:latin typeface="+mj-lt"/>
              </a:rPr>
              <a:t>Main method</a:t>
            </a:r>
          </a:p>
        </p:txBody>
      </p:sp>
      <p:sp>
        <p:nvSpPr>
          <p:cNvPr id="44" name="New shape">
            <a:extLst>
              <a:ext uri="{FF2B5EF4-FFF2-40B4-BE49-F238E27FC236}">
                <a16:creationId xmlns:a16="http://schemas.microsoft.com/office/drawing/2014/main" id="{732CE2F3-EB70-57E4-FC40-0A85633349F6}"/>
              </a:ext>
            </a:extLst>
          </p:cNvPr>
          <p:cNvSpPr/>
          <p:nvPr/>
        </p:nvSpPr>
        <p:spPr>
          <a:xfrm>
            <a:off x="5050987" y="2380854"/>
            <a:ext cx="207586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solidFill>
                  <a:schemeClr val="tx1"/>
                </a:solidFill>
                <a:latin typeface="+mj-lt"/>
              </a:rPr>
              <a:t>X++</a:t>
            </a:r>
          </a:p>
        </p:txBody>
      </p:sp>
      <p:sp>
        <p:nvSpPr>
          <p:cNvPr id="45" name="New shape">
            <a:extLst>
              <a:ext uri="{FF2B5EF4-FFF2-40B4-BE49-F238E27FC236}">
                <a16:creationId xmlns:a16="http://schemas.microsoft.com/office/drawing/2014/main" id="{A9634401-99E8-7103-897B-B4CD43C948B6}"/>
              </a:ext>
            </a:extLst>
          </p:cNvPr>
          <p:cNvSpPr/>
          <p:nvPr/>
        </p:nvSpPr>
        <p:spPr>
          <a:xfrm>
            <a:off x="5050987" y="2772229"/>
            <a:ext cx="2075869" cy="3209471"/>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a:solidFill>
                  <a:schemeClr val="tx1"/>
                </a:solidFill>
                <a:latin typeface="Consolas" panose="020B0609020204030204" pitchFamily="49" charset="0"/>
              </a:rPr>
              <a:t>Static </a:t>
            </a:r>
            <a:r>
              <a:rPr lang="en-US" sz="1400" dirty="0">
                <a:solidFill>
                  <a:srgbClr val="001188"/>
                </a:solidFill>
                <a:latin typeface="Consolas" panose="020B0609020204030204" pitchFamily="49" charset="0"/>
              </a:rPr>
              <a:t>void</a:t>
            </a:r>
            <a:r>
              <a:rPr lang="en-US" sz="1400" dirty="0">
                <a:solidFill>
                  <a:schemeClr val="tx1"/>
                </a:solidFill>
                <a:latin typeface="Consolas" panose="020B0609020204030204" pitchFamily="49" charset="0"/>
              </a:rPr>
              <a:t> main (</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_</a:t>
            </a:r>
            <a:r>
              <a:rPr lang="en-US" sz="1400" dirty="0" err="1">
                <a:solidFill>
                  <a:schemeClr val="tx1"/>
                </a:solidFill>
                <a:latin typeface="Consolas" panose="020B0609020204030204" pitchFamily="49" charset="0"/>
              </a:rPr>
              <a:t>args</a:t>
            </a:r>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p>
          <a:p>
            <a:pPr algn="l"/>
            <a:r>
              <a:rPr lang="en-US" sz="1400" dirty="0">
                <a:solidFill>
                  <a:schemeClr val="tx1"/>
                </a:solidFill>
                <a:latin typeface="Consolas" panose="020B0609020204030204" pitchFamily="49" charset="0"/>
              </a:rPr>
              <a:t>      </a:t>
            </a:r>
            <a:r>
              <a:rPr lang="en-US" sz="1400" dirty="0">
                <a:solidFill>
                  <a:srgbClr val="008000"/>
                </a:solidFill>
                <a:latin typeface="Consolas" panose="020B0609020204030204" pitchFamily="49" charset="0"/>
              </a:rPr>
              <a:t>//This comment represents where you would insert your code. </a:t>
            </a:r>
          </a:p>
          <a:p>
            <a:pPr algn="l"/>
            <a:r>
              <a:rPr lang="en-US" sz="1400" dirty="0">
                <a:solidFill>
                  <a:schemeClr val="tx1"/>
                </a:solidFill>
                <a:latin typeface="Consolas" panose="020B0609020204030204" pitchFamily="49" charset="0"/>
              </a:rPr>
              <a:t>}</a:t>
            </a:r>
          </a:p>
        </p:txBody>
      </p:sp>
      <p:sp>
        <p:nvSpPr>
          <p:cNvPr id="53" name="TextBox 52">
            <a:extLst>
              <a:ext uri="{FF2B5EF4-FFF2-40B4-BE49-F238E27FC236}">
                <a16:creationId xmlns:a16="http://schemas.microsoft.com/office/drawing/2014/main" id="{DE279A6F-9458-3C45-CA55-C2B616C66FE5}"/>
              </a:ext>
            </a:extLst>
          </p:cNvPr>
          <p:cNvSpPr txBox="1"/>
          <p:nvPr/>
        </p:nvSpPr>
        <p:spPr>
          <a:xfrm>
            <a:off x="7287491" y="1896867"/>
            <a:ext cx="2075869" cy="338554"/>
          </a:xfrm>
          <a:prstGeom prst="rect">
            <a:avLst/>
          </a:prstGeom>
          <a:noFill/>
          <a:ln w="25400">
            <a:solidFill>
              <a:srgbClr val="C73ECC"/>
            </a:solidFill>
          </a:ln>
        </p:spPr>
        <p:txBody>
          <a:bodyPr wrap="square" lIns="91440" tIns="45720" rIns="91440" bIns="45720" rtlCol="0">
            <a:noAutofit/>
          </a:bodyPr>
          <a:lstStyle/>
          <a:p>
            <a:pPr>
              <a:spcAft>
                <a:spcPts val="600"/>
              </a:spcAft>
            </a:pPr>
            <a:r>
              <a:rPr lang="en-US" sz="1600" b="1" dirty="0">
                <a:latin typeface="+mj-lt"/>
              </a:rPr>
              <a:t>Instance method</a:t>
            </a:r>
          </a:p>
        </p:txBody>
      </p:sp>
      <p:sp>
        <p:nvSpPr>
          <p:cNvPr id="46" name="New shape">
            <a:extLst>
              <a:ext uri="{FF2B5EF4-FFF2-40B4-BE49-F238E27FC236}">
                <a16:creationId xmlns:a16="http://schemas.microsoft.com/office/drawing/2014/main" id="{4FDF0D3C-C026-17B5-44CB-587C6A367152}"/>
              </a:ext>
            </a:extLst>
          </p:cNvPr>
          <p:cNvSpPr/>
          <p:nvPr/>
        </p:nvSpPr>
        <p:spPr>
          <a:xfrm>
            <a:off x="7287491" y="2380854"/>
            <a:ext cx="207586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solidFill>
                  <a:schemeClr val="tx1"/>
                </a:solidFill>
                <a:latin typeface="+mj-lt"/>
              </a:rPr>
              <a:t>X++</a:t>
            </a:r>
          </a:p>
        </p:txBody>
      </p:sp>
      <p:sp>
        <p:nvSpPr>
          <p:cNvPr id="47" name="New shape">
            <a:extLst>
              <a:ext uri="{FF2B5EF4-FFF2-40B4-BE49-F238E27FC236}">
                <a16:creationId xmlns:a16="http://schemas.microsoft.com/office/drawing/2014/main" id="{3D6C8753-43D5-A3EF-1E21-4C9B6EE7FF4E}"/>
              </a:ext>
            </a:extLst>
          </p:cNvPr>
          <p:cNvSpPr/>
          <p:nvPr/>
        </p:nvSpPr>
        <p:spPr>
          <a:xfrm>
            <a:off x="7287491" y="2772229"/>
            <a:ext cx="2075869" cy="3209471"/>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err="1">
                <a:solidFill>
                  <a:schemeClr val="tx1"/>
                </a:solidFill>
                <a:latin typeface="Consolas" panose="020B0609020204030204" pitchFamily="49" charset="0"/>
              </a:rPr>
              <a:t>ClassName</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objectReference</a:t>
            </a:r>
            <a:r>
              <a:rPr lang="en-US" sz="1400" dirty="0">
                <a:solidFill>
                  <a:schemeClr val="tx1"/>
                </a:solidFill>
                <a:latin typeface="Consolas" panose="020B0609020204030204" pitchFamily="49" charset="0"/>
              </a:rPr>
              <a:t> = </a:t>
            </a:r>
            <a:r>
              <a:rPr lang="en-US" sz="1400" dirty="0">
                <a:solidFill>
                  <a:srgbClr val="001188"/>
                </a:solidFill>
                <a:latin typeface="Consolas" panose="020B0609020204030204" pitchFamily="49" charset="0"/>
              </a:rPr>
              <a:t>new</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ClassName</a:t>
            </a:r>
            <a:r>
              <a:rPr lang="en-US" sz="1400" dirty="0">
                <a:solidFill>
                  <a:schemeClr val="tx1"/>
                </a:solidFill>
                <a:latin typeface="Consolas" panose="020B0609020204030204" pitchFamily="49" charset="0"/>
              </a:rPr>
              <a:t>();</a:t>
            </a:r>
          </a:p>
          <a:p>
            <a:pPr algn="l"/>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objectReference.methodname</a:t>
            </a:r>
            <a:r>
              <a:rPr lang="en-US" sz="1400" dirty="0">
                <a:solidFill>
                  <a:schemeClr val="tx1"/>
                </a:solidFill>
                <a:latin typeface="Consolas" panose="020B0609020204030204" pitchFamily="49" charset="0"/>
              </a:rPr>
              <a:t>();</a:t>
            </a:r>
          </a:p>
        </p:txBody>
      </p:sp>
      <p:sp>
        <p:nvSpPr>
          <p:cNvPr id="54" name="TextBox 53">
            <a:extLst>
              <a:ext uri="{FF2B5EF4-FFF2-40B4-BE49-F238E27FC236}">
                <a16:creationId xmlns:a16="http://schemas.microsoft.com/office/drawing/2014/main" id="{4A3381B3-F1B9-AA45-98CD-E44482B2A3F4}"/>
              </a:ext>
            </a:extLst>
          </p:cNvPr>
          <p:cNvSpPr txBox="1"/>
          <p:nvPr/>
        </p:nvSpPr>
        <p:spPr>
          <a:xfrm>
            <a:off x="9523995" y="1896867"/>
            <a:ext cx="2075869" cy="338554"/>
          </a:xfrm>
          <a:prstGeom prst="rect">
            <a:avLst/>
          </a:prstGeom>
          <a:noFill/>
          <a:ln w="25400">
            <a:solidFill>
              <a:srgbClr val="C73ECC"/>
            </a:solidFill>
          </a:ln>
        </p:spPr>
        <p:txBody>
          <a:bodyPr wrap="square" lIns="91440" tIns="45720" rIns="91440" bIns="45720" rtlCol="0">
            <a:noAutofit/>
          </a:bodyPr>
          <a:lstStyle/>
          <a:p>
            <a:pPr>
              <a:spcAft>
                <a:spcPts val="600"/>
              </a:spcAft>
            </a:pPr>
            <a:r>
              <a:rPr lang="en-US" sz="1600" b="1" dirty="0">
                <a:latin typeface="+mj-lt"/>
              </a:rPr>
              <a:t>Static method</a:t>
            </a:r>
          </a:p>
        </p:txBody>
      </p:sp>
      <p:sp>
        <p:nvSpPr>
          <p:cNvPr id="48" name="New shape">
            <a:extLst>
              <a:ext uri="{FF2B5EF4-FFF2-40B4-BE49-F238E27FC236}">
                <a16:creationId xmlns:a16="http://schemas.microsoft.com/office/drawing/2014/main" id="{E8851482-25F7-5B12-73AC-67FCD95C20C4}"/>
              </a:ext>
            </a:extLst>
          </p:cNvPr>
          <p:cNvSpPr/>
          <p:nvPr/>
        </p:nvSpPr>
        <p:spPr>
          <a:xfrm>
            <a:off x="9523995" y="2380854"/>
            <a:ext cx="2075869" cy="391628"/>
          </a:xfrm>
          <a:prstGeom prst="rect">
            <a:avLst/>
          </a:prstGeom>
          <a:solidFill>
            <a:srgbClr val="FFA38B"/>
          </a:solidFill>
          <a:ln w="25400">
            <a:noFill/>
          </a:ln>
        </p:spPr>
        <p:txBody>
          <a:bodyPr tIns="91440" bIns="91440"/>
          <a:lstStyle/>
          <a:p>
            <a:pPr>
              <a:spcBef>
                <a:spcPts val="200"/>
              </a:spcBef>
              <a:spcAft>
                <a:spcPts val="400"/>
              </a:spcAft>
              <a:buSzPct val="90000"/>
            </a:pPr>
            <a:r>
              <a:rPr lang="en-US" sz="1600" spc="-49" dirty="0">
                <a:latin typeface="+mj-lt"/>
              </a:rPr>
              <a:t>X++</a:t>
            </a:r>
          </a:p>
        </p:txBody>
      </p:sp>
      <p:sp>
        <p:nvSpPr>
          <p:cNvPr id="49" name="New shape">
            <a:extLst>
              <a:ext uri="{FF2B5EF4-FFF2-40B4-BE49-F238E27FC236}">
                <a16:creationId xmlns:a16="http://schemas.microsoft.com/office/drawing/2014/main" id="{5F024E01-851C-FBC5-BE33-DB5179B5B5C7}"/>
              </a:ext>
            </a:extLst>
          </p:cNvPr>
          <p:cNvSpPr/>
          <p:nvPr/>
        </p:nvSpPr>
        <p:spPr>
          <a:xfrm>
            <a:off x="9523995" y="2772229"/>
            <a:ext cx="2075869" cy="3209471"/>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ctr">
            <a:noAutofit/>
          </a:bodyPr>
          <a:lstStyle/>
          <a:p>
            <a:pPr algn="l"/>
            <a:r>
              <a:rPr lang="en-US" sz="1400" dirty="0" err="1">
                <a:solidFill>
                  <a:schemeClr val="tx1"/>
                </a:solidFill>
                <a:latin typeface="Consolas" panose="020B0609020204030204" pitchFamily="49" charset="0"/>
              </a:rPr>
              <a:t>ClassName</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methodName</a:t>
            </a:r>
            <a:r>
              <a:rPr lang="en-US" sz="14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420744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r>
              <a:rPr lang="en-US" dirty="0"/>
              <a:t>Data Manipulation</a:t>
            </a:r>
          </a:p>
        </p:txBody>
      </p:sp>
      <p:sp>
        <p:nvSpPr>
          <p:cNvPr id="19" name="Text Placeholder 18">
            <a:extLst>
              <a:ext uri="{FF2B5EF4-FFF2-40B4-BE49-F238E27FC236}">
                <a16:creationId xmlns:a16="http://schemas.microsoft.com/office/drawing/2014/main" id="{4D17A97A-0072-4652-B65C-67608993FE95}"/>
              </a:ext>
            </a:extLst>
          </p:cNvPr>
          <p:cNvSpPr>
            <a:spLocks noGrp="1"/>
          </p:cNvSpPr>
          <p:nvPr>
            <p:ph type="body" sz="quarter" idx="17"/>
          </p:nvPr>
        </p:nvSpPr>
        <p:spPr>
          <a:xfrm>
            <a:off x="584199" y="1386766"/>
            <a:ext cx="11011601" cy="338554"/>
          </a:xfrm>
        </p:spPr>
        <p:txBody>
          <a:bodyPr/>
          <a:lstStyle/>
          <a:p>
            <a:r>
              <a:rPr lang="en-US" dirty="0"/>
              <a:t>You can write code to manipulate data that is stored in the database.</a:t>
            </a:r>
          </a:p>
        </p:txBody>
      </p:sp>
      <p:sp>
        <p:nvSpPr>
          <p:cNvPr id="36" name="Content Placeholder 2">
            <a:extLst>
              <a:ext uri="{FF2B5EF4-FFF2-40B4-BE49-F238E27FC236}">
                <a16:creationId xmlns:a16="http://schemas.microsoft.com/office/drawing/2014/main" id="{3EAAE21D-F1F5-482D-A4F9-70EFE44D1235}"/>
              </a:ext>
            </a:extLst>
          </p:cNvPr>
          <p:cNvSpPr txBox="1">
            <a:spLocks/>
          </p:cNvSpPr>
          <p:nvPr/>
        </p:nvSpPr>
        <p:spPr>
          <a:xfrm>
            <a:off x="584199" y="1904361"/>
            <a:ext cx="11011601" cy="3539430"/>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lvl="1" indent="-231775">
              <a:spcBef>
                <a:spcPts val="400"/>
              </a:spcBef>
              <a:spcAft>
                <a:spcPts val="600"/>
              </a:spcAft>
            </a:pPr>
            <a:r>
              <a:rPr lang="en-US" sz="1800" dirty="0"/>
              <a:t>Use a </a:t>
            </a:r>
            <a:r>
              <a:rPr lang="en-US" sz="1800" dirty="0">
                <a:highlight>
                  <a:srgbClr val="EBEBEB"/>
                </a:highlight>
              </a:rPr>
              <a:t>select</a:t>
            </a:r>
            <a:r>
              <a:rPr lang="en-US" sz="1800" dirty="0"/>
              <a:t> method to declare the data that will be modified.</a:t>
            </a:r>
          </a:p>
          <a:p>
            <a:pPr marL="231775" lvl="1" indent="-231775">
              <a:spcBef>
                <a:spcPts val="400"/>
              </a:spcBef>
              <a:spcAft>
                <a:spcPts val="600"/>
              </a:spcAft>
            </a:pPr>
            <a:r>
              <a:rPr lang="en-US" sz="1800" dirty="0"/>
              <a:t>An </a:t>
            </a:r>
            <a:r>
              <a:rPr lang="en-US" sz="1800" dirty="0">
                <a:highlight>
                  <a:srgbClr val="EBEBEB"/>
                </a:highlight>
              </a:rPr>
              <a:t>insert</a:t>
            </a:r>
            <a:r>
              <a:rPr lang="en-US" sz="1800" dirty="0"/>
              <a:t> method is used to add one or more records to a table.</a:t>
            </a:r>
          </a:p>
          <a:p>
            <a:pPr marL="231775" lvl="1" indent="-231775">
              <a:spcBef>
                <a:spcPts val="400"/>
              </a:spcBef>
              <a:spcAft>
                <a:spcPts val="600"/>
              </a:spcAft>
            </a:pPr>
            <a:r>
              <a:rPr lang="en-US" sz="1800" dirty="0"/>
              <a:t>An </a:t>
            </a:r>
            <a:r>
              <a:rPr lang="en-US" sz="1800" dirty="0">
                <a:highlight>
                  <a:srgbClr val="EBEBEB"/>
                </a:highlight>
              </a:rPr>
              <a:t>update</a:t>
            </a:r>
            <a:r>
              <a:rPr lang="en-US" sz="1800" dirty="0"/>
              <a:t> method is used to modify the current record in the appropriate system fields.</a:t>
            </a:r>
          </a:p>
          <a:p>
            <a:pPr marL="231775" lvl="1" indent="-231775">
              <a:spcBef>
                <a:spcPts val="400"/>
              </a:spcBef>
              <a:spcAft>
                <a:spcPts val="600"/>
              </a:spcAft>
            </a:pPr>
            <a:r>
              <a:rPr lang="en-US" sz="1800" dirty="0"/>
              <a:t>Use a </a:t>
            </a:r>
            <a:r>
              <a:rPr lang="en-US" sz="1800" dirty="0">
                <a:highlight>
                  <a:srgbClr val="EBEBEB"/>
                </a:highlight>
              </a:rPr>
              <a:t>where</a:t>
            </a:r>
            <a:r>
              <a:rPr lang="en-US" sz="1800" dirty="0"/>
              <a:t> clause to specify a condition that the </a:t>
            </a:r>
            <a:r>
              <a:rPr lang="en-US" sz="1800" dirty="0">
                <a:highlight>
                  <a:srgbClr val="EBEBEB"/>
                </a:highlight>
              </a:rPr>
              <a:t>update</a:t>
            </a:r>
            <a:r>
              <a:rPr lang="en-US" sz="1800" dirty="0"/>
              <a:t> method will test as it processes each row of the table.</a:t>
            </a:r>
          </a:p>
          <a:p>
            <a:pPr marL="231775" lvl="1" indent="-231775">
              <a:spcBef>
                <a:spcPts val="400"/>
              </a:spcBef>
              <a:spcAft>
                <a:spcPts val="600"/>
              </a:spcAft>
            </a:pPr>
            <a:r>
              <a:rPr lang="en-US" sz="1800" dirty="0"/>
              <a:t>A </a:t>
            </a:r>
            <a:r>
              <a:rPr lang="en-US" sz="1800" dirty="0">
                <a:highlight>
                  <a:srgbClr val="EBEBEB"/>
                </a:highlight>
              </a:rPr>
              <a:t>delete</a:t>
            </a:r>
            <a:r>
              <a:rPr lang="en-US" sz="1800" dirty="0"/>
              <a:t> method is used to remove records from a table. Before using an </a:t>
            </a:r>
            <a:r>
              <a:rPr lang="en-US" sz="1800" dirty="0">
                <a:highlight>
                  <a:srgbClr val="EBEBEB"/>
                </a:highlight>
              </a:rPr>
              <a:t>update</a:t>
            </a:r>
            <a:r>
              <a:rPr lang="en-US" sz="1800" dirty="0"/>
              <a:t> or </a:t>
            </a:r>
            <a:r>
              <a:rPr lang="en-US" sz="1800" dirty="0">
                <a:highlight>
                  <a:srgbClr val="EBEBEB"/>
                </a:highlight>
              </a:rPr>
              <a:t>delete</a:t>
            </a:r>
            <a:r>
              <a:rPr lang="en-US" sz="1800" dirty="0"/>
              <a:t> method, you must use a select method to define the data that you will be updating or deleting.</a:t>
            </a:r>
          </a:p>
          <a:p>
            <a:pPr marL="231775" lvl="1" indent="-231775">
              <a:spcBef>
                <a:spcPts val="400"/>
              </a:spcBef>
              <a:spcAft>
                <a:spcPts val="600"/>
              </a:spcAft>
            </a:pPr>
            <a:r>
              <a:rPr lang="en-US" sz="1800" dirty="0"/>
              <a:t>To select multiple records or fields, you will initially use a </a:t>
            </a:r>
            <a:r>
              <a:rPr lang="en-US" sz="1800" dirty="0">
                <a:highlight>
                  <a:srgbClr val="EBEBEB"/>
                </a:highlight>
              </a:rPr>
              <a:t>select</a:t>
            </a:r>
            <a:r>
              <a:rPr lang="en-US" sz="1800" dirty="0"/>
              <a:t> method and then use a next method to fetch the next record in a table.</a:t>
            </a:r>
          </a:p>
          <a:p>
            <a:pPr marL="231775" lvl="1" indent="-231775">
              <a:spcBef>
                <a:spcPts val="400"/>
              </a:spcBef>
              <a:spcAft>
                <a:spcPts val="600"/>
              </a:spcAft>
            </a:pPr>
            <a:r>
              <a:rPr lang="en-US" sz="1800" dirty="0"/>
              <a:t>To loop over many records that meet specific criteria, you can use a </a:t>
            </a:r>
            <a:r>
              <a:rPr lang="en-US" sz="1800" dirty="0">
                <a:highlight>
                  <a:srgbClr val="EBEBEB"/>
                </a:highlight>
              </a:rPr>
              <a:t>while select </a:t>
            </a:r>
            <a:r>
              <a:rPr lang="en-US" sz="1800" dirty="0"/>
              <a:t>method.</a:t>
            </a:r>
          </a:p>
        </p:txBody>
      </p:sp>
    </p:spTree>
    <p:extLst>
      <p:ext uri="{BB962C8B-B14F-4D97-AF65-F5344CB8AC3E}">
        <p14:creationId xmlns:p14="http://schemas.microsoft.com/office/powerpoint/2010/main" val="21691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Exercise – Insert Records by Using a Runnable Class</a:t>
            </a:r>
          </a:p>
        </p:txBody>
      </p:sp>
      <p:sp>
        <p:nvSpPr>
          <p:cNvPr id="38" name="Text Placeholder 37">
            <a:extLst>
              <a:ext uri="{FF2B5EF4-FFF2-40B4-BE49-F238E27FC236}">
                <a16:creationId xmlns:a16="http://schemas.microsoft.com/office/drawing/2014/main" id="{54D0DF48-C448-D781-C398-A372039F2A36}"/>
              </a:ext>
            </a:extLst>
          </p:cNvPr>
          <p:cNvSpPr>
            <a:spLocks noGrp="1"/>
          </p:cNvSpPr>
          <p:nvPr>
            <p:ph type="body" sz="quarter" idx="17"/>
          </p:nvPr>
        </p:nvSpPr>
        <p:spPr>
          <a:xfrm>
            <a:off x="4356039" y="1926472"/>
            <a:ext cx="7243823" cy="1107996"/>
          </a:xfrm>
        </p:spPr>
        <p:txBody>
          <a:bodyPr/>
          <a:lstStyle/>
          <a:p>
            <a:r>
              <a:rPr lang="en-US" dirty="0"/>
              <a:t>Scenario: As the finance and operations apps developer, you have been tasked with inserting customer records into a table for your Fleet Management company. You need to create a runnable class and add code that will insert two records into the </a:t>
            </a:r>
            <a:r>
              <a:rPr lang="en-US" dirty="0" err="1"/>
              <a:t>FMCustomer</a:t>
            </a:r>
            <a:r>
              <a:rPr lang="en-US" dirty="0"/>
              <a:t> table.</a:t>
            </a:r>
          </a:p>
        </p:txBody>
      </p:sp>
      <p:sp>
        <p:nvSpPr>
          <p:cNvPr id="41" name="Text Placeholder 39">
            <a:extLst>
              <a:ext uri="{FF2B5EF4-FFF2-40B4-BE49-F238E27FC236}">
                <a16:creationId xmlns:a16="http://schemas.microsoft.com/office/drawing/2014/main" id="{F58AAA4D-006F-E8FC-58C9-8666D44C009A}"/>
              </a:ext>
            </a:extLst>
          </p:cNvPr>
          <p:cNvSpPr>
            <a:spLocks noGrp="1"/>
          </p:cNvSpPr>
          <p:nvPr>
            <p:ph type="body" sz="quarter" idx="35"/>
          </p:nvPr>
        </p:nvSpPr>
        <p:spPr>
          <a:xfrm>
            <a:off x="4358229" y="3243678"/>
            <a:ext cx="7241633" cy="2000548"/>
          </a:xfrm>
        </p:spPr>
        <p:txBody>
          <a:bodyPr/>
          <a:lstStyle/>
          <a:p>
            <a:pPr>
              <a:spcBef>
                <a:spcPts val="1200"/>
              </a:spcBef>
            </a:pPr>
            <a:r>
              <a:rPr lang="en-US" dirty="0"/>
              <a:t>Task 1: Read this first – Before you start the lab!</a:t>
            </a:r>
          </a:p>
          <a:p>
            <a:pPr>
              <a:spcBef>
                <a:spcPts val="1200"/>
              </a:spcBef>
            </a:pPr>
            <a:r>
              <a:rPr lang="en-US" dirty="0"/>
              <a:t>Task 2: Scenario</a:t>
            </a:r>
          </a:p>
          <a:p>
            <a:pPr>
              <a:spcBef>
                <a:spcPts val="1200"/>
              </a:spcBef>
            </a:pPr>
            <a:r>
              <a:rPr lang="en-US" dirty="0"/>
              <a:t>Task 3: Create a runnable class</a:t>
            </a:r>
          </a:p>
          <a:p>
            <a:pPr>
              <a:spcBef>
                <a:spcPts val="1200"/>
              </a:spcBef>
            </a:pPr>
            <a:r>
              <a:rPr lang="en-US" dirty="0"/>
              <a:t>Task 4: Add code to insert customer records</a:t>
            </a:r>
          </a:p>
          <a:p>
            <a:pPr>
              <a:spcBef>
                <a:spcPts val="1200"/>
              </a:spcBef>
            </a:pPr>
            <a:r>
              <a:rPr lang="en-US" dirty="0"/>
              <a:t>Task 5: Close the lab environment</a:t>
            </a:r>
          </a:p>
        </p:txBody>
      </p:sp>
    </p:spTree>
    <p:extLst>
      <p:ext uri="{BB962C8B-B14F-4D97-AF65-F5344CB8AC3E}">
        <p14:creationId xmlns:p14="http://schemas.microsoft.com/office/powerpoint/2010/main" val="76646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a:t>
            </a:r>
          </a:p>
        </p:txBody>
      </p:sp>
      <p:sp>
        <p:nvSpPr>
          <p:cNvPr id="51" name="Oval 50">
            <a:extLst>
              <a:ext uri="{FF2B5EF4-FFF2-40B4-BE49-F238E27FC236}">
                <a16:creationId xmlns:a16="http://schemas.microsoft.com/office/drawing/2014/main" id="{EE707E6E-560D-1E94-7953-FDB7CC6FB389}"/>
              </a:ext>
            </a:extLst>
          </p:cNvPr>
          <p:cNvSpPr>
            <a:spLocks/>
          </p:cNvSpPr>
          <p:nvPr/>
        </p:nvSpPr>
        <p:spPr bwMode="auto">
          <a:xfrm>
            <a:off x="718278" y="149506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46" name="Text Placeholder 45">
            <a:extLst>
              <a:ext uri="{FF2B5EF4-FFF2-40B4-BE49-F238E27FC236}">
                <a16:creationId xmlns:a16="http://schemas.microsoft.com/office/drawing/2014/main" id="{F8D28F7E-90E1-6A17-0B76-174064A446A1}"/>
              </a:ext>
            </a:extLst>
          </p:cNvPr>
          <p:cNvSpPr>
            <a:spLocks noGrp="1"/>
          </p:cNvSpPr>
          <p:nvPr>
            <p:ph type="body" sz="quarter" idx="17"/>
          </p:nvPr>
        </p:nvSpPr>
        <p:spPr>
          <a:xfrm>
            <a:off x="1235075" y="1594151"/>
            <a:ext cx="8778782" cy="215444"/>
          </a:xfrm>
        </p:spPr>
        <p:txBody>
          <a:bodyPr/>
          <a:lstStyle/>
          <a:p>
            <a:r>
              <a:rPr lang="en-US" dirty="0"/>
              <a:t>What method is automatically added when you're creating a runnable class instead of a class?</a:t>
            </a:r>
          </a:p>
        </p:txBody>
      </p:sp>
      <p:sp>
        <p:nvSpPr>
          <p:cNvPr id="52" name="Oval 51">
            <a:extLst>
              <a:ext uri="{FF2B5EF4-FFF2-40B4-BE49-F238E27FC236}">
                <a16:creationId xmlns:a16="http://schemas.microsoft.com/office/drawing/2014/main" id="{534499DB-D29B-2F7F-5FF5-227AEDEB396E}"/>
              </a:ext>
            </a:extLst>
          </p:cNvPr>
          <p:cNvSpPr>
            <a:spLocks/>
          </p:cNvSpPr>
          <p:nvPr/>
        </p:nvSpPr>
        <p:spPr bwMode="auto">
          <a:xfrm>
            <a:off x="718278" y="2943607"/>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49" name="Text Placeholder 48">
            <a:extLst>
              <a:ext uri="{FF2B5EF4-FFF2-40B4-BE49-F238E27FC236}">
                <a16:creationId xmlns:a16="http://schemas.microsoft.com/office/drawing/2014/main" id="{C6FEA49F-CCBA-DBA6-1089-7E99551325FD}"/>
              </a:ext>
            </a:extLst>
          </p:cNvPr>
          <p:cNvSpPr>
            <a:spLocks noGrp="1"/>
          </p:cNvSpPr>
          <p:nvPr>
            <p:ph type="body" sz="quarter" idx="22"/>
          </p:nvPr>
        </p:nvSpPr>
        <p:spPr>
          <a:xfrm>
            <a:off x="1235075" y="3042690"/>
            <a:ext cx="8778782" cy="215444"/>
          </a:xfrm>
        </p:spPr>
        <p:txBody>
          <a:bodyPr/>
          <a:lstStyle/>
          <a:p>
            <a:r>
              <a:rPr lang="en-US" dirty="0"/>
              <a:t>Which method will allow the method to be called from anywhere that its class is accessible?</a:t>
            </a:r>
          </a:p>
        </p:txBody>
      </p:sp>
      <p:sp>
        <p:nvSpPr>
          <p:cNvPr id="53" name="Oval 52">
            <a:extLst>
              <a:ext uri="{FF2B5EF4-FFF2-40B4-BE49-F238E27FC236}">
                <a16:creationId xmlns:a16="http://schemas.microsoft.com/office/drawing/2014/main" id="{598B3CA5-8140-1E11-FD56-DC1D2E8D25D7}"/>
              </a:ext>
            </a:extLst>
          </p:cNvPr>
          <p:cNvSpPr>
            <a:spLocks/>
          </p:cNvSpPr>
          <p:nvPr/>
        </p:nvSpPr>
        <p:spPr bwMode="auto">
          <a:xfrm>
            <a:off x="718278" y="4376318"/>
            <a:ext cx="413610" cy="413610"/>
          </a:xfrm>
          <a:prstGeom prst="ellipse">
            <a:avLst/>
          </a:prstGeom>
          <a:solidFill>
            <a:srgbClr val="D59DD7"/>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47" name="Text Placeholder 46">
            <a:extLst>
              <a:ext uri="{FF2B5EF4-FFF2-40B4-BE49-F238E27FC236}">
                <a16:creationId xmlns:a16="http://schemas.microsoft.com/office/drawing/2014/main" id="{EB6DCA13-AA09-3F49-DC7E-7BB78B6D8D2C}"/>
              </a:ext>
            </a:extLst>
          </p:cNvPr>
          <p:cNvSpPr>
            <a:spLocks noGrp="1"/>
          </p:cNvSpPr>
          <p:nvPr>
            <p:ph type="body" sz="quarter" idx="20"/>
          </p:nvPr>
        </p:nvSpPr>
        <p:spPr>
          <a:xfrm>
            <a:off x="1235075" y="4376318"/>
            <a:ext cx="8778782" cy="646331"/>
          </a:xfrm>
        </p:spPr>
        <p:txBody>
          <a:bodyPr/>
          <a:lstStyle/>
          <a:p>
            <a:r>
              <a:rPr lang="en-US" dirty="0"/>
              <a:t>You want to update a record in your </a:t>
            </a:r>
            <a:r>
              <a:rPr lang="en-US" dirty="0" err="1"/>
              <a:t>SampleTable</a:t>
            </a:r>
            <a:r>
              <a:rPr lang="en-US" dirty="0"/>
              <a:t> table that contains the account number 1234 by using the update method. Before you call the update method, what kind of clause is used at the beginning of this statement to locate the record </a:t>
            </a:r>
            <a:r>
              <a:rPr lang="en-US" dirty="0" err="1"/>
              <a:t>sampleTable.AccountNum</a:t>
            </a:r>
            <a:r>
              <a:rPr lang="en-US" dirty="0"/>
              <a:t> == “1234”?</a:t>
            </a:r>
          </a:p>
        </p:txBody>
      </p:sp>
    </p:spTree>
    <p:extLst>
      <p:ext uri="{BB962C8B-B14F-4D97-AF65-F5344CB8AC3E}">
        <p14:creationId xmlns:p14="http://schemas.microsoft.com/office/powerpoint/2010/main" val="65054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9">
                                            <p:txEl>
                                              <p:pRg st="0" end="0"/>
                                            </p:txEl>
                                          </p:spTgt>
                                        </p:tgtEl>
                                        <p:attrNameLst>
                                          <p:attrName>style.visibility</p:attrName>
                                        </p:attrNameLst>
                                      </p:cBhvr>
                                      <p:to>
                                        <p:strVal val="visible"/>
                                      </p:to>
                                    </p:set>
                                    <p:anim calcmode="lin" valueType="num">
                                      <p:cBhvr additive="base">
                                        <p:cTn id="1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7">
                                            <p:txEl>
                                              <p:pRg st="0" end="0"/>
                                            </p:txEl>
                                          </p:spTgt>
                                        </p:tgtEl>
                                        <p:attrNameLst>
                                          <p:attrName>style.visibility</p:attrName>
                                        </p:attrNameLst>
                                      </p:cBhvr>
                                      <p:to>
                                        <p:strVal val="visible"/>
                                      </p:to>
                                    </p:set>
                                    <p:animEffect transition="in" filter="fade">
                                      <p:cBhvr>
                                        <p:cTn id="28" dur="1000"/>
                                        <p:tgtEl>
                                          <p:spTgt spid="47">
                                            <p:txEl>
                                              <p:pRg st="0" end="0"/>
                                            </p:txEl>
                                          </p:spTgt>
                                        </p:tgtEl>
                                      </p:cBhvr>
                                    </p:animEffect>
                                    <p:anim calcmode="lin" valueType="num">
                                      <p:cBhvr>
                                        <p:cTn id="29"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6" grpId="0" build="p"/>
      <p:bldP spid="52" grpId="0" animBg="1"/>
      <p:bldP spid="49" grpId="0" build="p"/>
      <p:bldP spid="53" grpId="0" animBg="1"/>
      <p:bldP spid="4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11011600" cy="492443"/>
          </a:xfrm>
        </p:spPr>
        <p:txBody>
          <a:bodyPr/>
          <a:lstStyle/>
          <a:p>
            <a:r>
              <a:rPr lang="en-US" dirty="0"/>
              <a:t>Summary        </a:t>
            </a:r>
          </a:p>
        </p:txBody>
      </p:sp>
      <p:sp>
        <p:nvSpPr>
          <p:cNvPr id="9" name="Text Placeholder 8">
            <a:extLst>
              <a:ext uri="{FF2B5EF4-FFF2-40B4-BE49-F238E27FC236}">
                <a16:creationId xmlns:a16="http://schemas.microsoft.com/office/drawing/2014/main" id="{ACA0CBA0-6326-683B-561B-EF0D29FDB14A}"/>
              </a:ext>
            </a:extLst>
          </p:cNvPr>
          <p:cNvSpPr>
            <a:spLocks noGrp="1"/>
          </p:cNvSpPr>
          <p:nvPr>
            <p:ph type="body" sz="quarter" idx="17"/>
          </p:nvPr>
        </p:nvSpPr>
        <p:spPr>
          <a:xfrm>
            <a:off x="4356100" y="1927225"/>
            <a:ext cx="7245350" cy="276999"/>
          </a:xfrm>
        </p:spPr>
        <p:txBody>
          <a:bodyPr/>
          <a:lstStyle/>
          <a:p>
            <a:r>
              <a:rPr lang="en-US" dirty="0"/>
              <a:t>After this module, you’ve learned:</a:t>
            </a:r>
          </a:p>
        </p:txBody>
      </p:sp>
      <p:sp>
        <p:nvSpPr>
          <p:cNvPr id="4" name="Text Placeholder 4">
            <a:extLst>
              <a:ext uri="{FF2B5EF4-FFF2-40B4-BE49-F238E27FC236}">
                <a16:creationId xmlns:a16="http://schemas.microsoft.com/office/drawing/2014/main" id="{6375A68A-5D32-335E-63F9-90C6E1BD8948}"/>
              </a:ext>
            </a:extLst>
          </p:cNvPr>
          <p:cNvSpPr>
            <a:spLocks noGrp="1"/>
          </p:cNvSpPr>
          <p:nvPr>
            <p:ph type="body" sz="quarter" idx="35"/>
          </p:nvPr>
        </p:nvSpPr>
        <p:spPr>
          <a:xfrm>
            <a:off x="4357688" y="2362200"/>
            <a:ext cx="7242175" cy="1625060"/>
          </a:xfrm>
        </p:spPr>
        <p:txBody>
          <a:bodyPr/>
          <a:lstStyle/>
          <a:p>
            <a:r>
              <a:rPr lang="en-US" sz="1600" dirty="0"/>
              <a:t>X++ is an object-oriented programming language used for finance and operations apps.</a:t>
            </a:r>
          </a:p>
          <a:p>
            <a:r>
              <a:rPr lang="en-US" sz="1600" dirty="0"/>
              <a:t>Classes define an object’s state and behavior through data and methods.</a:t>
            </a:r>
          </a:p>
          <a:p>
            <a:r>
              <a:rPr lang="en-US" sz="1600" dirty="0"/>
              <a:t>Tables and forms contain classes that can be extended to add more methods.</a:t>
            </a:r>
          </a:p>
          <a:p>
            <a:r>
              <a:rPr lang="en-US" sz="1600" dirty="0"/>
              <a:t>Runnable classes contain an empty main method and can be added to a project through Visual Studio.</a:t>
            </a:r>
          </a:p>
        </p:txBody>
      </p:sp>
      <p:sp>
        <p:nvSpPr>
          <p:cNvPr id="5" name="Text Placeholder 6">
            <a:extLst>
              <a:ext uri="{FF2B5EF4-FFF2-40B4-BE49-F238E27FC236}">
                <a16:creationId xmlns:a16="http://schemas.microsoft.com/office/drawing/2014/main" id="{EDDD7BCC-068E-B8AC-6477-81D5231B3BC6}"/>
              </a:ext>
            </a:extLst>
          </p:cNvPr>
          <p:cNvSpPr txBox="1">
            <a:spLocks/>
          </p:cNvSpPr>
          <p:nvPr/>
        </p:nvSpPr>
        <p:spPr>
          <a:xfrm>
            <a:off x="4356038" y="4175437"/>
            <a:ext cx="7244673"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Links to related modules (and sites) for specific topics</a:t>
            </a:r>
          </a:p>
        </p:txBody>
      </p:sp>
      <p:graphicFrame>
        <p:nvGraphicFramePr>
          <p:cNvPr id="6" name="Table 12">
            <a:extLst>
              <a:ext uri="{FF2B5EF4-FFF2-40B4-BE49-F238E27FC236}">
                <a16:creationId xmlns:a16="http://schemas.microsoft.com/office/drawing/2014/main" id="{765F5A05-1BBB-8B0A-B3A3-CF74A210AC58}"/>
              </a:ext>
            </a:extLst>
          </p:cNvPr>
          <p:cNvGraphicFramePr>
            <a:graphicFrameLocks noGrp="1"/>
          </p:cNvGraphicFramePr>
          <p:nvPr>
            <p:extLst>
              <p:ext uri="{D42A27DB-BD31-4B8C-83A1-F6EECF244321}">
                <p14:modId xmlns:p14="http://schemas.microsoft.com/office/powerpoint/2010/main" val="3915748236"/>
              </p:ext>
            </p:extLst>
          </p:nvPr>
        </p:nvGraphicFramePr>
        <p:xfrm>
          <a:off x="4356037" y="4528850"/>
          <a:ext cx="7244674" cy="1798320"/>
        </p:xfrm>
        <a:graphic>
          <a:graphicData uri="http://schemas.openxmlformats.org/drawingml/2006/table">
            <a:tbl>
              <a:tblPr firstRow="1" bandRow="1">
                <a:tableStyleId>{5C22544A-7EE6-4342-B048-85BDC9FD1C3A}</a:tableStyleId>
              </a:tblPr>
              <a:tblGrid>
                <a:gridCol w="3622337">
                  <a:extLst>
                    <a:ext uri="{9D8B030D-6E8A-4147-A177-3AD203B41FA5}">
                      <a16:colId xmlns:a16="http://schemas.microsoft.com/office/drawing/2014/main" val="2428792440"/>
                    </a:ext>
                  </a:extLst>
                </a:gridCol>
                <a:gridCol w="3622337">
                  <a:extLst>
                    <a:ext uri="{9D8B030D-6E8A-4147-A177-3AD203B41FA5}">
                      <a16:colId xmlns:a16="http://schemas.microsoft.com/office/drawing/2014/main" val="16129369"/>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j-lt"/>
                          <a:ea typeface="+mn-ea"/>
                          <a:cs typeface="+mn-cs"/>
                        </a:rPr>
                        <a:t>Topic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j-lt"/>
                          <a:ea typeface="+mn-ea"/>
                          <a:cs typeface="+mn-cs"/>
                        </a:rPr>
                        <a:t>Link</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4185272790"/>
                  </a:ext>
                </a:extLst>
              </a:tr>
              <a:tr h="0">
                <a:tc>
                  <a:txBody>
                    <a:bodyPr/>
                    <a:lstStyle/>
                    <a:p>
                      <a:pPr marL="0" algn="l" defTabSz="932742" rtl="0" eaLnBrk="1" latinLnBrk="0" hangingPunct="1"/>
                      <a:r>
                        <a:rPr lang="en-US" sz="1600" kern="1200" dirty="0">
                          <a:solidFill>
                            <a:schemeClr val="tx1"/>
                          </a:solidFill>
                          <a:latin typeface="+mn-lt"/>
                          <a:ea typeface="+mn-ea"/>
                          <a:cs typeface="+mn-cs"/>
                        </a:rPr>
                        <a:t>Overview of various class types and methods</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hlinkClick r:id="rId3"/>
                        </a:rPr>
                        <a:t>Classes and methods</a:t>
                      </a:r>
                      <a:endParaRPr lang="en-US" sz="16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7020401"/>
                  </a:ext>
                </a:extLst>
              </a:tr>
              <a:tr h="0">
                <a:tc>
                  <a:txBody>
                    <a:bodyPr/>
                    <a:lstStyle/>
                    <a:p>
                      <a:pPr marL="0" algn="l" defTabSz="932742" rtl="0" eaLnBrk="1" latinLnBrk="0" hangingPunct="1"/>
                      <a:r>
                        <a:rPr lang="en-US" sz="1600" kern="1200" dirty="0">
                          <a:solidFill>
                            <a:schemeClr val="tx1"/>
                          </a:solidFill>
                          <a:latin typeface="+mn-lt"/>
                          <a:ea typeface="+mn-ea"/>
                          <a:cs typeface="+mn-cs"/>
                        </a:rPr>
                        <a:t>Data manipulation methods</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hlinkClick r:id="rId4"/>
                        </a:rPr>
                        <a:t>X++ data selection and manipulation</a:t>
                      </a:r>
                      <a:endParaRPr lang="en-US" sz="16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0495186"/>
                  </a:ext>
                </a:extLst>
              </a:tr>
              <a:tr h="0">
                <a:tc>
                  <a:txBody>
                    <a:bodyPr/>
                    <a:lstStyle/>
                    <a:p>
                      <a:pPr marL="0" algn="l" defTabSz="932742" rtl="0" eaLnBrk="1" latinLnBrk="0" hangingPunct="1"/>
                      <a:r>
                        <a:rPr lang="en-US" sz="1600" kern="1200" dirty="0">
                          <a:solidFill>
                            <a:schemeClr val="tx1"/>
                          </a:solidFill>
                          <a:latin typeface="+mn-lt"/>
                          <a:ea typeface="+mn-ea"/>
                          <a:cs typeface="+mn-cs"/>
                        </a:rPr>
                        <a:t>Learn the basics of X++</a:t>
                      </a: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hlinkClick r:id="rId5"/>
                        </a:rPr>
                        <a:t>Get started with development using X++ in finance and operations apps</a:t>
                      </a:r>
                      <a:endParaRPr lang="en-US" sz="1600" dirty="0">
                        <a:solidFill>
                          <a:schemeClr val="tx1"/>
                        </a:solidFill>
                      </a:endParaRPr>
                    </a:p>
                  </a:txBody>
                  <a:tcPr marL="89642" marR="8964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1343906"/>
                  </a:ext>
                </a:extLst>
              </a:tr>
            </a:tbl>
          </a:graphicData>
        </a:graphic>
      </p:graphicFrame>
    </p:spTree>
    <p:extLst>
      <p:ext uri="{BB962C8B-B14F-4D97-AF65-F5344CB8AC3E}">
        <p14:creationId xmlns:p14="http://schemas.microsoft.com/office/powerpoint/2010/main" val="574890729"/>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Expiration" staticId="0x01010070AB3889E58DB141A6E1281B02136174|-369733750" UniqueId="f63925ab-b55f-4dc6-aca1-762eb57430d4">
      <p:Name>Retention</p:Name>
      <p:Description>Automatic scheduling of content for processing, and performing a retention action on content that has reached its due date.</p:Description>
      <p:CustomData>
        <Schedules nextStageId="2">
          <Schedule type="Default">
            <stages>
              <data stageId="1" recur="true" offset="7" unit="days">
                <formula id="Microsoft.Office.RecordsManagement.PolicyFeatures.Expiration.Formula.BuiltIn">
                  <number>30</number>
                  <property>Modified</property>
                  <propertyId>28cf69c5-fa48-462a-b5cd-27b6f9d2bd5f</propertyId>
                  <period>days</period>
                </formula>
                <action type="action" id="Microsoft.Office.RecordsManagement.PolicyFeatures.Expiration.Action.DeletePreviousVersions"/>
              </data>
            </stages>
          </Schedule>
        </Schedules>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B8ED6AA-790F-412E-ABE7-7AE057CB910B}"/>
</file>

<file path=customXml/itemProps2.xml><?xml version="1.0" encoding="utf-8"?>
<ds:datastoreItem xmlns:ds="http://schemas.openxmlformats.org/officeDocument/2006/customXml" ds:itemID="{8B1F7EA0-D264-445A-9659-1084470B2C44}">
  <ds:schemaRefs>
    <ds:schemaRef ds:uri="http://schemas.microsoft.com/sharepoint/v3/contenttype/forms"/>
  </ds:schemaRefs>
</ds:datastoreItem>
</file>

<file path=customXml/itemProps3.xml><?xml version="1.0" encoding="utf-8"?>
<ds:datastoreItem xmlns:ds="http://schemas.openxmlformats.org/officeDocument/2006/customXml" ds:itemID="{A7F0C56D-15AE-4517-A076-BFA5D4E40188}">
  <ds:schemaRefs>
    <ds:schemaRef ds:uri="office.server.policy"/>
  </ds:schemaRefs>
</ds:datastoreItem>
</file>

<file path=customXml/itemProps4.xml><?xml version="1.0" encoding="utf-8"?>
<ds:datastoreItem xmlns:ds="http://schemas.openxmlformats.org/officeDocument/2006/customXml" ds:itemID="{3400BCFE-5A1D-4465-9CB6-9260A8CC28E6}">
  <ds:schemaRefs>
    <ds:schemaRef ds:uri="http://schemas.openxmlformats.org/package/2006/metadata/core-properties"/>
    <ds:schemaRef ds:uri="92cc7923-7bd6-4c52-a535-c267c30bc123"/>
    <ds:schemaRef ds:uri="59afee55-fc30-40da-a84e-ff6fc62c4efa"/>
    <ds:schemaRef ds:uri="http://purl.org/dc/elements/1.1/"/>
    <ds:schemaRef ds:uri="http://purl.org/dc/dcmitype/"/>
    <ds:schemaRef ds:uri="http://purl.org/dc/terms/"/>
    <ds:schemaRef ds:uri="http://schemas.microsoft.com/office/infopath/2007/PartnerControls"/>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22253</Words>
  <Application>Microsoft Office PowerPoint</Application>
  <PresentationFormat>Widescreen</PresentationFormat>
  <Paragraphs>2330</Paragraphs>
  <Slides>155</Slides>
  <Notes>153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Arial</vt:lpstr>
      <vt:lpstr>Consolas</vt:lpstr>
      <vt:lpstr>Segoe UI</vt:lpstr>
      <vt:lpstr>Segoe UI Black</vt:lpstr>
      <vt:lpstr>Segoe UI Light</vt:lpstr>
      <vt:lpstr>Segoe UI Semibold</vt:lpstr>
      <vt:lpstr>Wingdings</vt:lpstr>
      <vt:lpstr>LIGHT MODE</vt:lpstr>
      <vt:lpstr>Build Finance and Operations Apps</vt:lpstr>
      <vt:lpstr>Learning Path Agenda</vt:lpstr>
      <vt:lpstr>Module 1: Set Up a VHD</vt:lpstr>
      <vt:lpstr>Introduction</vt:lpstr>
      <vt:lpstr>Set Up a VHD for First-time Use</vt:lpstr>
      <vt:lpstr>Set Up and Manage a Downloadable VHD for Development</vt:lpstr>
      <vt:lpstr>Upgrade the VHD</vt:lpstr>
      <vt:lpstr>Exercise – Install a Virtual Machine</vt:lpstr>
      <vt:lpstr>Knowledge Check</vt:lpstr>
      <vt:lpstr>Summary</vt:lpstr>
      <vt:lpstr>Module 2: Start Developing</vt:lpstr>
      <vt:lpstr>Introduction </vt:lpstr>
      <vt:lpstr>Create and Build Projects</vt:lpstr>
      <vt:lpstr>Demo – Create and Build Projects</vt:lpstr>
      <vt:lpstr>Create and use labels </vt:lpstr>
      <vt:lpstr>Manage Metadata by Using the Application Explorer</vt:lpstr>
      <vt:lpstr>Build Deployment Packages</vt:lpstr>
      <vt:lpstr>Demo – Build Deployment Packages</vt:lpstr>
      <vt:lpstr>Synchronize Data Changes with the Database</vt:lpstr>
      <vt:lpstr>Use the Element Designer to Create Elements</vt:lpstr>
      <vt:lpstr>Exercise – Create a Project and Add an Element</vt:lpstr>
      <vt:lpstr>Knowledge Check </vt:lpstr>
      <vt:lpstr>Summary </vt:lpstr>
      <vt:lpstr>Module 3: Get Started with Development Using X++</vt:lpstr>
      <vt:lpstr>Introduction  </vt:lpstr>
      <vt:lpstr>Implement Base Types and Operators</vt:lpstr>
      <vt:lpstr>Demo – How to Declare a Variable</vt:lpstr>
      <vt:lpstr>Common Structured Programming Constructs of X++</vt:lpstr>
      <vt:lpstr>Use X++ to Write SQL Statements</vt:lpstr>
      <vt:lpstr>Use Conditional and Iterative Statements</vt:lpstr>
      <vt:lpstr>Demo – Conditional Statements</vt:lpstr>
      <vt:lpstr>Exception Handling</vt:lpstr>
      <vt:lpstr>Use Const Values</vt:lpstr>
      <vt:lpstr>Use X++ Runtime Functions for Common Tasks</vt:lpstr>
      <vt:lpstr>Call .NET Libraries by Using X++ Code</vt:lpstr>
      <vt:lpstr>Knowledge Check  </vt:lpstr>
      <vt:lpstr>Summary  </vt:lpstr>
      <vt:lpstr>Module 4: Develop  Object-oriented Code</vt:lpstr>
      <vt:lpstr>Introduction   </vt:lpstr>
      <vt:lpstr>Explore Inheritance and Abstract Classes</vt:lpstr>
      <vt:lpstr>Use Attributes</vt:lpstr>
      <vt:lpstr>Implement Chain of Command</vt:lpstr>
      <vt:lpstr>Implement X++ Scoping and Access Identifiers</vt:lpstr>
      <vt:lpstr>Interfaces</vt:lpstr>
      <vt:lpstr>Exercise – Create an Extension by Using Chain of Command</vt:lpstr>
      <vt:lpstr>Knowledge Check   </vt:lpstr>
      <vt:lpstr>Summary   </vt:lpstr>
      <vt:lpstr>Module 5: Implement Application Lifecycle Management</vt:lpstr>
      <vt:lpstr>Introduction    </vt:lpstr>
      <vt:lpstr>ALM Methodologies</vt:lpstr>
      <vt:lpstr>Design and Create Models</vt:lpstr>
      <vt:lpstr>Plan the Build, Test, and Quality Control Processes</vt:lpstr>
      <vt:lpstr>Plan the Release, Change, and Risk Management Processes</vt:lpstr>
      <vt:lpstr>Knowledge Check        </vt:lpstr>
      <vt:lpstr>Summary    </vt:lpstr>
      <vt:lpstr>Module 6: Build Extended Data Types and Enumerations</vt:lpstr>
      <vt:lpstr>Introduction     </vt:lpstr>
      <vt:lpstr>Extended Data Types and Element Properties</vt:lpstr>
      <vt:lpstr>Base Enums and Element Properties</vt:lpstr>
      <vt:lpstr>Exercise – Create a Base Enumeration, Add Elements, and Update Properties</vt:lpstr>
      <vt:lpstr>Knowledge Check     </vt:lpstr>
      <vt:lpstr>Summary     </vt:lpstr>
      <vt:lpstr>Module 7: Build the  Data Model</vt:lpstr>
      <vt:lpstr>Introduction      </vt:lpstr>
      <vt:lpstr>Create Tables and Table Fields</vt:lpstr>
      <vt:lpstr>Populate Table and Field Properties</vt:lpstr>
      <vt:lpstr>Add Fields, Field Groups, Indexes, and Relations</vt:lpstr>
      <vt:lpstr>Table Methods</vt:lpstr>
      <vt:lpstr>Create, manage, and extend views </vt:lpstr>
      <vt:lpstr>Create, manage, and extend queries </vt:lpstr>
      <vt:lpstr>Create, manage, and extend maps </vt:lpstr>
      <vt:lpstr>Exercise – Create a Table, Add Fields, and Create Field Groups</vt:lpstr>
      <vt:lpstr>Knowledge Check      </vt:lpstr>
      <vt:lpstr>Summary      </vt:lpstr>
      <vt:lpstr>Module 8: Build Forms and Optimize Form Performance</vt:lpstr>
      <vt:lpstr>Objectives</vt:lpstr>
      <vt:lpstr>Introduction       </vt:lpstr>
      <vt:lpstr>Add a New Form to a Project and Apply a Pattern</vt:lpstr>
      <vt:lpstr>Demonstration: How to Add a Form to a Project and Apply a Pattern to the Form</vt:lpstr>
      <vt:lpstr>Add a Data Source to a Form</vt:lpstr>
      <vt:lpstr>Add Grids, Fields, and Groups to a Form</vt:lpstr>
      <vt:lpstr>Form Methods</vt:lpstr>
      <vt:lpstr>Create and Populate Menu Items</vt:lpstr>
      <vt:lpstr>Create menus</vt:lpstr>
      <vt:lpstr>Test Form Functionality and Data Connections</vt:lpstr>
      <vt:lpstr>Diagnose and Optimize Client Performance</vt:lpstr>
      <vt:lpstr>Optimize Form Loading and Performance</vt:lpstr>
      <vt:lpstr>Exercise – Create a Form</vt:lpstr>
      <vt:lpstr>Knowledge Check    </vt:lpstr>
      <vt:lpstr>Summary       </vt:lpstr>
      <vt:lpstr>Module 9: Create Classes</vt:lpstr>
      <vt:lpstr>Objectives      </vt:lpstr>
      <vt:lpstr>Introduction        </vt:lpstr>
      <vt:lpstr>Add a Class to a Project</vt:lpstr>
      <vt:lpstr>Add Code and Methods to Meet Business Requirements</vt:lpstr>
      <vt:lpstr>Data Manipulation</vt:lpstr>
      <vt:lpstr>Exercise – Insert Records by Using a Runnable Class</vt:lpstr>
      <vt:lpstr>Knowledge Check       </vt:lpstr>
      <vt:lpstr>Summary        </vt:lpstr>
      <vt:lpstr>Module 10: Build Reports</vt:lpstr>
      <vt:lpstr>Objectives       </vt:lpstr>
      <vt:lpstr>Implement Business Document Management</vt:lpstr>
      <vt:lpstr>Create and Modify Reports that Use SSRS</vt:lpstr>
      <vt:lpstr>Implement Query Objects and Query Builder: QBDS</vt:lpstr>
      <vt:lpstr>Implement Query Objects and Query Builder: QBR</vt:lpstr>
      <vt:lpstr>Implement Query Objects and Query Builder – Syntax</vt:lpstr>
      <vt:lpstr>Implement Query Objects and Query Builder – Joins</vt:lpstr>
      <vt:lpstr>Create and Modify Reports by Using Power BI</vt:lpstr>
      <vt:lpstr>Demo – Connect to your Data by Using Power BI</vt:lpstr>
      <vt:lpstr>Create and Modify Reports by Using Excel</vt:lpstr>
      <vt:lpstr>Exercise – Create and Deploy a Report</vt:lpstr>
      <vt:lpstr>Knowledge Check         </vt:lpstr>
      <vt:lpstr>Summary         </vt:lpstr>
      <vt:lpstr>Module 11: Build Workspaces</vt:lpstr>
      <vt:lpstr>Objectives </vt:lpstr>
      <vt:lpstr>Design KPIs – About</vt:lpstr>
      <vt:lpstr>Design KPIs – Steps</vt:lpstr>
      <vt:lpstr>Create Drill-through Workspace Elements</vt:lpstr>
      <vt:lpstr>Create Custom Reusable Report Functions by Using RDL</vt:lpstr>
      <vt:lpstr>Implement Built-in KPIs, Charts, and Other Reporting Components</vt:lpstr>
      <vt:lpstr>Exercise – Create a Workspace and Add a Tile, List, Link, and Power BI Element</vt:lpstr>
      <vt:lpstr>Knowledge Check           </vt:lpstr>
      <vt:lpstr>Summary          </vt:lpstr>
      <vt:lpstr>Module 12: Implement  Role-based Security</vt:lpstr>
      <vt:lpstr>Objectives   </vt:lpstr>
      <vt:lpstr>Introduction         </vt:lpstr>
      <vt:lpstr>Create and Modify Duties, Privileges, and Permissions</vt:lpstr>
      <vt:lpstr>Enforce Permissions Policy</vt:lpstr>
      <vt:lpstr>Extensible Data Security Framework</vt:lpstr>
      <vt:lpstr>Apply Security Permissions</vt:lpstr>
      <vt:lpstr>Exercise – Create a New Security Role and Add Duties</vt:lpstr>
      <vt:lpstr>Implement authorization to support integration</vt:lpstr>
      <vt:lpstr>Knowledge Check            </vt:lpstr>
      <vt:lpstr>Summary             </vt:lpstr>
      <vt:lpstr>Module 13: Apply Basic Performance Optimization</vt:lpstr>
      <vt:lpstr>Objectives          </vt:lpstr>
      <vt:lpstr>Introduction          </vt:lpstr>
      <vt:lpstr>Identify and Apply Caching Mechanisms</vt:lpstr>
      <vt:lpstr>Create cached display methods </vt:lpstr>
      <vt:lpstr>Optimize Temporary Table Usage</vt:lpstr>
      <vt:lpstr>When to Use Set-based Statements and Row-based Operations</vt:lpstr>
      <vt:lpstr>Query Optimization Principles</vt:lpstr>
      <vt:lpstr>Optimize data migration</vt:lpstr>
      <vt:lpstr>Modify the Scope of a Variable</vt:lpstr>
      <vt:lpstr>Analyze and Optimize Concurrency</vt:lpstr>
      <vt:lpstr>Apply Parallel Processing Algorithms</vt:lpstr>
      <vt:lpstr>Implement the Async Framework</vt:lpstr>
      <vt:lpstr>Develop Windows PowerShell scripts</vt:lpstr>
      <vt:lpstr>Exercise – Create Runnable Classes in Visual Studio to  Test Code</vt:lpstr>
      <vt:lpstr>Knowledge Check          </vt:lpstr>
      <vt:lpstr>Summary            </vt:lpstr>
      <vt:lpstr>Video: Extended data security</vt:lpstr>
      <vt:lpstr>Lab 2: Create a new EDT table and form</vt:lpstr>
      <vt:lpstr>Learning Path Recap</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2023-09-25T16:25:08Z</dcterms:created>
  <dcterms:modified xsi:type="dcterms:W3CDTF">2023-10-20T08:04:42Z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